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0"/>
  </p:notesMasterIdLst>
  <p:sldIdLst>
    <p:sldId id="256" r:id="rId2"/>
    <p:sldId id="259" r:id="rId3"/>
    <p:sldId id="289" r:id="rId4"/>
    <p:sldId id="290" r:id="rId5"/>
    <p:sldId id="304" r:id="rId6"/>
    <p:sldId id="291" r:id="rId7"/>
    <p:sldId id="292" r:id="rId8"/>
    <p:sldId id="293" r:id="rId9"/>
    <p:sldId id="296" r:id="rId10"/>
    <p:sldId id="297" r:id="rId11"/>
    <p:sldId id="298" r:id="rId12"/>
    <p:sldId id="299" r:id="rId13"/>
    <p:sldId id="300" r:id="rId14"/>
    <p:sldId id="301" r:id="rId15"/>
    <p:sldId id="302" r:id="rId16"/>
    <p:sldId id="305" r:id="rId17"/>
    <p:sldId id="303" r:id="rId18"/>
    <p:sldId id="306"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Nunito" pitchFamily="2"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47" autoAdjust="0"/>
  </p:normalViewPr>
  <p:slideViewPr>
    <p:cSldViewPr snapToGrid="0">
      <p:cViewPr>
        <p:scale>
          <a:sx n="67" d="100"/>
          <a:sy n="67" d="100"/>
        </p:scale>
        <p:origin x="14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779"/>
            <a:ext cx="9144000" cy="5150270"/>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67043" y="1344168"/>
            <a:ext cx="742949" cy="228599"/>
          </a:xfrm>
        </p:spPr>
        <p:txBody>
          <a:bodyPr anchor="t"/>
          <a:lstStyle>
            <a:lvl1pPr algn="l">
              <a:defRPr b="0" i="0">
                <a:solidFill>
                  <a:schemeClr val="bg1"/>
                </a:solidFill>
              </a:defRPr>
            </a:lvl1pPr>
          </a:lstStyle>
          <a:p>
            <a:fld id="{5923F103-BC34-4FE4-A40E-EDDEECFDA5D0}" type="datetimeFigureOut">
              <a:rPr lang="en-US" smtClean="0"/>
              <a:pPr/>
              <a:t>1/24/2022</a:t>
            </a:fld>
            <a:endParaRPr lang="en-US" dirty="0"/>
          </a:p>
        </p:txBody>
      </p:sp>
      <p:sp>
        <p:nvSpPr>
          <p:cNvPr id="5" name="Footer Placeholder 4"/>
          <p:cNvSpPr>
            <a:spLocks noGrp="1"/>
          </p:cNvSpPr>
          <p:nvPr>
            <p:ph type="ftr" sz="quarter" idx="11"/>
          </p:nvPr>
        </p:nvSpPr>
        <p:spPr>
          <a:xfrm rot="5400000">
            <a:off x="6719695" y="2420115"/>
            <a:ext cx="2894846" cy="2286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409572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3725005"/>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4152499"/>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634943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7562"/>
            <a:ext cx="6619244" cy="103481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51946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1779"/>
            <a:ext cx="9144000" cy="5150270"/>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197386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9" name="TextBox 8"/>
          <p:cNvSpPr txBox="1"/>
          <p:nvPr/>
        </p:nvSpPr>
        <p:spPr>
          <a:xfrm>
            <a:off x="673721" y="44332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6408" y="735388"/>
            <a:ext cx="6340430" cy="2023687"/>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80390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74801"/>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418167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1962974"/>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2395171"/>
            <a:ext cx="2346876" cy="21251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6"/>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95171"/>
            <a:ext cx="2359035" cy="21251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5" y="1962975"/>
            <a:ext cx="2370772"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6" y="2395171"/>
            <a:ext cx="2373539" cy="212512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2" name="Straight Connector 21"/>
          <p:cNvCxnSpPr/>
          <p:nvPr/>
        </p:nvCxnSpPr>
        <p:spPr>
          <a:xfrm>
            <a:off x="3302978"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1/24/2022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175766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87828"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9403" y="3399635"/>
            <a:ext cx="2285075" cy="48836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8" y="1952625"/>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88002"/>
            <a:ext cx="2287829" cy="6322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3399635"/>
            <a:ext cx="2287829" cy="48836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3888001"/>
            <a:ext cx="2287828" cy="6322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291115" y="1952625"/>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5"/>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1/24/2022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406175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730251"/>
            <a:ext cx="6619245"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310772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958851"/>
            <a:ext cx="1060450" cy="35614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958851"/>
            <a:ext cx="4685660"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02751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090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46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963045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008234"/>
            <a:ext cx="3263267"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69" y="2008234"/>
            <a:ext cx="2816534" cy="1712867"/>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596927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736750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3"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054232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1/24/2022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095746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1/24/2022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06581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085850"/>
            <a:ext cx="3892549"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2171701"/>
            <a:ext cx="2094869" cy="234695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836306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269999"/>
            <a:ext cx="2895195" cy="1301751"/>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292023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1779"/>
            <a:ext cx="9144000" cy="5150270"/>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59"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8204" y="4795546"/>
            <a:ext cx="742949" cy="228599"/>
          </a:xfrm>
          <a:prstGeom prst="rect">
            <a:avLst/>
          </a:prstGeom>
        </p:spPr>
        <p:txBody>
          <a:bodyPr vert="horz" lIns="91440" tIns="45720" rIns="91440" bIns="45720" rtlCol="0" anchor="t"/>
          <a:lstStyle>
            <a:lvl1pPr algn="r">
              <a:defRPr sz="750" b="1" i="0">
                <a:solidFill>
                  <a:schemeClr val="accent1"/>
                </a:solidFill>
              </a:defRPr>
            </a:lvl1pPr>
          </a:lstStyle>
          <a:p>
            <a:fld id="{2BE451C3-0FF4-47C4-B829-773ADF60F88C}" type="datetimeFigureOut">
              <a:rPr lang="en-US" smtClean="0"/>
              <a:t>1/24/2022</a:t>
            </a:fld>
            <a:endParaRPr lang="en-US" dirty="0"/>
          </a:p>
        </p:txBody>
      </p:sp>
      <p:sp>
        <p:nvSpPr>
          <p:cNvPr id="5" name="Footer Placeholder 4"/>
          <p:cNvSpPr>
            <a:spLocks noGrp="1"/>
          </p:cNvSpPr>
          <p:nvPr>
            <p:ph type="ftr" sz="quarter" idx="3"/>
          </p:nvPr>
        </p:nvSpPr>
        <p:spPr>
          <a:xfrm>
            <a:off x="396269" y="4793879"/>
            <a:ext cx="2894846" cy="228601"/>
          </a:xfrm>
          <a:prstGeom prst="rect">
            <a:avLst/>
          </a:prstGeom>
        </p:spPr>
        <p:txBody>
          <a:bodyPr vert="horz" lIns="91440" tIns="45720" rIns="91440" bIns="45720" rtlCol="0" anchor="b"/>
          <a:lstStyle>
            <a:lvl1pPr algn="l">
              <a:defRPr sz="750" b="1" i="0">
                <a:solidFill>
                  <a:schemeClr val="accent1"/>
                </a:solidFill>
                <a:latin typeface="+mn-lt"/>
              </a:defRPr>
            </a:lvl1pPr>
          </a:lstStyle>
          <a:p>
            <a:r>
              <a:rPr lang="en-US"/>
              <a:t>
              </a:t>
            </a:r>
            <a:endParaRPr lang="en-US" dirty="0"/>
          </a:p>
        </p:txBody>
      </p:sp>
      <p:sp>
        <p:nvSpPr>
          <p:cNvPr id="22" name="Rectangle 2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bg1"/>
                </a:solidFill>
                <a:latin typeface="+mn-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535168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play.ttrockstars.com/" TargetMode="Externa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hyperlink" Target="https://www.timestables.co.uk/multiplication-tables-check/" TargetMode="External"/><Relationship Id="rId5" Type="http://schemas.openxmlformats.org/officeDocument/2006/relationships/hyperlink" Target="https://www.themathsfactor.com/times-tables-check/pinpoint/#/" TargetMode="External"/><Relationship Id="rId4" Type="http://schemas.openxmlformats.org/officeDocument/2006/relationships/hyperlink" Target="https://mathsframe.co.uk/en/resources/resource/477/Multiplication-Tables-Chec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grpSp>
        <p:nvGrpSpPr>
          <p:cNvPr id="135" name="Group 13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36" name="Rectangle 13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4" name="Rectangle 14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6" name="Google Shape;116;p23"/>
          <p:cNvSpPr txBox="1">
            <a:spLocks noGrp="1"/>
          </p:cNvSpPr>
          <p:nvPr>
            <p:ph type="ctrTitle"/>
          </p:nvPr>
        </p:nvSpPr>
        <p:spPr>
          <a:xfrm>
            <a:off x="4390656" y="1257300"/>
            <a:ext cx="4071414" cy="2365315"/>
          </a:xfrm>
          <a:prstGeom prst="rect">
            <a:avLst/>
          </a:prstGeom>
        </p:spPr>
        <p:txBody>
          <a:bodyPr spcFirstLastPara="1" vert="horz" lIns="91440" tIns="45720" rIns="91440" bIns="45720" rtlCol="0" anchor="b" anchorCtr="0">
            <a:normAutofit/>
          </a:bodyPr>
          <a:lstStyle/>
          <a:p>
            <a:pPr defTabSz="457200">
              <a:lnSpc>
                <a:spcPct val="90000"/>
              </a:lnSpc>
              <a:spcBef>
                <a:spcPct val="0"/>
              </a:spcBef>
            </a:pPr>
            <a:r>
              <a:rPr lang="en-US" sz="3000" b="0" i="0" kern="1200" dirty="0">
                <a:solidFill>
                  <a:schemeClr val="bg1"/>
                </a:solidFill>
                <a:latin typeface="+mj-lt"/>
                <a:ea typeface="+mj-ea"/>
                <a:cs typeface="+mj-cs"/>
                <a:sym typeface="Arial"/>
              </a:rPr>
              <a:t>Year 4 Multiplication Tables Check 2022 Presentation for Parents, Carers &amp; Guardians</a:t>
            </a:r>
            <a:endParaRPr lang="en-US" sz="3000" b="0" i="0" kern="1200" dirty="0">
              <a:solidFill>
                <a:schemeClr val="bg1"/>
              </a:solidFill>
              <a:latin typeface="+mj-lt"/>
              <a:ea typeface="+mj-ea"/>
              <a:cs typeface="+mj-cs"/>
              <a:sym typeface="Nunito Sans Light"/>
            </a:endParaRPr>
          </a:p>
        </p:txBody>
      </p:sp>
      <p:grpSp>
        <p:nvGrpSpPr>
          <p:cNvPr id="146" name="Group 145">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501" y="297627"/>
            <a:ext cx="3744117" cy="4544249"/>
            <a:chOff x="423335" y="396836"/>
            <a:chExt cx="4992158" cy="6058999"/>
          </a:xfrm>
        </p:grpSpPr>
        <p:sp>
          <p:nvSpPr>
            <p:cNvPr id="147" name="Rectangle 146">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8"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9"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Larkrise Primary School, Chelmsford">
            <a:extLst>
              <a:ext uri="{FF2B5EF4-FFF2-40B4-BE49-F238E27FC236}">
                <a16:creationId xmlns:a16="http://schemas.microsoft.com/office/drawing/2014/main" id="{CEF418FD-F0AC-4E32-9514-7B4DA49688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2323" y="1249408"/>
            <a:ext cx="2644683" cy="264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EEA0B9D-3DFE-4308-A8AB-219B3EE046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72" name="Rectangle 71">
              <a:extLst>
                <a:ext uri="{FF2B5EF4-FFF2-40B4-BE49-F238E27FC236}">
                  <a16:creationId xmlns:a16="http://schemas.microsoft.com/office/drawing/2014/main" id="{30CA53FA-97B8-4232-A0E6-5AA6DDDEE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599D84C4-4DE3-438C-A9DB-9B43DAC5D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6D4FDCE2-2EC2-441C-A8E9-F73CBA932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BAC034B-4B7C-400D-B477-A35E93E5E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A9DB7C5E-E78D-4F37-9587-2BC40214F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022D2AFF-EF2F-4E4C-AC4E-5FF0CE02E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E901C4A1-F04F-4A50-9AD6-EB9188144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DE70B3F-5BAA-40C5-A89A-9115F4355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1B92B5A5-01E3-4567-8F48-513CD8DD32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299D6197-2ABD-4C75-B9BD-D8051646C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26641BBB-6001-47E1-A00B-E4408A1F0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6" name="Group 85">
            <a:extLst>
              <a:ext uri="{FF2B5EF4-FFF2-40B4-BE49-F238E27FC236}">
                <a16:creationId xmlns:a16="http://schemas.microsoft.com/office/drawing/2014/main" id="{6E26006A-5002-4668-94B6-88665E9536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90"/>
            <a:ext cx="9144000" cy="5142310"/>
            <a:chOff x="0" y="1587"/>
            <a:chExt cx="12192000" cy="6856413"/>
          </a:xfrm>
        </p:grpSpPr>
        <p:sp>
          <p:nvSpPr>
            <p:cNvPr id="87" name="Oval 86">
              <a:extLst>
                <a:ext uri="{FF2B5EF4-FFF2-40B4-BE49-F238E27FC236}">
                  <a16:creationId xmlns:a16="http://schemas.microsoft.com/office/drawing/2014/main" id="{07432347-8AAE-493A-A61B-3FC83B937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F3E0F2CE-506B-4AC2-AD66-ED4B958E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57EC7DE3-68A9-4BA9-87A4-4B67A69C2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5">
              <a:extLst>
                <a:ext uri="{FF2B5EF4-FFF2-40B4-BE49-F238E27FC236}">
                  <a16:creationId xmlns:a16="http://schemas.microsoft.com/office/drawing/2014/main" id="{C3C955C4-74A8-49BE-A7B0-5F035193A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5">
              <a:extLst>
                <a:ext uri="{FF2B5EF4-FFF2-40B4-BE49-F238E27FC236}">
                  <a16:creationId xmlns:a16="http://schemas.microsoft.com/office/drawing/2014/main" id="{FA6F8920-FF20-4188-891D-124D98791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2" name="Freeform 5">
              <a:extLst>
                <a:ext uri="{FF2B5EF4-FFF2-40B4-BE49-F238E27FC236}">
                  <a16:creationId xmlns:a16="http://schemas.microsoft.com/office/drawing/2014/main" id="{AE2A818B-7E83-486E-9ED6-C87BB45ECD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a:xfrm>
            <a:off x="572692" y="602812"/>
            <a:ext cx="2872676" cy="892613"/>
          </a:xfrm>
        </p:spPr>
        <p:txBody>
          <a:bodyPr vert="horz" lIns="91440" tIns="45720" rIns="91440" bIns="45720" rtlCol="0" anchor="ctr">
            <a:normAutofit/>
          </a:bodyPr>
          <a:lstStyle/>
          <a:p>
            <a:pPr algn="ctr" defTabSz="457200">
              <a:lnSpc>
                <a:spcPct val="90000"/>
              </a:lnSpc>
              <a:spcBef>
                <a:spcPct val="0"/>
              </a:spcBef>
            </a:pPr>
            <a:r>
              <a:rPr lang="en-US" sz="2000" b="1" dirty="0">
                <a:solidFill>
                  <a:schemeClr val="bg1"/>
                </a:solidFill>
                <a:latin typeface="+mj-lt"/>
              </a:rPr>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442913" y="1590675"/>
            <a:ext cx="3227664" cy="2924175"/>
          </a:xfrm>
        </p:spPr>
        <p:txBody>
          <a:bodyPr vert="horz" lIns="91440" tIns="45720" rIns="91440" bIns="45720" rtlCol="0">
            <a:normAutofit/>
          </a:bodyPr>
          <a:lstStyle/>
          <a:p>
            <a:pPr marL="114300" indent="0" defTabSz="457200">
              <a:lnSpc>
                <a:spcPct val="90000"/>
              </a:lnSpc>
              <a:spcBef>
                <a:spcPts val="1000"/>
              </a:spcBef>
              <a:buSzPct val="80000"/>
              <a:buFont typeface="Wingdings 3" charset="2"/>
              <a:buChar char=""/>
            </a:pPr>
            <a:r>
              <a:rPr lang="en-US" sz="1400" dirty="0">
                <a:solidFill>
                  <a:schemeClr val="bg1"/>
                </a:solidFill>
                <a:ea typeface="+mn-ea"/>
                <a:cs typeface="+mn-cs"/>
              </a:rPr>
              <a:t>Example: Counting in 2s </a:t>
            </a:r>
          </a:p>
          <a:p>
            <a:pPr marL="114300" indent="0" defTabSz="457200">
              <a:lnSpc>
                <a:spcPct val="90000"/>
              </a:lnSpc>
              <a:spcBef>
                <a:spcPts val="1000"/>
              </a:spcBef>
              <a:buSzPct val="80000"/>
              <a:buFont typeface="Wingdings 3" charset="2"/>
              <a:buChar char=""/>
            </a:pPr>
            <a:r>
              <a:rPr lang="en-US" sz="1400" dirty="0">
                <a:solidFill>
                  <a:schemeClr val="bg1"/>
                </a:solidFill>
                <a:ea typeface="+mn-ea"/>
                <a:cs typeface="+mn-cs"/>
              </a:rPr>
              <a:t>2, 4, 6, 8, 10… </a:t>
            </a:r>
          </a:p>
          <a:p>
            <a:pPr defTabSz="457200">
              <a:lnSpc>
                <a:spcPct val="90000"/>
              </a:lnSpc>
              <a:spcBef>
                <a:spcPts val="1000"/>
              </a:spcBef>
              <a:buSzPct val="80000"/>
              <a:buFont typeface="Wingdings 3" charset="2"/>
              <a:buChar char=""/>
            </a:pPr>
            <a:endParaRPr lang="en-US" sz="1400" dirty="0">
              <a:solidFill>
                <a:schemeClr val="bg1"/>
              </a:solidFill>
              <a:ea typeface="+mn-ea"/>
              <a:cs typeface="+mn-cs"/>
            </a:endParaRPr>
          </a:p>
          <a:p>
            <a:pPr defTabSz="457200">
              <a:lnSpc>
                <a:spcPct val="90000"/>
              </a:lnSpc>
              <a:spcBef>
                <a:spcPts val="1000"/>
              </a:spcBef>
              <a:buSzPct val="80000"/>
              <a:buFont typeface="Wingdings 3" charset="2"/>
              <a:buChar char=""/>
            </a:pPr>
            <a:r>
              <a:rPr lang="en-US" sz="1400" dirty="0">
                <a:solidFill>
                  <a:schemeClr val="bg1"/>
                </a:solidFill>
                <a:ea typeface="+mn-ea"/>
                <a:cs typeface="+mn-cs"/>
              </a:rPr>
              <a:t>Ensure children have a strong understanding of counting in groups first.</a:t>
            </a:r>
          </a:p>
          <a:p>
            <a:pPr defTabSz="457200">
              <a:lnSpc>
                <a:spcPct val="90000"/>
              </a:lnSpc>
              <a:spcBef>
                <a:spcPts val="1000"/>
              </a:spcBef>
              <a:buSzPct val="80000"/>
              <a:buFont typeface="Wingdings 3" charset="2"/>
              <a:buChar char=""/>
            </a:pPr>
            <a:r>
              <a:rPr lang="en-US" sz="1400" dirty="0">
                <a:solidFill>
                  <a:schemeClr val="bg1"/>
                </a:solidFill>
                <a:ea typeface="+mn-ea"/>
                <a:cs typeface="+mn-cs"/>
              </a:rPr>
              <a:t>When children are secure with counting, they can then look for patterns.</a:t>
            </a:r>
          </a:p>
          <a:p>
            <a:pPr defTabSz="457200">
              <a:lnSpc>
                <a:spcPct val="90000"/>
              </a:lnSpc>
              <a:spcBef>
                <a:spcPts val="1000"/>
              </a:spcBef>
              <a:buSzPct val="80000"/>
              <a:buFont typeface="Wingdings 3" charset="2"/>
              <a:buChar char=""/>
            </a:pPr>
            <a:endParaRPr lang="en-US" sz="1400" dirty="0">
              <a:solidFill>
                <a:schemeClr val="bg1"/>
              </a:solidFill>
              <a:ea typeface="+mn-ea"/>
              <a:cs typeface="+mn-cs"/>
            </a:endParaRPr>
          </a:p>
        </p:txBody>
      </p:sp>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8486" y="602812"/>
            <a:ext cx="1830365" cy="1909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6708" y="602812"/>
            <a:ext cx="1830365" cy="1909322"/>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2C37987F-89C0-4AA5-894B-E292C61FD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a:xfrm>
            <a:off x="7764405" y="221796"/>
            <a:ext cx="628649" cy="575766"/>
          </a:xfrm>
        </p:spPr>
        <p:txBody>
          <a:bodyPr vert="horz" lIns="91440" tIns="45720" rIns="91440" bIns="45720" rtlCol="0" anchor="b">
            <a:normAutofit/>
          </a:bodyPr>
          <a:lstStyle/>
          <a:p>
            <a:pPr defTabSz="914400">
              <a:lnSpc>
                <a:spcPct val="90000"/>
              </a:lnSpc>
              <a:spcAft>
                <a:spcPts val="600"/>
              </a:spcAft>
            </a:pPr>
            <a:fld id="{00000000-1234-1234-1234-123412341234}" type="slidenum">
              <a:rPr lang="en-US" sz="2800" smtClean="0"/>
              <a:pPr defTabSz="914400">
                <a:lnSpc>
                  <a:spcPct val="90000"/>
                </a:lnSpc>
                <a:spcAft>
                  <a:spcPts val="600"/>
                </a:spcAft>
              </a:pPr>
              <a:t>10</a:t>
            </a:fld>
            <a:endParaRPr lang="en-US" sz="2800"/>
          </a:p>
        </p:txBody>
      </p:sp>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8485" y="2631363"/>
            <a:ext cx="1830366" cy="1909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6709" y="2631365"/>
            <a:ext cx="1830364" cy="190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7" name="Rectangle 16">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2" name="Rectangle 31">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B22F4DDA-853E-48A4-9CD6-D7734B6C9A2F}"/>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Repeated addition</a:t>
            </a:r>
            <a:br>
              <a:rPr lang="en-GB" sz="2400" b="1" dirty="0">
                <a:solidFill>
                  <a:schemeClr val="bg1"/>
                </a:solidFill>
              </a:rPr>
            </a:br>
            <a:endParaRPr lang="en-US" sz="2400" b="1" dirty="0">
              <a:solidFill>
                <a:schemeClr val="bg1"/>
              </a:solidFill>
              <a:latin typeface="+mj-lt"/>
            </a:endParaRPr>
          </a:p>
        </p:txBody>
      </p:sp>
      <p:sp>
        <p:nvSpPr>
          <p:cNvPr id="11" name="Text Placeholder 10">
            <a:extLst>
              <a:ext uri="{FF2B5EF4-FFF2-40B4-BE49-F238E27FC236}">
                <a16:creationId xmlns:a16="http://schemas.microsoft.com/office/drawing/2014/main" id="{53EF0730-896C-412E-99F8-A27E92398861}"/>
              </a:ext>
            </a:extLst>
          </p:cNvPr>
          <p:cNvSpPr>
            <a:spLocks noGrp="1"/>
          </p:cNvSpPr>
          <p:nvPr>
            <p:ph type="body" idx="1"/>
          </p:nvPr>
        </p:nvSpPr>
        <p:spPr>
          <a:xfrm>
            <a:off x="3857220" y="224694"/>
            <a:ext cx="4732483" cy="1306759"/>
          </a:xfrm>
        </p:spPr>
        <p:txBody>
          <a:bodyPr vert="horz" lIns="91440" tIns="45720" rIns="91440" bIns="45720" rtlCol="0" anchor="ctr">
            <a:normAutofit/>
          </a:bodyPr>
          <a:lstStyle/>
          <a:p>
            <a:pPr marL="114300" indent="0" algn="ctr" defTabSz="457200">
              <a:spcBef>
                <a:spcPts val="1000"/>
              </a:spcBef>
              <a:buSzPct val="80000"/>
              <a:buNone/>
            </a:pPr>
            <a:r>
              <a:rPr lang="en-US" dirty="0"/>
              <a:t>Knowing that 2 x 4 is the same as 2 + 2 + 2 + 2</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4" name="Slide Number Placeholder 3">
            <a:extLst>
              <a:ext uri="{FF2B5EF4-FFF2-40B4-BE49-F238E27FC236}">
                <a16:creationId xmlns:a16="http://schemas.microsoft.com/office/drawing/2014/main" id="{8406DEDC-252B-4C19-BA20-AB860E56B9B1}"/>
              </a:ext>
            </a:extLst>
          </p:cNvPr>
          <p:cNvSpPr>
            <a:spLocks noGrp="1"/>
          </p:cNvSpPr>
          <p:nvPr>
            <p:ph type="sldNum" idx="12"/>
          </p:nvPr>
        </p:nvSpPr>
        <p:spPr>
          <a:xfrm>
            <a:off x="8472458" y="4663217"/>
            <a:ext cx="548700" cy="393600"/>
          </a:xfrm>
        </p:spPr>
        <p:txBody>
          <a:bodyPr/>
          <a:lstStyle/>
          <a:p>
            <a:fld id="{00000000-1234-1234-1234-123412341234}" type="slidenum">
              <a:rPr lang="en" sz="1600" smtClean="0"/>
              <a:pPr/>
              <a:t>11</a:t>
            </a:fld>
            <a:endParaRPr lang="en" sz="1600"/>
          </a:p>
        </p:txBody>
      </p:sp>
      <p:pic>
        <p:nvPicPr>
          <p:cNvPr id="45" name="Picture 4" descr="A picture containing drawing, plate, food&#10;&#10;Description automatically generated">
            <a:extLst>
              <a:ext uri="{FF2B5EF4-FFF2-40B4-BE49-F238E27FC236}">
                <a16:creationId xmlns:a16="http://schemas.microsoft.com/office/drawing/2014/main" id="{44202A62-B433-4E22-A225-9EA5EA10A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672" y="3299688"/>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 picture containing drawing, plate, food&#10;&#10;Description automatically generated">
            <a:extLst>
              <a:ext uri="{FF2B5EF4-FFF2-40B4-BE49-F238E27FC236}">
                <a16:creationId xmlns:a16="http://schemas.microsoft.com/office/drawing/2014/main" id="{02C5A76C-2234-415A-A137-497FB0FF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894" y="3308614"/>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A picture containing drawing, plate, food&#10;&#10;Description automatically generated">
            <a:extLst>
              <a:ext uri="{FF2B5EF4-FFF2-40B4-BE49-F238E27FC236}">
                <a16:creationId xmlns:a16="http://schemas.microsoft.com/office/drawing/2014/main" id="{DEFDEB6A-4710-4A5E-ADF0-4A8B21B95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204" y="3308614"/>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A picture containing drawing, plate, food&#10;&#10;Description automatically generated">
            <a:extLst>
              <a:ext uri="{FF2B5EF4-FFF2-40B4-BE49-F238E27FC236}">
                <a16:creationId xmlns:a16="http://schemas.microsoft.com/office/drawing/2014/main" id="{D67041DA-9B7F-42E5-BE93-AC080B33C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0920" y="3371849"/>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2">
            <a:extLst>
              <a:ext uri="{FF2B5EF4-FFF2-40B4-BE49-F238E27FC236}">
                <a16:creationId xmlns:a16="http://schemas.microsoft.com/office/drawing/2014/main" id="{A07A3694-5797-4FC5-A5CA-C9F6735065B0}"/>
              </a:ext>
            </a:extLst>
          </p:cNvPr>
          <p:cNvSpPr txBox="1">
            <a:spLocks/>
          </p:cNvSpPr>
          <p:nvPr/>
        </p:nvSpPr>
        <p:spPr>
          <a:xfrm>
            <a:off x="4800810" y="4346076"/>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+ 2 + 2 + 2 = ?</a:t>
            </a:r>
          </a:p>
        </p:txBody>
      </p:sp>
      <p:grpSp>
        <p:nvGrpSpPr>
          <p:cNvPr id="50" name="Group 49">
            <a:extLst>
              <a:ext uri="{FF2B5EF4-FFF2-40B4-BE49-F238E27FC236}">
                <a16:creationId xmlns:a16="http://schemas.microsoft.com/office/drawing/2014/main" id="{9799B6A7-F403-4769-A597-FA237A16D119}"/>
              </a:ext>
            </a:extLst>
          </p:cNvPr>
          <p:cNvGrpSpPr/>
          <p:nvPr/>
        </p:nvGrpSpPr>
        <p:grpSpPr>
          <a:xfrm>
            <a:off x="4039382" y="1245734"/>
            <a:ext cx="3394900" cy="1594084"/>
            <a:chOff x="5066349" y="1455020"/>
            <a:chExt cx="3394900" cy="1594084"/>
          </a:xfrm>
        </p:grpSpPr>
        <p:pic>
          <p:nvPicPr>
            <p:cNvPr id="51" name="Picture 6">
              <a:extLst>
                <a:ext uri="{FF2B5EF4-FFF2-40B4-BE49-F238E27FC236}">
                  <a16:creationId xmlns:a16="http://schemas.microsoft.com/office/drawing/2014/main" id="{4E37941D-6D6E-4F2D-A063-BFBDCC02E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a:extLst>
                <a:ext uri="{FF2B5EF4-FFF2-40B4-BE49-F238E27FC236}">
                  <a16:creationId xmlns:a16="http://schemas.microsoft.com/office/drawing/2014/main" id="{E52CABF7-D876-4D76-8064-55E853496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52197897-CC84-460D-9A4E-D4615ED98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E5CB0232-7AC0-4F17-BF0D-51CF2F0E7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F6A5981C-02E1-4E23-B0A5-F6F5FE4B3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a:extLst>
                <a:ext uri="{FF2B5EF4-FFF2-40B4-BE49-F238E27FC236}">
                  <a16:creationId xmlns:a16="http://schemas.microsoft.com/office/drawing/2014/main" id="{8EF9F8AD-2860-4926-B597-B8F5D9301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a:extLst>
                <a:ext uri="{FF2B5EF4-FFF2-40B4-BE49-F238E27FC236}">
                  <a16:creationId xmlns:a16="http://schemas.microsoft.com/office/drawing/2014/main" id="{644CDCD1-D07D-45DE-A6C0-54178BD6C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a:extLst>
                <a:ext uri="{FF2B5EF4-FFF2-40B4-BE49-F238E27FC236}">
                  <a16:creationId xmlns:a16="http://schemas.microsoft.com/office/drawing/2014/main" id="{9CCB9254-302D-4F1B-85E4-74CA54BBD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 Placeholder 2">
            <a:extLst>
              <a:ext uri="{FF2B5EF4-FFF2-40B4-BE49-F238E27FC236}">
                <a16:creationId xmlns:a16="http://schemas.microsoft.com/office/drawing/2014/main" id="{6D5C3316-FBEF-4E7A-A4C0-610A65365854}"/>
              </a:ext>
            </a:extLst>
          </p:cNvPr>
          <p:cNvSpPr txBox="1">
            <a:spLocks/>
          </p:cNvSpPr>
          <p:nvPr/>
        </p:nvSpPr>
        <p:spPr>
          <a:xfrm>
            <a:off x="6612480" y="187800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x 4 = ?</a:t>
            </a:r>
          </a:p>
        </p:txBody>
      </p:sp>
    </p:spTree>
    <p:extLst>
      <p:ext uri="{BB962C8B-B14F-4D97-AF65-F5344CB8AC3E}">
        <p14:creationId xmlns:p14="http://schemas.microsoft.com/office/powerpoint/2010/main" val="171036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7" name="Rectangle 16">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2" name="Rectangle 31">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a:extLst>
              <a:ext uri="{FF2B5EF4-FFF2-40B4-BE49-F238E27FC236}">
                <a16:creationId xmlns:a16="http://schemas.microsoft.com/office/drawing/2014/main" id="{4B7F21E8-7399-4A81-AEDF-05980D80A98E}"/>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Multiplication is commutative</a:t>
            </a:r>
            <a:br>
              <a:rPr lang="en-GB" sz="2400" b="1" dirty="0">
                <a:solidFill>
                  <a:schemeClr val="bg1"/>
                </a:solidFill>
              </a:rPr>
            </a:br>
            <a:endParaRPr lang="en-US" sz="2400" b="1" dirty="0">
              <a:solidFill>
                <a:schemeClr val="bg1"/>
              </a:solidFill>
              <a:latin typeface="+mj-lt"/>
            </a:endParaRPr>
          </a:p>
        </p:txBody>
      </p:sp>
      <p:sp>
        <p:nvSpPr>
          <p:cNvPr id="11" name="Text Placeholder 10">
            <a:extLst>
              <a:ext uri="{FF2B5EF4-FFF2-40B4-BE49-F238E27FC236}">
                <a16:creationId xmlns:a16="http://schemas.microsoft.com/office/drawing/2014/main" id="{B6C53032-1350-4121-932E-85E067472841}"/>
              </a:ext>
            </a:extLst>
          </p:cNvPr>
          <p:cNvSpPr>
            <a:spLocks noGrp="1"/>
          </p:cNvSpPr>
          <p:nvPr>
            <p:ph type="body" idx="1"/>
          </p:nvPr>
        </p:nvSpPr>
        <p:spPr>
          <a:xfrm>
            <a:off x="3817955" y="370996"/>
            <a:ext cx="5054576" cy="1672116"/>
          </a:xfrm>
        </p:spPr>
        <p:txBody>
          <a:bodyPr vert="horz" lIns="91440" tIns="45720" rIns="91440" bIns="45720" rtlCol="0" anchor="ctr">
            <a:normAutofit/>
          </a:bodyPr>
          <a:lstStyle/>
          <a:p>
            <a:pPr marL="114300" indent="0" algn="ctr">
              <a:buFont typeface="Nunito"/>
              <a:buNone/>
            </a:pPr>
            <a:r>
              <a:rPr lang="en-US" dirty="0"/>
              <a:t>3 x 2 is the same as 2 x 3</a:t>
            </a:r>
          </a:p>
          <a:p>
            <a:pPr algn="ctr"/>
            <a:endParaRPr lang="en-US" dirty="0"/>
          </a:p>
          <a:p>
            <a:pPr marL="114300" indent="0" algn="ctr">
              <a:buFont typeface="Nunito"/>
              <a:buNone/>
            </a:pPr>
            <a:r>
              <a:rPr lang="en-US" dirty="0"/>
              <a:t>Children need to understand that multiplication can be completed in any order to produce the same answer. Sometimes this link needs to be made explicit. </a:t>
            </a:r>
            <a:endParaRPr lang="en-GB" dirty="0"/>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4" name="Slide Number Placeholder 3">
            <a:extLst>
              <a:ext uri="{FF2B5EF4-FFF2-40B4-BE49-F238E27FC236}">
                <a16:creationId xmlns:a16="http://schemas.microsoft.com/office/drawing/2014/main" id="{E4CD2E4D-11AD-4D31-8987-877AF3139536}"/>
              </a:ext>
            </a:extLst>
          </p:cNvPr>
          <p:cNvSpPr>
            <a:spLocks noGrp="1"/>
          </p:cNvSpPr>
          <p:nvPr>
            <p:ph type="sldNum" idx="12"/>
          </p:nvPr>
        </p:nvSpPr>
        <p:spPr>
          <a:xfrm>
            <a:off x="9664569" y="4648146"/>
            <a:ext cx="548700" cy="393600"/>
          </a:xfrm>
        </p:spPr>
        <p:txBody>
          <a:bodyPr/>
          <a:lstStyle/>
          <a:p>
            <a:fld id="{00000000-1234-1234-1234-123412341234}" type="slidenum">
              <a:rPr lang="en" sz="1600" smtClean="0"/>
              <a:pPr/>
              <a:t>12</a:t>
            </a:fld>
            <a:endParaRPr lang="en" sz="1600"/>
          </a:p>
        </p:txBody>
      </p:sp>
      <p:pic>
        <p:nvPicPr>
          <p:cNvPr id="45" name="Picture 2">
            <a:extLst>
              <a:ext uri="{FF2B5EF4-FFF2-40B4-BE49-F238E27FC236}">
                <a16:creationId xmlns:a16="http://schemas.microsoft.com/office/drawing/2014/main" id="{66CF3283-6931-4EEF-AC28-40A93719B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69" y="251727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E87769ED-13DF-4750-808D-8884B9B9F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E84E092D-717F-4B12-AFCA-745ACE45E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69" y="251945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04C99720-B9CA-4E71-A8C4-0B3436B8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D27282F2-E9B2-4667-B629-39C6BCFCE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69" y="251727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57A1A2F-5EE3-4544-8513-A39C719B2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B0FAA048-6F2D-4A0A-B326-16E100579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2255213"/>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47E08674-8429-450F-A00A-9F49541D0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29401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C77C53EF-A6B3-4BAD-A02D-5D0905D2D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36250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6DE81D0B-CD08-46A7-9324-93F08CEBD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2255213"/>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934690D8-EBB3-4005-AB73-DEE429134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29401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119E3FB7-B8D1-4246-BD2F-4FD143BF1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3625067"/>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57" name="Text Placeholder 2">
            <a:extLst>
              <a:ext uri="{FF2B5EF4-FFF2-40B4-BE49-F238E27FC236}">
                <a16:creationId xmlns:a16="http://schemas.microsoft.com/office/drawing/2014/main" id="{09BC4998-3EC6-4640-8FB3-09F3F059BE29}"/>
              </a:ext>
            </a:extLst>
          </p:cNvPr>
          <p:cNvSpPr txBox="1">
            <a:spLocks/>
          </p:cNvSpPr>
          <p:nvPr/>
        </p:nvSpPr>
        <p:spPr>
          <a:xfrm>
            <a:off x="3453637" y="4005318"/>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58" name="Text Placeholder 2">
            <a:extLst>
              <a:ext uri="{FF2B5EF4-FFF2-40B4-BE49-F238E27FC236}">
                <a16:creationId xmlns:a16="http://schemas.microsoft.com/office/drawing/2014/main" id="{9376BEF3-13BA-4E4E-B337-96CABB844EFD}"/>
              </a:ext>
            </a:extLst>
          </p:cNvPr>
          <p:cNvSpPr txBox="1">
            <a:spLocks/>
          </p:cNvSpPr>
          <p:nvPr/>
        </p:nvSpPr>
        <p:spPr>
          <a:xfrm>
            <a:off x="6096977" y="4309994"/>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3" name="Rectangle 32">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3" name="Rectangle 42">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48" name="Rectangle 47">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Oval 48">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Title 25">
            <a:extLst>
              <a:ext uri="{FF2B5EF4-FFF2-40B4-BE49-F238E27FC236}">
                <a16:creationId xmlns:a16="http://schemas.microsoft.com/office/drawing/2014/main" id="{AC1D64BF-999C-42A8-9BAE-FEE44F778A1A}"/>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Multiplication is the inverse of division</a:t>
            </a:r>
            <a:br>
              <a:rPr lang="en-GB" sz="2400" b="1" dirty="0">
                <a:solidFill>
                  <a:schemeClr val="bg1"/>
                </a:solidFill>
              </a:rPr>
            </a:br>
            <a:endParaRPr lang="en-US" sz="2400" b="1" dirty="0">
              <a:solidFill>
                <a:schemeClr val="bg1"/>
              </a:solidFill>
              <a:latin typeface="+mj-lt"/>
            </a:endParaRPr>
          </a:p>
        </p:txBody>
      </p:sp>
      <p:sp>
        <p:nvSpPr>
          <p:cNvPr id="27" name="Text Placeholder 26">
            <a:extLst>
              <a:ext uri="{FF2B5EF4-FFF2-40B4-BE49-F238E27FC236}">
                <a16:creationId xmlns:a16="http://schemas.microsoft.com/office/drawing/2014/main" id="{7A0490F8-0BAD-46E7-83FD-089B15174935}"/>
              </a:ext>
            </a:extLst>
          </p:cNvPr>
          <p:cNvSpPr>
            <a:spLocks noGrp="1"/>
          </p:cNvSpPr>
          <p:nvPr>
            <p:ph type="body" idx="1"/>
          </p:nvPr>
        </p:nvSpPr>
        <p:spPr>
          <a:xfrm>
            <a:off x="3680235" y="314235"/>
            <a:ext cx="5054577" cy="1727821"/>
          </a:xfrm>
        </p:spPr>
        <p:txBody>
          <a:bodyPr vert="horz" lIns="91440" tIns="45720" rIns="91440" bIns="45720" rtlCol="0" anchor="ctr">
            <a:normAutofit/>
          </a:bodyPr>
          <a:lstStyle/>
          <a:p>
            <a:pPr marL="114300" indent="0" algn="ctr">
              <a:buFont typeface="Nunito"/>
              <a:buNone/>
            </a:pPr>
            <a:r>
              <a:rPr lang="en-US" sz="1600" dirty="0"/>
              <a:t>20 ÷ 5 = 4 can be worked out because 5 x 4 = 20</a:t>
            </a:r>
          </a:p>
          <a:p>
            <a:pPr algn="ctr"/>
            <a:endParaRPr lang="en-US" sz="1600" dirty="0"/>
          </a:p>
          <a:p>
            <a:pPr marL="114300" indent="0" algn="ctr">
              <a:buFont typeface="Nunito"/>
              <a:buNone/>
            </a:pPr>
            <a:r>
              <a:rPr lang="en-US" sz="1600" dirty="0"/>
              <a:t>Using pictorial representations (such as arrays) is useful here for children to see the link between multiplication and division. </a:t>
            </a:r>
            <a:endParaRPr lang="en-GB" sz="1600" dirty="0"/>
          </a:p>
          <a:p>
            <a:pPr algn="ctr" defTabSz="457200">
              <a:spcBef>
                <a:spcPts val="1000"/>
              </a:spcBef>
              <a:buSzPct val="80000"/>
              <a:buFont typeface="Wingdings 3" charset="2"/>
              <a:buChar char=""/>
            </a:pPr>
            <a:endParaRPr lang="en-US" sz="1500" dirty="0">
              <a:solidFill>
                <a:schemeClr val="tx1">
                  <a:lumMod val="75000"/>
                  <a:lumOff val="25000"/>
                </a:schemeClr>
              </a:solidFill>
              <a:ea typeface="+mn-ea"/>
              <a:cs typeface="+mn-cs"/>
            </a:endParaRPr>
          </a:p>
        </p:txBody>
      </p:sp>
      <p:grpSp>
        <p:nvGrpSpPr>
          <p:cNvPr id="61" name="Group 60">
            <a:extLst>
              <a:ext uri="{FF2B5EF4-FFF2-40B4-BE49-F238E27FC236}">
                <a16:creationId xmlns:a16="http://schemas.microsoft.com/office/drawing/2014/main" id="{4C81FF39-BE25-44E7-8B3D-50568A3622F2}"/>
              </a:ext>
            </a:extLst>
          </p:cNvPr>
          <p:cNvGrpSpPr/>
          <p:nvPr/>
        </p:nvGrpSpPr>
        <p:grpSpPr>
          <a:xfrm>
            <a:off x="3891230" y="1920989"/>
            <a:ext cx="4211764" cy="2728510"/>
            <a:chOff x="623168" y="2328307"/>
            <a:chExt cx="4211764" cy="2728510"/>
          </a:xfrm>
        </p:grpSpPr>
        <p:pic>
          <p:nvPicPr>
            <p:cNvPr id="62" name="Picture 2">
              <a:extLst>
                <a:ext uri="{FF2B5EF4-FFF2-40B4-BE49-F238E27FC236}">
                  <a16:creationId xmlns:a16="http://schemas.microsoft.com/office/drawing/2014/main" id="{AA84B46B-81F6-4D1E-BD27-C0D85486A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7C5D2810-8956-4299-A780-72F20EAD9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a:extLst>
                <a:ext uri="{FF2B5EF4-FFF2-40B4-BE49-F238E27FC236}">
                  <a16:creationId xmlns:a16="http://schemas.microsoft.com/office/drawing/2014/main" id="{6CA3E0AC-EFAB-4607-BEF1-FAAC0AB18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008E9D59-793C-4700-B4E4-3CEBB2A68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8C001B4D-9CCD-402F-BEAA-33E14CF60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4E0D99F9-4713-4657-8495-F4A8F4B38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a:extLst>
                <a:ext uri="{FF2B5EF4-FFF2-40B4-BE49-F238E27FC236}">
                  <a16:creationId xmlns:a16="http://schemas.microsoft.com/office/drawing/2014/main" id="{5C6A3025-4547-4423-BCB8-A04017605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a:extLst>
                <a:ext uri="{FF2B5EF4-FFF2-40B4-BE49-F238E27FC236}">
                  <a16:creationId xmlns:a16="http://schemas.microsoft.com/office/drawing/2014/main" id="{FDC0973F-D0ED-4D4C-907F-681EA4E67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a:extLst>
                <a:ext uri="{FF2B5EF4-FFF2-40B4-BE49-F238E27FC236}">
                  <a16:creationId xmlns:a16="http://schemas.microsoft.com/office/drawing/2014/main" id="{F6659354-62DA-4A94-80EC-AE62EF0D4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01987FF6-BB5A-47A2-AA53-E144374B7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a:extLst>
                <a:ext uri="{FF2B5EF4-FFF2-40B4-BE49-F238E27FC236}">
                  <a16:creationId xmlns:a16="http://schemas.microsoft.com/office/drawing/2014/main" id="{A4883C92-C351-4A0B-BE90-321CF7379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a:extLst>
                <a:ext uri="{FF2B5EF4-FFF2-40B4-BE49-F238E27FC236}">
                  <a16:creationId xmlns:a16="http://schemas.microsoft.com/office/drawing/2014/main" id="{FBF869E3-C7D2-4F11-8296-799C4845A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18C12665-1E21-456A-BBB5-1EFA7A8A9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a:extLst>
                <a:ext uri="{FF2B5EF4-FFF2-40B4-BE49-F238E27FC236}">
                  <a16:creationId xmlns:a16="http://schemas.microsoft.com/office/drawing/2014/main" id="{27CB4CCA-A4A6-4D62-B9EF-FA8F77279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a:extLst>
                <a:ext uri="{FF2B5EF4-FFF2-40B4-BE49-F238E27FC236}">
                  <a16:creationId xmlns:a16="http://schemas.microsoft.com/office/drawing/2014/main" id="{55A82198-4658-4297-B34A-AB01087B2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a:extLst>
                <a:ext uri="{FF2B5EF4-FFF2-40B4-BE49-F238E27FC236}">
                  <a16:creationId xmlns:a16="http://schemas.microsoft.com/office/drawing/2014/main" id="{9A59E808-13AF-4593-BFEE-C705F29CE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a:extLst>
                <a:ext uri="{FF2B5EF4-FFF2-40B4-BE49-F238E27FC236}">
                  <a16:creationId xmlns:a16="http://schemas.microsoft.com/office/drawing/2014/main" id="{7E7B82FD-C813-4D65-9C12-0718D0FC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F2E70BA7-348B-49C9-A820-35E223791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0963111E-F627-4899-8B77-59470FF2D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B0B8FD75-4414-4247-93C8-4590AE124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9" name="Rectangle 1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4" name="Rectangle 33">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CD98E501-A025-4A33-82E7-1DE82810A8D4}"/>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Number families</a:t>
            </a:r>
            <a:br>
              <a:rPr lang="en-GB" sz="2400" b="1" dirty="0">
                <a:solidFill>
                  <a:schemeClr val="bg1"/>
                </a:solidFill>
              </a:rPr>
            </a:br>
            <a:endParaRPr lang="en-US" sz="2400" b="1" dirty="0">
              <a:solidFill>
                <a:schemeClr val="bg1"/>
              </a:solidFill>
              <a:latin typeface="+mj-lt"/>
            </a:endParaRPr>
          </a:p>
        </p:txBody>
      </p:sp>
      <p:sp>
        <p:nvSpPr>
          <p:cNvPr id="13" name="Text Placeholder 12">
            <a:extLst>
              <a:ext uri="{FF2B5EF4-FFF2-40B4-BE49-F238E27FC236}">
                <a16:creationId xmlns:a16="http://schemas.microsoft.com/office/drawing/2014/main" id="{54803754-21E5-4CC1-B658-7702A6C50010}"/>
              </a:ext>
            </a:extLst>
          </p:cNvPr>
          <p:cNvSpPr>
            <a:spLocks noGrp="1"/>
          </p:cNvSpPr>
          <p:nvPr>
            <p:ph type="body" idx="1"/>
          </p:nvPr>
        </p:nvSpPr>
        <p:spPr>
          <a:xfrm>
            <a:off x="3967557" y="328134"/>
            <a:ext cx="4504901" cy="2686342"/>
          </a:xfrm>
        </p:spPr>
        <p:txBody>
          <a:bodyPr vert="horz" lIns="91440" tIns="45720" rIns="91440" bIns="45720" rtlCol="0" anchor="ctr">
            <a:normAutofit/>
          </a:bodyPr>
          <a:lstStyle/>
          <a:p>
            <a:pPr marL="114300" indent="0" algn="ctr">
              <a:buFont typeface="Nunito"/>
              <a:buNone/>
            </a:pPr>
            <a:r>
              <a:rPr lang="en-US" dirty="0"/>
              <a:t>4 x 5 = 20, 5 x 4 = 20, 20 ÷ 5 = 4, 20 ÷ 4 = 5</a:t>
            </a:r>
          </a:p>
          <a:p>
            <a:pPr marL="114300" indent="0" algn="ctr">
              <a:buFont typeface="Nunito"/>
              <a:buNone/>
            </a:pPr>
            <a:endParaRPr lang="en-US" dirty="0"/>
          </a:p>
          <a:p>
            <a:pPr marL="114300" indent="0" algn="ctr">
              <a:buFont typeface="Nunito"/>
              <a:buNone/>
            </a:pPr>
            <a:r>
              <a:rPr lang="en-US" dirty="0"/>
              <a:t>Due to their commutative understanding, children should also be able to see whole number families. For many children this will need to be pointed out and discussed. </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grpSp>
        <p:nvGrpSpPr>
          <p:cNvPr id="47" name="Group 46">
            <a:extLst>
              <a:ext uri="{FF2B5EF4-FFF2-40B4-BE49-F238E27FC236}">
                <a16:creationId xmlns:a16="http://schemas.microsoft.com/office/drawing/2014/main" id="{CE25A482-8C4B-4BFF-9D79-B2995CEF54E9}"/>
              </a:ext>
            </a:extLst>
          </p:cNvPr>
          <p:cNvGrpSpPr/>
          <p:nvPr/>
        </p:nvGrpSpPr>
        <p:grpSpPr>
          <a:xfrm>
            <a:off x="4983499" y="2904201"/>
            <a:ext cx="2311518" cy="1866261"/>
            <a:chOff x="3416241" y="2349122"/>
            <a:chExt cx="2311518" cy="1866261"/>
          </a:xfrm>
        </p:grpSpPr>
        <p:sp>
          <p:nvSpPr>
            <p:cNvPr id="48" name="Oval 47">
              <a:extLst>
                <a:ext uri="{FF2B5EF4-FFF2-40B4-BE49-F238E27FC236}">
                  <a16:creationId xmlns:a16="http://schemas.microsoft.com/office/drawing/2014/main" id="{7D5338A5-23EA-4AF7-9420-FF1D68445C7A}"/>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49" name="Oval 48">
              <a:extLst>
                <a:ext uri="{FF2B5EF4-FFF2-40B4-BE49-F238E27FC236}">
                  <a16:creationId xmlns:a16="http://schemas.microsoft.com/office/drawing/2014/main" id="{514A6F28-D2E3-481B-839F-C3B3F814C9C1}"/>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50" name="Oval 49">
              <a:extLst>
                <a:ext uri="{FF2B5EF4-FFF2-40B4-BE49-F238E27FC236}">
                  <a16:creationId xmlns:a16="http://schemas.microsoft.com/office/drawing/2014/main" id="{CA8CEB8F-B20E-476D-949E-6C814FE68689}"/>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51" name="Straight Connector 50">
              <a:extLst>
                <a:ext uri="{FF2B5EF4-FFF2-40B4-BE49-F238E27FC236}">
                  <a16:creationId xmlns:a16="http://schemas.microsoft.com/office/drawing/2014/main" id="{E1A8231B-D949-41B1-85B5-A88F42F8E860}"/>
                </a:ext>
              </a:extLst>
            </p:cNvPr>
            <p:cNvCxnSpPr>
              <a:stCxn id="48" idx="3"/>
              <a:endCxn id="49"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BA57B6E-2D47-4422-A357-3D1B7192A047}"/>
                </a:ext>
              </a:extLst>
            </p:cNvPr>
            <p:cNvCxnSpPr>
              <a:cxnSpLocks/>
              <a:stCxn id="48" idx="5"/>
              <a:endCxn id="50"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B4915EAB-525D-405F-8ADF-044DAA5E3507}"/>
                </a:ext>
              </a:extLst>
            </p:cNvPr>
            <p:cNvCxnSpPr>
              <a:cxnSpLocks/>
              <a:stCxn id="49" idx="6"/>
              <a:endCxn id="50"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8" name="Rectangle 37">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0" name="Rectangle 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53" name="Rectangle 52">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Oval 53">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57">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1"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2"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Title 28">
            <a:extLst>
              <a:ext uri="{FF2B5EF4-FFF2-40B4-BE49-F238E27FC236}">
                <a16:creationId xmlns:a16="http://schemas.microsoft.com/office/drawing/2014/main" id="{FDF35D68-ED16-4DFD-A859-A39DE4DCA63D}"/>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Using known facts</a:t>
            </a:r>
            <a:br>
              <a:rPr lang="en-GB" sz="2400" b="1" dirty="0">
                <a:solidFill>
                  <a:schemeClr val="bg1"/>
                </a:solidFill>
              </a:rPr>
            </a:br>
            <a:endParaRPr lang="en-US" sz="2400" b="1" dirty="0">
              <a:solidFill>
                <a:schemeClr val="bg1"/>
              </a:solidFill>
              <a:latin typeface="+mj-lt"/>
            </a:endParaRPr>
          </a:p>
        </p:txBody>
      </p:sp>
      <p:sp>
        <p:nvSpPr>
          <p:cNvPr id="32" name="Text Placeholder 31">
            <a:extLst>
              <a:ext uri="{FF2B5EF4-FFF2-40B4-BE49-F238E27FC236}">
                <a16:creationId xmlns:a16="http://schemas.microsoft.com/office/drawing/2014/main" id="{E734EF13-7D8F-4B96-BC41-2BA28E5816CF}"/>
              </a:ext>
            </a:extLst>
          </p:cNvPr>
          <p:cNvSpPr>
            <a:spLocks noGrp="1"/>
          </p:cNvSpPr>
          <p:nvPr>
            <p:ph type="body" idx="1"/>
          </p:nvPr>
        </p:nvSpPr>
        <p:spPr>
          <a:xfrm>
            <a:off x="4254005" y="341935"/>
            <a:ext cx="4126961" cy="2114549"/>
          </a:xfrm>
        </p:spPr>
        <p:txBody>
          <a:bodyPr vert="horz" lIns="91440" tIns="45720" rIns="91440" bIns="45720" rtlCol="0" anchor="ctr">
            <a:normAutofit/>
          </a:bodyPr>
          <a:lstStyle/>
          <a:p>
            <a:pPr marL="114300" indent="0" algn="ctr">
              <a:buFont typeface="Nunito"/>
              <a:buNone/>
            </a:pPr>
            <a:r>
              <a:rPr lang="en-US" dirty="0"/>
              <a:t>4 x 6 = ?</a:t>
            </a:r>
          </a:p>
          <a:p>
            <a:pPr marL="114300" indent="0" algn="ctr">
              <a:buFont typeface="Nunito"/>
              <a:buNone/>
            </a:pPr>
            <a:r>
              <a:rPr lang="en-US" dirty="0"/>
              <a:t>I know 4 x 5 = 20</a:t>
            </a:r>
          </a:p>
          <a:p>
            <a:pPr marL="114300" indent="0" algn="ctr">
              <a:buFont typeface="Nunito"/>
              <a:buNone/>
            </a:pPr>
            <a:r>
              <a:rPr lang="en-US" dirty="0"/>
              <a:t>Therefore, 20 + 4 = 24</a:t>
            </a:r>
          </a:p>
          <a:p>
            <a:pPr marL="114300" indent="0" algn="ctr">
              <a:buFont typeface="Nunito"/>
              <a:buNone/>
            </a:pPr>
            <a:endParaRPr lang="en-US" dirty="0"/>
          </a:p>
          <a:p>
            <a:pPr marL="114300" indent="0" algn="ctr">
              <a:buFont typeface="Nunito"/>
              <a:buNone/>
            </a:pPr>
            <a:r>
              <a:rPr lang="en-US" dirty="0"/>
              <a:t>By using known facts from ‘easier’ times tables, children should be able to find answers with increasing speed. </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grpSp>
        <p:nvGrpSpPr>
          <p:cNvPr id="66" name="Group 65">
            <a:extLst>
              <a:ext uri="{FF2B5EF4-FFF2-40B4-BE49-F238E27FC236}">
                <a16:creationId xmlns:a16="http://schemas.microsoft.com/office/drawing/2014/main" id="{4B59FD16-9BE3-4F98-A96C-01687106A5FA}"/>
              </a:ext>
            </a:extLst>
          </p:cNvPr>
          <p:cNvGrpSpPr/>
          <p:nvPr/>
        </p:nvGrpSpPr>
        <p:grpSpPr>
          <a:xfrm>
            <a:off x="4085656" y="2569313"/>
            <a:ext cx="4562168" cy="1847231"/>
            <a:chOff x="2198555" y="2571750"/>
            <a:chExt cx="4562168" cy="1847231"/>
          </a:xfrm>
        </p:grpSpPr>
        <p:pic>
          <p:nvPicPr>
            <p:cNvPr id="67" name="Picture 6">
              <a:extLst>
                <a:ext uri="{FF2B5EF4-FFF2-40B4-BE49-F238E27FC236}">
                  <a16:creationId xmlns:a16="http://schemas.microsoft.com/office/drawing/2014/main" id="{10AAA14D-D436-46A9-B0CA-E9BD88FC8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a:extLst>
                <a:ext uri="{FF2B5EF4-FFF2-40B4-BE49-F238E27FC236}">
                  <a16:creationId xmlns:a16="http://schemas.microsoft.com/office/drawing/2014/main" id="{891A549E-551B-4898-8EAD-346B42D69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F2C62704-803C-4894-8675-AB83F652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DEBD2E80-9F6B-4044-B113-31C112276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a:extLst>
                <a:ext uri="{FF2B5EF4-FFF2-40B4-BE49-F238E27FC236}">
                  <a16:creationId xmlns:a16="http://schemas.microsoft.com/office/drawing/2014/main" id="{5DA6F966-E51F-48DD-9226-C09C16EC3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a:extLst>
                <a:ext uri="{FF2B5EF4-FFF2-40B4-BE49-F238E27FC236}">
                  <a16:creationId xmlns:a16="http://schemas.microsoft.com/office/drawing/2014/main" id="{79876B40-63E6-417B-9424-4F32C2F7B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46E3FC7-1CE1-4D99-A69C-2D0411FC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850CD1C-74FA-43E2-AC48-838C99ED7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a:extLst>
                <a:ext uri="{FF2B5EF4-FFF2-40B4-BE49-F238E27FC236}">
                  <a16:creationId xmlns:a16="http://schemas.microsoft.com/office/drawing/2014/main" id="{AFC1DFFA-AFA3-4872-BAAD-86A976419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a:extLst>
                <a:ext uri="{FF2B5EF4-FFF2-40B4-BE49-F238E27FC236}">
                  <a16:creationId xmlns:a16="http://schemas.microsoft.com/office/drawing/2014/main" id="{9731D2D9-F22E-485E-849B-5312AC393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41B925E-E797-4D8D-80AD-E9AD829CC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058B84A5-065C-46B4-87B0-27BE1C466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a:extLst>
                <a:ext uri="{FF2B5EF4-FFF2-40B4-BE49-F238E27FC236}">
                  <a16:creationId xmlns:a16="http://schemas.microsoft.com/office/drawing/2014/main" id="{AAD44093-B866-4B35-8D66-9A7AEDCA6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a:extLst>
                <a:ext uri="{FF2B5EF4-FFF2-40B4-BE49-F238E27FC236}">
                  <a16:creationId xmlns:a16="http://schemas.microsoft.com/office/drawing/2014/main" id="{5328927A-0013-4FAE-ABF5-54EAFB8EF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57878F57-F131-4826-9B3D-FC844298D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774049F9-6749-4A9E-AC53-D612BCFB5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a:extLst>
                <a:ext uri="{FF2B5EF4-FFF2-40B4-BE49-F238E27FC236}">
                  <a16:creationId xmlns:a16="http://schemas.microsoft.com/office/drawing/2014/main" id="{D39ADD4A-B623-4080-9D0E-AC5C35767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a:extLst>
                <a:ext uri="{FF2B5EF4-FFF2-40B4-BE49-F238E27FC236}">
                  <a16:creationId xmlns:a16="http://schemas.microsoft.com/office/drawing/2014/main" id="{B9E9D96E-EA34-44D9-B5F6-62394E527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A7C26683-08B2-4951-8D2D-40A4667D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6750A6CA-AD62-4F8A-8D19-E802FEBD2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a:extLst>
                <a:ext uri="{FF2B5EF4-FFF2-40B4-BE49-F238E27FC236}">
                  <a16:creationId xmlns:a16="http://schemas.microsoft.com/office/drawing/2014/main" id="{2C8C34FF-1C90-491D-91BD-A62C5D895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a:extLst>
                <a:ext uri="{FF2B5EF4-FFF2-40B4-BE49-F238E27FC236}">
                  <a16:creationId xmlns:a16="http://schemas.microsoft.com/office/drawing/2014/main" id="{1A3C8C42-0F5E-4929-BE44-2E69C941E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46DC3EF1-2F36-4EBC-AF9D-3F7E925A2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DAF97BBC-D0E2-4E6C-B533-703FDA83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B5FECFB2-A557-4339-A866-E0D2E8E36E99}"/>
                </a:ext>
              </a:extLst>
            </p:cNvPr>
            <p:cNvSpPr txBox="1"/>
            <p:nvPr/>
          </p:nvSpPr>
          <p:spPr>
            <a:xfrm>
              <a:off x="4340173" y="3372312"/>
              <a:ext cx="282000" cy="338554"/>
            </a:xfrm>
            <a:prstGeom prst="rect">
              <a:avLst/>
            </a:prstGeom>
            <a:noFill/>
          </p:spPr>
          <p:txBody>
            <a:bodyPr wrap="square">
              <a:spAutoFit/>
            </a:bodyPr>
            <a:lstStyle/>
            <a:p>
              <a:pPr algn="ctr"/>
              <a:r>
                <a:rPr lang="en-US" sz="1600" dirty="0"/>
                <a:t>+</a:t>
              </a:r>
              <a:endParaRPr lang="en-GB" sz="1600" dirty="0"/>
            </a:p>
          </p:txBody>
        </p:sp>
      </p:grpSp>
    </p:spTree>
    <p:extLst>
      <p:ext uri="{BB962C8B-B14F-4D97-AF65-F5344CB8AC3E}">
        <p14:creationId xmlns:p14="http://schemas.microsoft.com/office/powerpoint/2010/main" val="328124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157280D-EFC0-4AB9-A74A-08707D7237F9}"/>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Ways to support times table knowledge </a:t>
            </a:r>
          </a:p>
        </p:txBody>
      </p:sp>
      <p:sp>
        <p:nvSpPr>
          <p:cNvPr id="3" name="Text Placeholder 2">
            <a:extLst>
              <a:ext uri="{FF2B5EF4-FFF2-40B4-BE49-F238E27FC236}">
                <a16:creationId xmlns:a16="http://schemas.microsoft.com/office/drawing/2014/main" id="{C3582925-B54C-4F24-A90A-6FDAB54DFFDA}"/>
              </a:ext>
            </a:extLst>
          </p:cNvPr>
          <p:cNvSpPr>
            <a:spLocks noGrp="1"/>
          </p:cNvSpPr>
          <p:nvPr>
            <p:ph type="body" idx="1"/>
          </p:nvPr>
        </p:nvSpPr>
        <p:spPr>
          <a:xfrm>
            <a:off x="3967557" y="328134"/>
            <a:ext cx="4755610" cy="4465744"/>
          </a:xfrm>
        </p:spPr>
        <p:txBody>
          <a:bodyPr vert="horz" lIns="91440" tIns="45720" rIns="91440" bIns="45720" rtlCol="0" anchor="ctr">
            <a:normAutofit fontScale="92500" lnSpcReduction="10000"/>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Use Times Tables Rockstars for 10-15 minutes each day. If you require your child’s login in please speak to your class teacher. When selecting the school please ensure you select </a:t>
            </a:r>
            <a:r>
              <a:rPr lang="en-US" dirty="0" err="1">
                <a:solidFill>
                  <a:schemeClr val="tx1">
                    <a:lumMod val="75000"/>
                    <a:lumOff val="25000"/>
                  </a:schemeClr>
                </a:solidFill>
                <a:ea typeface="+mn-ea"/>
                <a:cs typeface="+mn-cs"/>
              </a:rPr>
              <a:t>Larkrise</a:t>
            </a:r>
            <a:r>
              <a:rPr lang="en-US" dirty="0">
                <a:solidFill>
                  <a:schemeClr val="tx1">
                    <a:lumMod val="75000"/>
                    <a:lumOff val="25000"/>
                  </a:schemeClr>
                </a:solidFill>
                <a:ea typeface="+mn-ea"/>
                <a:cs typeface="+mn-cs"/>
              </a:rPr>
              <a:t> Primary School, Chelmsford. </a:t>
            </a: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3">
                  <a:extLst>
                    <a:ext uri="{A12FA001-AC4F-418D-AE19-62706E023703}">
                      <ahyp:hlinkClr xmlns:ahyp="http://schemas.microsoft.com/office/drawing/2018/hyperlinkcolor" val="tx"/>
                    </a:ext>
                  </a:extLst>
                </a:hlinkClick>
              </a:rPr>
              <a:t>https://play.ttrockstars.com/</a:t>
            </a:r>
            <a:r>
              <a:rPr lang="en-US" dirty="0">
                <a:solidFill>
                  <a:schemeClr val="accent4">
                    <a:lumMod val="75000"/>
                  </a:schemeClr>
                </a:solidFill>
                <a:ea typeface="+mn-ea"/>
                <a:cs typeface="+mn-cs"/>
              </a:rPr>
              <a:t> </a:t>
            </a:r>
          </a:p>
          <a:p>
            <a:pPr marL="114300" indent="0"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Use any of the following websites to practise. </a:t>
            </a: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4">
                  <a:extLst>
                    <a:ext uri="{A12FA001-AC4F-418D-AE19-62706E023703}">
                      <ahyp:hlinkClr xmlns:ahyp="http://schemas.microsoft.com/office/drawing/2018/hyperlinkcolor" val="tx"/>
                    </a:ext>
                  </a:extLst>
                </a:hlinkClick>
              </a:rPr>
              <a:t>https://mathsframe.co.uk/en/resources/resource/477/Multiplication-Tables-Check</a:t>
            </a:r>
            <a:r>
              <a:rPr lang="en-US" dirty="0">
                <a:solidFill>
                  <a:schemeClr val="accent4">
                    <a:lumMod val="75000"/>
                  </a:schemeClr>
                </a:solidFill>
                <a:ea typeface="+mn-ea"/>
                <a:cs typeface="+mn-cs"/>
              </a:rPr>
              <a:t> </a:t>
            </a:r>
          </a:p>
          <a:p>
            <a:pPr marL="114300" indent="0" defTabSz="457200">
              <a:lnSpc>
                <a:spcPct val="90000"/>
              </a:lnSpc>
              <a:spcBef>
                <a:spcPts val="1000"/>
              </a:spcBef>
              <a:buSzPct val="80000"/>
              <a:buNone/>
            </a:pP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5">
                  <a:extLst>
                    <a:ext uri="{A12FA001-AC4F-418D-AE19-62706E023703}">
                      <ahyp:hlinkClr xmlns:ahyp="http://schemas.microsoft.com/office/drawing/2018/hyperlinkcolor" val="tx"/>
                    </a:ext>
                  </a:extLst>
                </a:hlinkClick>
              </a:rPr>
              <a:t>https://www.themathsfactor.com/times-tables-check/pinpoint/#/</a:t>
            </a: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6">
                  <a:extLst>
                    <a:ext uri="{A12FA001-AC4F-418D-AE19-62706E023703}">
                      <ahyp:hlinkClr xmlns:ahyp="http://schemas.microsoft.com/office/drawing/2018/hyperlinkcolor" val="tx"/>
                    </a:ext>
                  </a:extLst>
                </a:hlinkClick>
              </a:rPr>
              <a:t>https://www.timestables.co.uk/multiplication-tables-check/</a:t>
            </a:r>
            <a:r>
              <a:rPr lang="en-US" dirty="0">
                <a:solidFill>
                  <a:schemeClr val="accent4">
                    <a:lumMod val="75000"/>
                  </a:schemeClr>
                </a:solidFill>
                <a:ea typeface="+mn-ea"/>
                <a:cs typeface="+mn-cs"/>
              </a:rPr>
              <a:t> </a:t>
            </a:r>
          </a:p>
          <a:p>
            <a:pPr marL="114300" indent="0"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C4679699-2AB2-4E78-998D-1594796407EB}"/>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16</a:t>
            </a:fld>
            <a:endParaRPr lang="en-US" sz="400">
              <a:solidFill>
                <a:schemeClr val="accent1"/>
              </a:solidFill>
            </a:endParaRPr>
          </a:p>
        </p:txBody>
      </p:sp>
    </p:spTree>
    <p:extLst>
      <p:ext uri="{BB962C8B-B14F-4D97-AF65-F5344CB8AC3E}">
        <p14:creationId xmlns:p14="http://schemas.microsoft.com/office/powerpoint/2010/main" val="326430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967557" y="328134"/>
            <a:ext cx="4978909"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Remind them that the check should last no more than 5 minutes.</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If you want to go over times tables, make them fun.</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marL="457200" marR="0" lvl="0" indent="-342900" defTabSz="457200" fontAlgn="auto">
              <a:lnSpc>
                <a:spcPct val="90000"/>
              </a:lnSpc>
              <a:spcBef>
                <a:spcPts val="1000"/>
              </a:spcBef>
              <a:buSzPct val="80000"/>
              <a:buFont typeface="Wingdings 3" charset="2"/>
              <a:buChar char=""/>
              <a:tabLst/>
              <a:defRPr/>
            </a:pPr>
            <a:r>
              <a:rPr kumimoji="0" lang="en-US" u="none" strike="noStrike" cap="none" spc="0" normalizeH="0" baseline="0" noProof="0" dirty="0">
                <a:ln>
                  <a:noFill/>
                </a:ln>
                <a:solidFill>
                  <a:schemeClr val="tx1">
                    <a:lumMod val="75000"/>
                    <a:lumOff val="25000"/>
                  </a:schemeClr>
                </a:solidFill>
                <a:effectLst/>
                <a:uLnTx/>
                <a:uFillTx/>
                <a:ea typeface="+mn-ea"/>
                <a:cs typeface="+mn-cs"/>
                <a:sym typeface="Nunito"/>
              </a:rPr>
              <a:t>If you have any concerns, talk to your child’s teacher. </a:t>
            </a:r>
          </a:p>
          <a:p>
            <a:pPr marL="457200" marR="0" lvl="0" indent="-342900" defTabSz="457200" fontAlgn="auto">
              <a:lnSpc>
                <a:spcPct val="90000"/>
              </a:lnSpc>
              <a:spcBef>
                <a:spcPts val="1000"/>
              </a:spcBef>
              <a:buSzPct val="80000"/>
              <a:buFont typeface="Wingdings 3" charset="2"/>
              <a:buChar char=""/>
              <a:tabLst/>
              <a:defRPr/>
            </a:pPr>
            <a:endParaRPr kumimoji="0" lang="en-US" u="none" strike="noStrike" cap="none" spc="0" normalizeH="0" baseline="0" noProof="0" dirty="0">
              <a:ln>
                <a:noFill/>
              </a:ln>
              <a:solidFill>
                <a:schemeClr val="tx1">
                  <a:lumMod val="75000"/>
                  <a:lumOff val="25000"/>
                </a:schemeClr>
              </a:solidFill>
              <a:effectLst/>
              <a:uLnTx/>
              <a:uFillTx/>
              <a:ea typeface="+mn-ea"/>
              <a:cs typeface="+mn-cs"/>
              <a:sym typeface="Nunito"/>
            </a:endParaRPr>
          </a:p>
          <a:p>
            <a:pPr marL="457200" marR="0" lvl="0" indent="-342900" defTabSz="457200" fontAlgn="auto">
              <a:lnSpc>
                <a:spcPct val="90000"/>
              </a:lnSpc>
              <a:spcBef>
                <a:spcPts val="1000"/>
              </a:spcBef>
              <a:buSzPct val="80000"/>
              <a:buFont typeface="Wingdings 3" charset="2"/>
              <a:buChar char=""/>
              <a:tabLst/>
              <a:defRPr/>
            </a:pPr>
            <a:r>
              <a:rPr lang="en-US" dirty="0">
                <a:solidFill>
                  <a:schemeClr val="tx1">
                    <a:lumMod val="75000"/>
                    <a:lumOff val="25000"/>
                  </a:schemeClr>
                </a:solidFill>
                <a:ea typeface="+mn-ea"/>
                <a:cs typeface="+mn-cs"/>
              </a:rPr>
              <a:t>If your child has any concerns, encourage them to talk to a trusted adult (for example, yourself, their teacher).</a:t>
            </a:r>
          </a:p>
          <a:p>
            <a:pPr marL="457200" marR="0" lvl="0" indent="-342900" defTabSz="457200" fontAlgn="auto">
              <a:lnSpc>
                <a:spcPct val="90000"/>
              </a:lnSpc>
              <a:spcBef>
                <a:spcPts val="1000"/>
              </a:spcBef>
              <a:buSzPct val="80000"/>
              <a:buFont typeface="Wingdings 3" charset="2"/>
              <a:buChar char=""/>
              <a:tabLst/>
              <a:defRP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17</a:t>
            </a:fld>
            <a:endParaRPr lang="en-US" sz="400">
              <a:solidFill>
                <a:schemeClr val="accent1"/>
              </a:solidFill>
            </a:endParaRPr>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D2650BF-B9C6-4553-84DF-2AA0BE7807F6}"/>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Any questions?</a:t>
            </a:r>
          </a:p>
        </p:txBody>
      </p:sp>
      <p:sp>
        <p:nvSpPr>
          <p:cNvPr id="3" name="Text Placeholder 2">
            <a:extLst>
              <a:ext uri="{FF2B5EF4-FFF2-40B4-BE49-F238E27FC236}">
                <a16:creationId xmlns:a16="http://schemas.microsoft.com/office/drawing/2014/main" id="{91BEDE06-602D-4AE1-8236-B32C109C698F}"/>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If you have any questions regarding the Multiplication Tables Check please speak to: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err="1">
                <a:solidFill>
                  <a:schemeClr val="tx1">
                    <a:lumMod val="75000"/>
                    <a:lumOff val="25000"/>
                  </a:schemeClr>
                </a:solidFill>
                <a:ea typeface="+mn-ea"/>
                <a:cs typeface="+mn-cs"/>
              </a:rPr>
              <a:t>Mrs</a:t>
            </a:r>
            <a:r>
              <a:rPr lang="en-US" dirty="0">
                <a:solidFill>
                  <a:schemeClr val="tx1">
                    <a:lumMod val="75000"/>
                    <a:lumOff val="25000"/>
                  </a:schemeClr>
                </a:solidFill>
                <a:ea typeface="+mn-ea"/>
                <a:cs typeface="+mn-cs"/>
              </a:rPr>
              <a:t> Osborne- Headteacher</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Miss Bowers- Class Teacher</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Miss Uzzell- </a:t>
            </a:r>
            <a:r>
              <a:rPr lang="en-US" dirty="0" err="1">
                <a:solidFill>
                  <a:schemeClr val="tx1">
                    <a:lumMod val="75000"/>
                    <a:lumOff val="25000"/>
                  </a:schemeClr>
                </a:solidFill>
                <a:ea typeface="+mn-ea"/>
                <a:cs typeface="+mn-cs"/>
              </a:rPr>
              <a:t>Maths</a:t>
            </a:r>
            <a:r>
              <a:rPr lang="en-US" dirty="0">
                <a:solidFill>
                  <a:schemeClr val="tx1">
                    <a:lumMod val="75000"/>
                    <a:lumOff val="25000"/>
                  </a:schemeClr>
                </a:solidFill>
                <a:ea typeface="+mn-ea"/>
                <a:cs typeface="+mn-cs"/>
              </a:rPr>
              <a:t> Subject Lead</a:t>
            </a:r>
          </a:p>
        </p:txBody>
      </p:sp>
      <p:sp>
        <p:nvSpPr>
          <p:cNvPr id="4" name="Slide Number Placeholder 3">
            <a:extLst>
              <a:ext uri="{FF2B5EF4-FFF2-40B4-BE49-F238E27FC236}">
                <a16:creationId xmlns:a16="http://schemas.microsoft.com/office/drawing/2014/main" id="{F9F3A9D3-8B5F-4FA5-915F-234A43CA2E36}"/>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18</a:t>
            </a:fld>
            <a:endParaRPr lang="en-US" sz="400">
              <a:solidFill>
                <a:schemeClr val="accent1"/>
              </a:solidFill>
            </a:endParaRPr>
          </a:p>
        </p:txBody>
      </p:sp>
    </p:spTree>
    <p:extLst>
      <p:ext uri="{BB962C8B-B14F-4D97-AF65-F5344CB8AC3E}">
        <p14:creationId xmlns:p14="http://schemas.microsoft.com/office/powerpoint/2010/main" val="181632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967557" y="328134"/>
            <a:ext cx="4541440"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MTC determines if Year 4 children can fluently recall their multiplication tables.</a:t>
            </a:r>
          </a:p>
          <a:p>
            <a:pPr marL="114300" indent="0" defTabSz="457200">
              <a:lnSpc>
                <a:spcPct val="90000"/>
              </a:lnSpc>
              <a:spcBef>
                <a:spcPts val="1000"/>
              </a:spcBef>
              <a:buSzPct val="80000"/>
              <a:buNone/>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They are deigned to help schools identify which children require more support to learn their times tables.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There is no ‘pass’ rate or threshold which means that, unlike the Phonics Screening Check, children will not be expected to re-sit the check.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Department for Education (DfE) will create a report about the overall results across all schools in England, not individual schools. </a:t>
            </a: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will be a 3 week window from </a:t>
            </a:r>
            <a:r>
              <a:rPr lang="en-US">
                <a:solidFill>
                  <a:schemeClr val="tx1">
                    <a:lumMod val="75000"/>
                    <a:lumOff val="25000"/>
                  </a:schemeClr>
                </a:solidFill>
                <a:ea typeface="+mn-ea"/>
                <a:cs typeface="+mn-cs"/>
              </a:rPr>
              <a:t>Monday 6</a:t>
            </a:r>
            <a:r>
              <a:rPr lang="en-US" baseline="30000">
                <a:solidFill>
                  <a:schemeClr val="tx1">
                    <a:lumMod val="75000"/>
                    <a:lumOff val="25000"/>
                  </a:schemeClr>
                </a:solidFill>
                <a:ea typeface="+mn-ea"/>
                <a:cs typeface="+mn-cs"/>
              </a:rPr>
              <a:t>th</a:t>
            </a:r>
            <a:r>
              <a:rPr lang="en-US">
                <a:solidFill>
                  <a:schemeClr val="tx1">
                    <a:lumMod val="75000"/>
                    <a:lumOff val="25000"/>
                  </a:schemeClr>
                </a:solidFill>
                <a:ea typeface="+mn-ea"/>
                <a:cs typeface="+mn-cs"/>
              </a:rPr>
              <a:t> </a:t>
            </a:r>
            <a:r>
              <a:rPr lang="en-US" dirty="0">
                <a:solidFill>
                  <a:schemeClr val="tx1">
                    <a:lumMod val="75000"/>
                    <a:lumOff val="25000"/>
                  </a:schemeClr>
                </a:solidFill>
                <a:ea typeface="+mn-ea"/>
                <a:cs typeface="+mn-cs"/>
              </a:rPr>
              <a:t>June to Friday 24</a:t>
            </a:r>
            <a:r>
              <a:rPr lang="en-US" baseline="30000" dirty="0">
                <a:solidFill>
                  <a:schemeClr val="tx1">
                    <a:lumMod val="75000"/>
                    <a:lumOff val="25000"/>
                  </a:schemeClr>
                </a:solidFill>
                <a:ea typeface="+mn-ea"/>
                <a:cs typeface="+mn-cs"/>
              </a:rPr>
              <a:t>th</a:t>
            </a:r>
            <a:r>
              <a:rPr lang="en-US" dirty="0">
                <a:solidFill>
                  <a:schemeClr val="tx1">
                    <a:lumMod val="75000"/>
                    <a:lumOff val="25000"/>
                  </a:schemeClr>
                </a:solidFill>
                <a:ea typeface="+mn-ea"/>
                <a:cs typeface="+mn-cs"/>
              </a:rPr>
              <a:t> June 2022 for schools to administer the check.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is no set day to administer the check and the school will decide when the check will be administered. Children are not expected to take the check at the same time.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3</a:t>
            </a:fld>
            <a:endParaRPr lang="en-US" sz="400">
              <a:solidFill>
                <a:schemeClr val="accent1"/>
              </a:solidFill>
            </a:endParaRPr>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3967557" y="328134"/>
            <a:ext cx="5054576"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check will be fully digital.</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Answers will be entered using a keyboard, by pressing digits using a mouse or using an on-screen number pad.</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Usually, the check will take less than 5 minutes for each child.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rPr>
              <a:t>The children will have 6 seconds from the time the question appears to input their answer.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4</a:t>
            </a:fld>
            <a:endParaRPr lang="en-US" sz="400">
              <a:solidFill>
                <a:schemeClr val="accent1"/>
              </a:solidFill>
            </a:endParaRPr>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BC3FACB-0737-46A9-A13E-91243346F9C6}"/>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the check is carried out</a:t>
            </a:r>
            <a:endParaRPr lang="en-US" sz="2400" b="1" dirty="0">
              <a:solidFill>
                <a:srgbClr val="EBEBEB"/>
              </a:solidFill>
              <a:latin typeface="+mj-lt"/>
            </a:endParaRPr>
          </a:p>
        </p:txBody>
      </p:sp>
      <p:sp>
        <p:nvSpPr>
          <p:cNvPr id="3" name="Text Placeholder 2">
            <a:extLst>
              <a:ext uri="{FF2B5EF4-FFF2-40B4-BE49-F238E27FC236}">
                <a16:creationId xmlns:a16="http://schemas.microsoft.com/office/drawing/2014/main" id="{5A5CC669-CB09-4310-9565-AC322FA29C9B}"/>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rPr>
              <a:t>There will be a total of 25 questions with a 3 second pause in-between questions.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rPr>
              <a:t>There will be 3 practice questions before the check begins.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lnSpc>
                <a:spcPct val="90000"/>
              </a:lnSpc>
              <a:spcBef>
                <a:spcPts val="1000"/>
              </a:spcBef>
              <a:buSzPct val="80000"/>
              <a:buFont typeface="Wingdings 3" charset="2"/>
              <a:buChar char=""/>
            </a:pPr>
            <a:r>
              <a:rPr lang="en-GB" dirty="0"/>
              <a:t>Children are allowed to practise before taking the check. </a:t>
            </a:r>
          </a:p>
          <a:p>
            <a:pPr defTabSz="457200">
              <a:lnSpc>
                <a:spcPct val="90000"/>
              </a:lnSpc>
              <a:spcBef>
                <a:spcPts val="1000"/>
              </a:spcBef>
              <a:buSzPct val="80000"/>
              <a:buFont typeface="Wingdings 3" charset="2"/>
              <a:buChar char=""/>
            </a:pPr>
            <a:endParaRPr lang="en-GB" dirty="0"/>
          </a:p>
          <a:p>
            <a:pPr defTabSz="457200">
              <a:lnSpc>
                <a:spcPct val="90000"/>
              </a:lnSpc>
              <a:spcBef>
                <a:spcPts val="1000"/>
              </a:spcBef>
              <a:buSzPct val="80000"/>
              <a:buFont typeface="Wingdings 3" charset="2"/>
              <a:buChar char=""/>
            </a:pPr>
            <a:r>
              <a:rPr lang="en-GB" dirty="0"/>
              <a:t>Later we will share some websites you can use to practise.</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spcBef>
                <a:spcPts val="1000"/>
              </a:spcBef>
              <a:buSzPct val="80000"/>
              <a:buFont typeface="Wingdings 3" charset="2"/>
              <a:buChar char=""/>
            </a:pPr>
            <a:endParaRPr lang="en-US" sz="1500"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F5A863A2-0184-4192-9399-B77C124A7188}"/>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5</a:t>
            </a:fld>
            <a:endParaRPr lang="en-US" sz="400">
              <a:solidFill>
                <a:schemeClr val="accent1"/>
              </a:solidFill>
            </a:endParaRPr>
          </a:p>
        </p:txBody>
      </p:sp>
    </p:spTree>
    <p:extLst>
      <p:ext uri="{BB962C8B-B14F-4D97-AF65-F5344CB8AC3E}">
        <p14:creationId xmlns:p14="http://schemas.microsoft.com/office/powerpoint/2010/main" val="154238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marL="114300" indent="0" defTabSz="457200">
              <a:spcBef>
                <a:spcPts val="1000"/>
              </a:spcBef>
              <a:buSzPct val="80000"/>
              <a:buFont typeface="Wingdings 3" charset="2"/>
              <a:buChar char=""/>
            </a:pPr>
            <a:r>
              <a:rPr lang="en-US" dirty="0">
                <a:solidFill>
                  <a:schemeClr val="tx1">
                    <a:lumMod val="75000"/>
                    <a:lumOff val="25000"/>
                  </a:schemeClr>
                </a:solidFill>
                <a:ea typeface="+mn-ea"/>
                <a:cs typeface="+mn-cs"/>
              </a:rPr>
              <a:t> Some children will be eligible for specific arrangements:</a:t>
            </a:r>
          </a:p>
          <a:p>
            <a:pPr marL="114300" indent="0"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err="1">
                <a:solidFill>
                  <a:schemeClr val="tx1">
                    <a:lumMod val="75000"/>
                    <a:lumOff val="25000"/>
                  </a:schemeClr>
                </a:solidFill>
                <a:ea typeface="+mn-ea"/>
                <a:cs typeface="+mn-cs"/>
              </a:rPr>
              <a:t>Colour</a:t>
            </a:r>
            <a:r>
              <a:rPr lang="en-US" dirty="0">
                <a:solidFill>
                  <a:schemeClr val="tx1">
                    <a:lumMod val="75000"/>
                    <a:lumOff val="25000"/>
                  </a:schemeClr>
                </a:solidFill>
                <a:ea typeface="+mn-ea"/>
                <a:cs typeface="+mn-cs"/>
              </a:rPr>
              <a:t> contrast;</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Font size adjustment;</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‘Next’ button (alternative to 3-second pause);</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Removing on-screen number pad;</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An adult to input answers;</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Audio version;</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Audible time alert.</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6</a:t>
            </a:fld>
            <a:endParaRPr lang="en-US" sz="400">
              <a:solidFill>
                <a:schemeClr val="accent1"/>
              </a:solidFill>
            </a:endParaRPr>
          </a:p>
        </p:txBody>
      </p:sp>
    </p:spTree>
    <p:extLst>
      <p:ext uri="{BB962C8B-B14F-4D97-AF65-F5344CB8AC3E}">
        <p14:creationId xmlns:p14="http://schemas.microsoft.com/office/powerpoint/2010/main" val="93334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967557" y="328134"/>
            <a:ext cx="4978909" cy="4465744"/>
          </a:xfrm>
        </p:spPr>
        <p:txBody>
          <a:bodyPr vert="horz" lIns="91440" tIns="45720" rIns="91440" bIns="45720" rtlCol="0" anchor="ctr">
            <a:no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Each child will be randomly assigned a set of questions</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will only be multiplication questions in the check, not division facts.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 6, 7, 8, 9 and 12 times tables are more likely to be asked.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Reversal of questions (e.g. 8 x 6 and 6 x 8) will not be asked in the same check.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7</a:t>
            </a:fld>
            <a:endParaRPr lang="en-US" sz="400">
              <a:solidFill>
                <a:schemeClr val="accent1"/>
              </a:solidFill>
            </a:endParaRPr>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1" name="Rectangle 10">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770"/>
            <a:ext cx="9144000" cy="5150271"/>
            <a:chOff x="0" y="-2373"/>
            <a:chExt cx="12192000" cy="6867027"/>
          </a:xfrm>
        </p:grpSpPr>
        <p:sp>
          <p:nvSpPr>
            <p:cNvPr id="24" name="Rectangle 23">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a:xfrm>
            <a:off x="540583" y="497033"/>
            <a:ext cx="2875340" cy="1098177"/>
          </a:xfrm>
        </p:spPr>
        <p:txBody>
          <a:bodyPr vert="horz" lIns="91440" tIns="45720" rIns="91440" bIns="45720" rtlCol="0" anchor="ctr">
            <a:normAutofit/>
          </a:bodyPr>
          <a:lstStyle/>
          <a:p>
            <a:pPr algn="ctr" defTabSz="457200">
              <a:lnSpc>
                <a:spcPct val="90000"/>
              </a:lnSpc>
              <a:spcBef>
                <a:spcPct val="0"/>
              </a:spcBef>
            </a:pPr>
            <a:r>
              <a:rPr lang="en-US" b="1" dirty="0">
                <a:solidFill>
                  <a:schemeClr val="bg1"/>
                </a:solidFill>
                <a:latin typeface="+mj-lt"/>
              </a:rPr>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866216" y="1590675"/>
            <a:ext cx="2350294" cy="2924175"/>
          </a:xfrm>
        </p:spPr>
        <p:txBody>
          <a:bodyPr vert="horz" lIns="91440" tIns="45720" rIns="91440" bIns="45720" rtlCol="0">
            <a:normAutofit/>
          </a:bodyPr>
          <a:lstStyle/>
          <a:p>
            <a:pPr marL="114300" indent="0" defTabSz="457200">
              <a:spcBef>
                <a:spcPts val="1000"/>
              </a:spcBef>
              <a:buSzPct val="80000"/>
              <a:buFont typeface="Wingdings 3" charset="2"/>
              <a:buChar char=""/>
            </a:pPr>
            <a:r>
              <a:rPr lang="en-US" dirty="0">
                <a:solidFill>
                  <a:schemeClr val="bg1"/>
                </a:solidFill>
                <a:ea typeface="+mn-ea"/>
                <a:cs typeface="+mn-cs"/>
              </a:rPr>
              <a:t>The Standards and Testing Agency (STA) state that they are classifying the multiplication tables by the first number in the question. For example, 8 x 3 would fall within the 8 times table.</a:t>
            </a:r>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17" r="29270" b="5548"/>
          <a:stretch/>
        </p:blipFill>
        <p:spPr bwMode="auto">
          <a:xfrm>
            <a:off x="4112334" y="602813"/>
            <a:ext cx="4360892" cy="393787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a:xfrm>
            <a:off x="7764405" y="221796"/>
            <a:ext cx="628649" cy="575766"/>
          </a:xfrm>
        </p:spPr>
        <p:txBody>
          <a:bodyPr vert="horz" lIns="91440" tIns="45720" rIns="91440" bIns="45720" rtlCol="0" anchor="b">
            <a:normAutofit/>
          </a:bodyPr>
          <a:lstStyle/>
          <a:p>
            <a:pPr defTabSz="914400">
              <a:lnSpc>
                <a:spcPct val="90000"/>
              </a:lnSpc>
              <a:spcAft>
                <a:spcPts val="600"/>
              </a:spcAft>
            </a:pPr>
            <a:fld id="{00000000-1234-1234-1234-123412341234}" type="slidenum">
              <a:rPr lang="en-US" sz="2800" smtClean="0"/>
              <a:pPr defTabSz="914400">
                <a:lnSpc>
                  <a:spcPct val="90000"/>
                </a:lnSpc>
                <a:spcAft>
                  <a:spcPts val="600"/>
                </a:spcAft>
              </a:pPr>
              <a:t>8</a:t>
            </a:fld>
            <a:endParaRPr lang="en-US" sz="2800"/>
          </a:p>
        </p:txBody>
      </p:sp>
    </p:spTree>
    <p:extLst>
      <p:ext uri="{BB962C8B-B14F-4D97-AF65-F5344CB8AC3E}">
        <p14:creationId xmlns:p14="http://schemas.microsoft.com/office/powerpoint/2010/main" val="31341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a:xfrm>
            <a:off x="3967557" y="328134"/>
            <a:ext cx="4126961"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Count and look for patterns.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Understand that multiplication is repeated addition.</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Remember that multiplication is commutative. </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Remember that multiplication is the inverse of division. </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Recall and </a:t>
            </a:r>
            <a:r>
              <a:rPr lang="en-US" dirty="0" err="1">
                <a:solidFill>
                  <a:schemeClr val="tx1">
                    <a:lumMod val="75000"/>
                    <a:lumOff val="25000"/>
                  </a:schemeClr>
                </a:solidFill>
                <a:ea typeface="+mn-ea"/>
                <a:cs typeface="+mn-cs"/>
              </a:rPr>
              <a:t>utilise</a:t>
            </a:r>
            <a:r>
              <a:rPr lang="en-US" dirty="0">
                <a:solidFill>
                  <a:schemeClr val="tx1">
                    <a:lumMod val="75000"/>
                    <a:lumOff val="25000"/>
                  </a:schemeClr>
                </a:solidFill>
                <a:ea typeface="+mn-ea"/>
                <a:cs typeface="+mn-cs"/>
              </a:rPr>
              <a:t> number families.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marL="114300" indent="0"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 Use different representations to represent multiplication, such as: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Concrete manipulatives suck as multilink cubes or counters.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9</a:t>
            </a:fld>
            <a:endParaRPr lang="en-US" sz="400">
              <a:solidFill>
                <a:schemeClr val="accent1"/>
              </a:solidFill>
            </a:endParaRPr>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761</TotalTime>
  <Words>1932</Words>
  <Application>Microsoft Office PowerPoint</Application>
  <PresentationFormat>On-screen Show (16:9)</PresentationFormat>
  <Paragraphs>172</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Nunito</vt:lpstr>
      <vt:lpstr>Arial</vt:lpstr>
      <vt:lpstr>Century Gothic</vt:lpstr>
      <vt:lpstr>Wingdings 3</vt:lpstr>
      <vt:lpstr>Ion Boardroom</vt:lpstr>
      <vt:lpstr>Year 4 Multiplication Tables Check 2022 Presentation for Parents, Carers &amp; Guardians</vt:lpstr>
      <vt:lpstr>Important information about multiplication tables check (MTC)</vt:lpstr>
      <vt:lpstr>When the check will take place</vt:lpstr>
      <vt:lpstr>How the check is carried out</vt:lpstr>
      <vt:lpstr>How the check is carried out</vt:lpstr>
      <vt:lpstr>Specific arrangements for the check </vt:lpstr>
      <vt:lpstr>The check questions</vt:lpstr>
      <vt:lpstr>More information about the questions</vt:lpstr>
      <vt:lpstr>Ways to support times table knowledge </vt:lpstr>
      <vt:lpstr>Counting and looking for patterns.</vt:lpstr>
      <vt:lpstr>Repeated addition </vt:lpstr>
      <vt:lpstr>Multiplication is commutative </vt:lpstr>
      <vt:lpstr>Multiplication is the inverse of division </vt:lpstr>
      <vt:lpstr>Number families </vt:lpstr>
      <vt:lpstr>Using known facts </vt:lpstr>
      <vt:lpstr>Ways to support times table knowledge </vt:lpstr>
      <vt:lpstr>How best to prepare your child for the check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D Uzzell</cp:lastModifiedBy>
  <cp:revision>24</cp:revision>
  <dcterms:modified xsi:type="dcterms:W3CDTF">2022-01-24T21:15:17Z</dcterms:modified>
</cp:coreProperties>
</file>