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9"/>
  </p:notesMasterIdLst>
  <p:sldIdLst>
    <p:sldId id="344" r:id="rId4"/>
    <p:sldId id="356" r:id="rId5"/>
    <p:sldId id="347" r:id="rId6"/>
    <p:sldId id="343" r:id="rId7"/>
    <p:sldId id="354" r:id="rId8"/>
    <p:sldId id="355" r:id="rId9"/>
    <p:sldId id="362" r:id="rId10"/>
    <p:sldId id="357" r:id="rId11"/>
    <p:sldId id="358" r:id="rId12"/>
    <p:sldId id="360" r:id="rId13"/>
    <p:sldId id="363" r:id="rId14"/>
    <p:sldId id="364" r:id="rId15"/>
    <p:sldId id="366" r:id="rId16"/>
    <p:sldId id="367" r:id="rId17"/>
    <p:sldId id="3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A8AE2"/>
    <a:srgbClr val="8AE28A"/>
    <a:srgbClr val="75D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showGuides="1">
      <p:cViewPr varScale="1">
        <p:scale>
          <a:sx n="78" d="100"/>
          <a:sy n="78" d="100"/>
        </p:scale>
        <p:origin x="787"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Uzzell" userId="0c843b8c-3e94-4d39-9709-a6a3970c5695" providerId="ADAL" clId="{CEC581D5-E309-450D-90E0-66D65ABC1A6B}"/>
    <pc:docChg chg="modSld">
      <pc:chgData name="D Uzzell" userId="0c843b8c-3e94-4d39-9709-a6a3970c5695" providerId="ADAL" clId="{CEC581D5-E309-450D-90E0-66D65ABC1A6B}" dt="2023-09-11T15:02:36.961" v="24" actId="20577"/>
      <pc:docMkLst>
        <pc:docMk/>
      </pc:docMkLst>
      <pc:sldChg chg="modSp mod">
        <pc:chgData name="D Uzzell" userId="0c843b8c-3e94-4d39-9709-a6a3970c5695" providerId="ADAL" clId="{CEC581D5-E309-450D-90E0-66D65ABC1A6B}" dt="2023-09-11T15:02:36.961" v="24" actId="20577"/>
        <pc:sldMkLst>
          <pc:docMk/>
          <pc:sldMk cId="2507263929" sldId="354"/>
        </pc:sldMkLst>
        <pc:spChg chg="mod">
          <ac:chgData name="D Uzzell" userId="0c843b8c-3e94-4d39-9709-a6a3970c5695" providerId="ADAL" clId="{CEC581D5-E309-450D-90E0-66D65ABC1A6B}" dt="2023-09-11T15:02:36.961" v="24" actId="20577"/>
          <ac:spMkLst>
            <pc:docMk/>
            <pc:sldMk cId="2507263929" sldId="354"/>
            <ac:spMk id="19" creationId="{68EC9E19-F266-BF77-8B51-3D5530DF85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mathsfactor.com/times-tables-check/pinpoint/#/"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121426" y="1997839"/>
            <a:ext cx="4373218" cy="2862322"/>
          </a:xfrm>
          <a:prstGeom prst="rect">
            <a:avLst/>
          </a:prstGeom>
          <a:noFill/>
        </p:spPr>
        <p:txBody>
          <a:bodyPr wrap="square" rtlCol="0" anchor="ctr">
            <a:spAutoFit/>
          </a:bodyPr>
          <a:lstStyle/>
          <a:p>
            <a:pPr algn="ctr"/>
            <a:r>
              <a:rPr lang="en-US" sz="6000" b="1" dirty="0">
                <a:solidFill>
                  <a:schemeClr val="accent1">
                    <a:lumMod val="75000"/>
                  </a:schemeClr>
                </a:solidFill>
                <a:latin typeface="+mj-lt"/>
              </a:rPr>
              <a:t>Information meeting </a:t>
            </a:r>
          </a:p>
          <a:p>
            <a:pPr algn="ctr"/>
            <a:r>
              <a:rPr lang="en-US" sz="6000" b="1" dirty="0">
                <a:solidFill>
                  <a:schemeClr val="accent1">
                    <a:lumMod val="75000"/>
                  </a:schemeClr>
                </a:solidFill>
                <a:latin typeface="+mj-lt"/>
              </a:rPr>
              <a:t>for Year 4</a:t>
            </a:r>
            <a:endParaRPr lang="ko-KR" altLang="en-US" sz="6000" b="1" dirty="0">
              <a:solidFill>
                <a:schemeClr val="accent1">
                  <a:lumMod val="75000"/>
                </a:schemeClr>
              </a:solidFill>
              <a:latin typeface="+mj-lt"/>
              <a:cs typeface="Arial" pitchFamily="34" charset="0"/>
            </a:endParaRPr>
          </a:p>
        </p:txBody>
      </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9A4D-4B96-B439-0A2D-0743E11118E8}"/>
              </a:ext>
            </a:extLst>
          </p:cNvPr>
          <p:cNvSpPr txBox="1"/>
          <p:nvPr/>
        </p:nvSpPr>
        <p:spPr>
          <a:xfrm>
            <a:off x="812799" y="2994788"/>
            <a:ext cx="3033485"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Reading</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C37E646-BAE6-6FBC-8FBD-E7ACE609BBB3}"/>
              </a:ext>
            </a:extLst>
          </p:cNvPr>
          <p:cNvSpPr txBox="1"/>
          <p:nvPr/>
        </p:nvSpPr>
        <p:spPr>
          <a:xfrm>
            <a:off x="5704114" y="302359"/>
            <a:ext cx="6096000" cy="6247864"/>
          </a:xfrm>
          <a:prstGeom prst="rect">
            <a:avLst/>
          </a:prstGeom>
          <a:noFill/>
        </p:spPr>
        <p:txBody>
          <a:bodyPr wrap="square">
            <a:spAutoFit/>
          </a:bodyPr>
          <a:lstStyle/>
          <a:p>
            <a:pPr marL="0" indent="0">
              <a:buNone/>
            </a:pPr>
            <a:r>
              <a:rPr lang="en-GB" sz="2000" dirty="0">
                <a:solidFill>
                  <a:schemeClr val="accent1">
                    <a:lumMod val="75000"/>
                  </a:schemeClr>
                </a:solidFill>
              </a:rPr>
              <a:t>Reading for ten to fifteen minutes every day</a:t>
            </a:r>
            <a:r>
              <a:rPr lang="en-GB" sz="2000" b="1" dirty="0">
                <a:solidFill>
                  <a:schemeClr val="accent1">
                    <a:lumMod val="75000"/>
                  </a:schemeClr>
                </a:solidFill>
              </a:rPr>
              <a:t> is expected. </a:t>
            </a:r>
            <a:r>
              <a:rPr lang="en-GB" sz="2000" dirty="0">
                <a:solidFill>
                  <a:schemeClr val="accent1">
                    <a:lumMod val="75000"/>
                  </a:schemeClr>
                </a:solidFill>
              </a:rPr>
              <a:t>This should be recorded in the reading record with a comment from parents and signed.</a:t>
            </a:r>
          </a:p>
          <a:p>
            <a:pPr marL="0" indent="0">
              <a:buNone/>
            </a:pPr>
            <a:endParaRPr lang="en-GB" sz="2000" dirty="0">
              <a:solidFill>
                <a:schemeClr val="accent1">
                  <a:lumMod val="75000"/>
                </a:schemeClr>
              </a:solidFill>
            </a:endParaRPr>
          </a:p>
          <a:p>
            <a:pPr marL="0" indent="0">
              <a:buNone/>
            </a:pPr>
            <a:r>
              <a:rPr lang="en-GB" sz="2000" b="1" dirty="0">
                <a:solidFill>
                  <a:schemeClr val="accent1">
                    <a:lumMod val="75000"/>
                  </a:schemeClr>
                </a:solidFill>
              </a:rPr>
              <a:t>Children’s reading will be monitored. In school, the reading your child will do will include:</a:t>
            </a:r>
          </a:p>
          <a:p>
            <a:pPr marL="342900" indent="-342900">
              <a:buFont typeface="Courier New" panose="02070309020205020404" pitchFamily="49" charset="0"/>
              <a:buChar char="o"/>
            </a:pPr>
            <a:r>
              <a:rPr lang="en-GB" sz="2000" dirty="0">
                <a:solidFill>
                  <a:schemeClr val="accent1">
                    <a:lumMod val="75000"/>
                  </a:schemeClr>
                </a:solidFill>
              </a:rPr>
              <a:t>Phonics/spelling lessons</a:t>
            </a:r>
          </a:p>
          <a:p>
            <a:pPr marL="342900" indent="-342900">
              <a:buFont typeface="Courier New" panose="02070309020205020404" pitchFamily="49" charset="0"/>
              <a:buChar char="o"/>
            </a:pPr>
            <a:r>
              <a:rPr lang="en-GB" sz="2000" dirty="0">
                <a:solidFill>
                  <a:schemeClr val="accent1">
                    <a:lumMod val="75000"/>
                  </a:schemeClr>
                </a:solidFill>
              </a:rPr>
              <a:t>Whole class shared reading</a:t>
            </a:r>
          </a:p>
          <a:p>
            <a:pPr marL="342900" indent="-342900">
              <a:buFont typeface="Courier New" panose="02070309020205020404" pitchFamily="49" charset="0"/>
              <a:buChar char="o"/>
            </a:pPr>
            <a:r>
              <a:rPr lang="en-GB" sz="2000" dirty="0">
                <a:solidFill>
                  <a:schemeClr val="accent1">
                    <a:lumMod val="75000"/>
                  </a:schemeClr>
                </a:solidFill>
              </a:rPr>
              <a:t>Reading comprehension practice</a:t>
            </a:r>
          </a:p>
          <a:p>
            <a:pPr marL="342900" indent="-342900">
              <a:buFont typeface="Courier New" panose="02070309020205020404" pitchFamily="49" charset="0"/>
              <a:buChar char="o"/>
            </a:pPr>
            <a:r>
              <a:rPr lang="en-GB" sz="2000" dirty="0">
                <a:solidFill>
                  <a:schemeClr val="accent1">
                    <a:lumMod val="75000"/>
                  </a:schemeClr>
                </a:solidFill>
              </a:rPr>
              <a:t>Reading in other subjects</a:t>
            </a:r>
          </a:p>
          <a:p>
            <a:pPr marL="342900" indent="-342900">
              <a:buFont typeface="Courier New" panose="02070309020205020404" pitchFamily="49" charset="0"/>
              <a:buChar char="o"/>
            </a:pPr>
            <a:r>
              <a:rPr lang="en-GB" sz="2000" dirty="0">
                <a:solidFill>
                  <a:schemeClr val="accent1">
                    <a:lumMod val="75000"/>
                  </a:schemeClr>
                </a:solidFill>
              </a:rPr>
              <a:t>Reading one-to-one with an adult</a:t>
            </a:r>
          </a:p>
          <a:p>
            <a:pPr marL="342900" indent="-342900">
              <a:buFont typeface="Courier New" panose="02070309020205020404" pitchFamily="49" charset="0"/>
              <a:buChar char="o"/>
            </a:pPr>
            <a:r>
              <a:rPr lang="en-GB" sz="2000" dirty="0">
                <a:solidFill>
                  <a:schemeClr val="accent1">
                    <a:lumMod val="75000"/>
                  </a:schemeClr>
                </a:solidFill>
              </a:rPr>
              <a:t>OTTER Time- reading for pleasure.</a:t>
            </a:r>
          </a:p>
          <a:p>
            <a:endParaRPr lang="en-GB" sz="2000" dirty="0">
              <a:solidFill>
                <a:schemeClr val="accent1">
                  <a:lumMod val="75000"/>
                </a:schemeClr>
              </a:solidFill>
            </a:endParaRPr>
          </a:p>
          <a:p>
            <a:pPr marL="0" indent="0">
              <a:buNone/>
            </a:pPr>
            <a:r>
              <a:rPr lang="en-GB" sz="2000" b="1" dirty="0">
                <a:solidFill>
                  <a:schemeClr val="accent1">
                    <a:lumMod val="75000"/>
                  </a:schemeClr>
                </a:solidFill>
              </a:rPr>
              <a:t>Reading records must be in school </a:t>
            </a:r>
            <a:r>
              <a:rPr lang="en-GB" sz="2000" b="1" u="sng" dirty="0">
                <a:solidFill>
                  <a:schemeClr val="accent1">
                    <a:lumMod val="75000"/>
                  </a:schemeClr>
                </a:solidFill>
              </a:rPr>
              <a:t>daily</a:t>
            </a:r>
            <a:r>
              <a:rPr lang="en-GB" sz="2000" b="1" dirty="0">
                <a:solidFill>
                  <a:schemeClr val="accent1">
                    <a:lumMod val="75000"/>
                  </a:schemeClr>
                </a:solidFill>
              </a:rPr>
              <a:t> to record this and for the teacher/LSA to check home reading. </a:t>
            </a:r>
          </a:p>
          <a:p>
            <a:pPr marL="0" indent="0">
              <a:buNone/>
            </a:pPr>
            <a:endParaRPr lang="en-GB" sz="2000" b="1" dirty="0">
              <a:solidFill>
                <a:schemeClr val="accent1">
                  <a:lumMod val="75000"/>
                </a:schemeClr>
              </a:solidFill>
            </a:endParaRPr>
          </a:p>
          <a:p>
            <a:pPr marL="0" indent="0">
              <a:buNone/>
            </a:pPr>
            <a:r>
              <a:rPr lang="en-GB" sz="2000" b="1" dirty="0">
                <a:solidFill>
                  <a:schemeClr val="accent1">
                    <a:lumMod val="75000"/>
                  </a:schemeClr>
                </a:solidFill>
              </a:rPr>
              <a:t>Children will be responsible for changing their own reading books. These can be changed as soon as they have finished their book. </a:t>
            </a:r>
            <a:endParaRPr lang="en-GB" sz="2000" dirty="0">
              <a:solidFill>
                <a:schemeClr val="accent1">
                  <a:lumMod val="75000"/>
                </a:schemeClr>
              </a:solidFill>
            </a:endParaRPr>
          </a:p>
        </p:txBody>
      </p:sp>
    </p:spTree>
    <p:extLst>
      <p:ext uri="{BB962C8B-B14F-4D97-AF65-F5344CB8AC3E}">
        <p14:creationId xmlns:p14="http://schemas.microsoft.com/office/powerpoint/2010/main" val="205977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4C6C09-06D0-2902-2D74-043262B3368C}"/>
              </a:ext>
            </a:extLst>
          </p:cNvPr>
          <p:cNvSpPr txBox="1"/>
          <p:nvPr/>
        </p:nvSpPr>
        <p:spPr>
          <a:xfrm>
            <a:off x="827314" y="2786862"/>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Healthy schools</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B8BCEEDF-D4F9-8D20-DC5F-FBA18CE1ADF8}"/>
              </a:ext>
            </a:extLst>
          </p:cNvPr>
          <p:cNvSpPr txBox="1"/>
          <p:nvPr/>
        </p:nvSpPr>
        <p:spPr>
          <a:xfrm>
            <a:off x="5704114" y="224641"/>
            <a:ext cx="6096000" cy="6186309"/>
          </a:xfrm>
          <a:prstGeom prst="rect">
            <a:avLst/>
          </a:prstGeom>
          <a:noFill/>
        </p:spPr>
        <p:txBody>
          <a:bodyPr wrap="square">
            <a:spAutoFit/>
          </a:bodyPr>
          <a:lstStyle/>
          <a:p>
            <a:pPr marL="0" indent="0">
              <a:buNone/>
            </a:pPr>
            <a:r>
              <a:rPr lang="en-GB" sz="2200" dirty="0">
                <a:solidFill>
                  <a:schemeClr val="accent1">
                    <a:lumMod val="75000"/>
                  </a:schemeClr>
                </a:solidFill>
              </a:rPr>
              <a:t>Our school is increasing its focus on healthy lifestyles this year and there are some rules that will be in place.</a:t>
            </a:r>
          </a:p>
          <a:p>
            <a:pPr marL="0" indent="0">
              <a:buNone/>
            </a:pPr>
            <a:endParaRPr lang="en-GB" sz="2200" dirty="0">
              <a:solidFill>
                <a:schemeClr val="accent1">
                  <a:lumMod val="75000"/>
                </a:schemeClr>
              </a:solidFill>
            </a:endParaRPr>
          </a:p>
          <a:p>
            <a:r>
              <a:rPr lang="en-GB" sz="2200" dirty="0">
                <a:solidFill>
                  <a:schemeClr val="accent1">
                    <a:lumMod val="75000"/>
                  </a:schemeClr>
                </a:solidFill>
              </a:rPr>
              <a:t>Playtime snacks must be </a:t>
            </a:r>
            <a:r>
              <a:rPr lang="en-GB" sz="2200" b="1" dirty="0">
                <a:solidFill>
                  <a:schemeClr val="accent1">
                    <a:lumMod val="75000"/>
                  </a:schemeClr>
                </a:solidFill>
              </a:rPr>
              <a:t>a piece of fruit or veg </a:t>
            </a:r>
            <a:r>
              <a:rPr lang="en-GB" sz="2200" dirty="0">
                <a:solidFill>
                  <a:schemeClr val="accent1">
                    <a:lumMod val="75000"/>
                  </a:schemeClr>
                </a:solidFill>
              </a:rPr>
              <a:t>(not snack bars or chocolate).</a:t>
            </a:r>
          </a:p>
          <a:p>
            <a:endParaRPr lang="en-GB" sz="2200" dirty="0">
              <a:solidFill>
                <a:schemeClr val="accent1">
                  <a:lumMod val="75000"/>
                </a:schemeClr>
              </a:solidFill>
            </a:endParaRPr>
          </a:p>
          <a:p>
            <a:pPr marL="0" indent="0">
              <a:buNone/>
            </a:pPr>
            <a:r>
              <a:rPr lang="en-GB" sz="2200" dirty="0">
                <a:solidFill>
                  <a:schemeClr val="accent1">
                    <a:lumMod val="75000"/>
                  </a:schemeClr>
                </a:solidFill>
              </a:rPr>
              <a:t>Children will not be allowed to bring in sweets on their birthday, this is because:</a:t>
            </a:r>
          </a:p>
          <a:p>
            <a:pPr marL="342900" indent="-342900">
              <a:buFont typeface="Courier New" panose="02070309020205020404" pitchFamily="49" charset="0"/>
              <a:buChar char="o"/>
            </a:pPr>
            <a:r>
              <a:rPr lang="en-GB" sz="2200" dirty="0">
                <a:solidFill>
                  <a:schemeClr val="accent1">
                    <a:lumMod val="75000"/>
                  </a:schemeClr>
                </a:solidFill>
              </a:rPr>
              <a:t>It is our aim to promote healthy choices at school</a:t>
            </a:r>
          </a:p>
          <a:p>
            <a:pPr marL="342900" indent="-342900">
              <a:buFont typeface="Courier New" panose="02070309020205020404" pitchFamily="49" charset="0"/>
              <a:buChar char="o"/>
            </a:pPr>
            <a:r>
              <a:rPr lang="en-GB" sz="2200" dirty="0">
                <a:solidFill>
                  <a:schemeClr val="accent1">
                    <a:lumMod val="75000"/>
                  </a:schemeClr>
                </a:solidFill>
              </a:rPr>
              <a:t>We know that some parents feel under pressure to provide cakes/sweets for the whole class on their child’s birthday.</a:t>
            </a:r>
          </a:p>
          <a:p>
            <a:pPr marL="0" indent="0">
              <a:buNone/>
            </a:pPr>
            <a:endParaRPr lang="en-GB" sz="2200" dirty="0">
              <a:solidFill>
                <a:schemeClr val="accent1">
                  <a:lumMod val="75000"/>
                </a:schemeClr>
              </a:solidFill>
            </a:endParaRPr>
          </a:p>
          <a:p>
            <a:pPr marL="0" indent="0">
              <a:buNone/>
            </a:pPr>
            <a:r>
              <a:rPr lang="en-GB" sz="2200" dirty="0">
                <a:solidFill>
                  <a:schemeClr val="accent1">
                    <a:lumMod val="75000"/>
                  </a:schemeClr>
                </a:solidFill>
              </a:rPr>
              <a:t>Wearing a birthday badge for the day might be a nice way of showing their friends it is their birthday. </a:t>
            </a:r>
          </a:p>
        </p:txBody>
      </p:sp>
    </p:spTree>
    <p:extLst>
      <p:ext uri="{BB962C8B-B14F-4D97-AF65-F5344CB8AC3E}">
        <p14:creationId xmlns:p14="http://schemas.microsoft.com/office/powerpoint/2010/main" val="158627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61B49-CA9E-D83B-4B25-CEB8EDA691DC}"/>
              </a:ext>
            </a:extLst>
          </p:cNvPr>
          <p:cNvSpPr txBox="1"/>
          <p:nvPr/>
        </p:nvSpPr>
        <p:spPr>
          <a:xfrm>
            <a:off x="769256" y="3154444"/>
            <a:ext cx="3323772"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Assessment </a:t>
            </a:r>
          </a:p>
          <a:p>
            <a:pPr algn="ctr"/>
            <a:endParaRPr lang="ko-KR" altLang="en-US" sz="4400" dirty="0">
              <a:solidFill>
                <a:schemeClr val="accent1">
                  <a:lumMod val="75000"/>
                </a:schemeClr>
              </a:solidFill>
              <a:cs typeface="Arial" pitchFamily="34" charset="0"/>
            </a:endParaRPr>
          </a:p>
        </p:txBody>
      </p:sp>
      <p:sp>
        <p:nvSpPr>
          <p:cNvPr id="3" name="Title 1">
            <a:extLst>
              <a:ext uri="{FF2B5EF4-FFF2-40B4-BE49-F238E27FC236}">
                <a16:creationId xmlns:a16="http://schemas.microsoft.com/office/drawing/2014/main" id="{96048D09-8212-4940-A569-83B8A8554B68}"/>
              </a:ext>
            </a:extLst>
          </p:cNvPr>
          <p:cNvSpPr>
            <a:spLocks noGrp="1"/>
          </p:cNvSpPr>
          <p:nvPr/>
        </p:nvSpPr>
        <p:spPr>
          <a:xfrm>
            <a:off x="5315167" y="189701"/>
            <a:ext cx="85206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SemiBold"/>
              <a:buNone/>
              <a:defRPr sz="1800" b="0" i="0" u="none" strike="noStrike" cap="none">
                <a:solidFill>
                  <a:schemeClr val="dk1"/>
                </a:solidFill>
                <a:latin typeface="+mn-lt"/>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r>
              <a:rPr lang="en-GB" sz="2000" b="1" dirty="0">
                <a:solidFill>
                  <a:schemeClr val="accent1">
                    <a:lumMod val="75000"/>
                  </a:schemeClr>
                </a:solidFill>
              </a:rPr>
              <a:t>How do we assess the children?</a:t>
            </a:r>
          </a:p>
        </p:txBody>
      </p:sp>
      <p:sp>
        <p:nvSpPr>
          <p:cNvPr id="4" name="Text Placeholder 2">
            <a:extLst>
              <a:ext uri="{FF2B5EF4-FFF2-40B4-BE49-F238E27FC236}">
                <a16:creationId xmlns:a16="http://schemas.microsoft.com/office/drawing/2014/main" id="{56103980-1C0A-42FB-A6A8-22E664322B67}"/>
              </a:ext>
            </a:extLst>
          </p:cNvPr>
          <p:cNvSpPr>
            <a:spLocks noGrp="1"/>
          </p:cNvSpPr>
          <p:nvPr/>
        </p:nvSpPr>
        <p:spPr>
          <a:xfrm>
            <a:off x="5161935" y="653868"/>
            <a:ext cx="6951407" cy="62041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buNone/>
            </a:pPr>
            <a:r>
              <a:rPr lang="en-GB" dirty="0">
                <a:solidFill>
                  <a:schemeClr val="accent1">
                    <a:lumMod val="75000"/>
                  </a:schemeClr>
                </a:solidFill>
              </a:rPr>
              <a:t>Children are assessed across all subjects but particularly reading, writing and maths. </a:t>
            </a:r>
          </a:p>
          <a:p>
            <a:pPr marL="114300" indent="0">
              <a:buNone/>
            </a:pPr>
            <a:endParaRPr kumimoji="0" lang="en-GB" b="0" i="0" u="none" strike="noStrike" kern="0" cap="none" spc="0" normalizeH="0" baseline="0" noProof="0" dirty="0">
              <a:ln>
                <a:noFill/>
              </a:ln>
              <a:solidFill>
                <a:schemeClr val="accent1">
                  <a:lumMod val="75000"/>
                </a:schemeClr>
              </a:solidFill>
              <a:effectLst/>
              <a:uLnTx/>
              <a:uFillTx/>
              <a:latin typeface="Arial"/>
              <a:sym typeface="Nunito"/>
            </a:endParaRPr>
          </a:p>
          <a:p>
            <a:pPr marL="114300" indent="0">
              <a:buNone/>
            </a:pPr>
            <a:r>
              <a:rPr lang="en-GB" kern="0" dirty="0">
                <a:solidFill>
                  <a:schemeClr val="accent1">
                    <a:lumMod val="75000"/>
                  </a:schemeClr>
                </a:solidFill>
                <a:latin typeface="Arial"/>
              </a:rPr>
              <a:t>In Maths, children are assessed at the end of every teaching block with 20 questions linked to the area they have learnt. Children are also assessed at the end of every term using the Progress in Understanding Mathematics Assessment (PUMA). The scores create a standardised score to identify if children are working below, at age related expectations or greater depth. </a:t>
            </a:r>
          </a:p>
          <a:p>
            <a:pPr marL="114300" indent="0">
              <a:buNone/>
            </a:pPr>
            <a:endParaRPr kumimoji="0" lang="en-GB" b="0" i="0" u="none" strike="noStrike" kern="0" cap="none" spc="0" normalizeH="0" baseline="0" noProof="0" dirty="0">
              <a:ln>
                <a:noFill/>
              </a:ln>
              <a:solidFill>
                <a:schemeClr val="accent1">
                  <a:lumMod val="75000"/>
                </a:schemeClr>
              </a:solidFill>
              <a:effectLst/>
              <a:uLnTx/>
              <a:uFillTx/>
              <a:latin typeface="Arial"/>
              <a:sym typeface="Nunito"/>
            </a:endParaRPr>
          </a:p>
          <a:p>
            <a:pPr marL="114300" indent="0">
              <a:buNone/>
            </a:pPr>
            <a:r>
              <a:rPr lang="en-GB" kern="0" dirty="0">
                <a:solidFill>
                  <a:schemeClr val="accent1">
                    <a:lumMod val="75000"/>
                  </a:schemeClr>
                </a:solidFill>
                <a:latin typeface="Arial"/>
              </a:rPr>
              <a:t>In Reading, children are assessed every half term to see whether they are ready to move onto the next coloured banding. Children are also assessed at the end of every term using the Progress in Reading Assessment (PIRA). The scores create a standardised score to identify if children are working below, at age related expectations or greater depth. </a:t>
            </a:r>
          </a:p>
          <a:p>
            <a:pPr marL="114300" indent="0">
              <a:buNone/>
            </a:pPr>
            <a:endParaRPr lang="en-GB" kern="0" dirty="0">
              <a:solidFill>
                <a:schemeClr val="accent1">
                  <a:lumMod val="75000"/>
                </a:schemeClr>
              </a:solidFill>
              <a:latin typeface="Arial"/>
            </a:endParaRPr>
          </a:p>
          <a:p>
            <a:pPr marL="114300" indent="0">
              <a:buNone/>
            </a:pPr>
            <a:r>
              <a:rPr lang="en-GB" kern="0" dirty="0">
                <a:solidFill>
                  <a:schemeClr val="accent1">
                    <a:lumMod val="75000"/>
                  </a:schemeClr>
                </a:solidFill>
                <a:latin typeface="Arial"/>
              </a:rPr>
              <a:t>Children are assessed on their independent pieces of writing across English and subjects such as History, Geography and Science. Teachers use writing criteria to check children’s writing skills across composition (purpose or audience), grammar, punctuation and transcription (spelling and handwriting.)</a:t>
            </a:r>
          </a:p>
          <a:p>
            <a:pPr marL="114300" indent="0">
              <a:buNone/>
            </a:pPr>
            <a:endParaRPr kumimoji="0" lang="en-GB" sz="2000" b="0" i="0" u="none" strike="noStrike" kern="0" cap="none" spc="0" normalizeH="0" baseline="0" noProof="0" dirty="0">
              <a:ln>
                <a:noFill/>
              </a:ln>
              <a:solidFill>
                <a:schemeClr val="accent1">
                  <a:lumMod val="75000"/>
                </a:schemeClr>
              </a:solidFill>
              <a:effectLst/>
              <a:uLnTx/>
              <a:uFillTx/>
              <a:latin typeface="Arial"/>
              <a:sym typeface="Nunito"/>
            </a:endParaRPr>
          </a:p>
          <a:p>
            <a:pPr marL="596900" lvl="1" indent="0">
              <a:lnSpc>
                <a:spcPct val="100000"/>
              </a:lnSpc>
              <a:spcBef>
                <a:spcPts val="0"/>
              </a:spcBef>
              <a:buNone/>
            </a:pPr>
            <a:endParaRPr lang="en-GB" sz="2000" kern="0" noProof="0" dirty="0">
              <a:solidFill>
                <a:schemeClr val="accent1">
                  <a:lumMod val="75000"/>
                </a:schemeClr>
              </a:solidFill>
              <a:latin typeface="Arial"/>
            </a:endParaRPr>
          </a:p>
        </p:txBody>
      </p:sp>
      <p:sp>
        <p:nvSpPr>
          <p:cNvPr id="5" name="Slide Number Placeholder 3">
            <a:extLst>
              <a:ext uri="{FF2B5EF4-FFF2-40B4-BE49-F238E27FC236}">
                <a16:creationId xmlns:a16="http://schemas.microsoft.com/office/drawing/2014/main" id="{1E03E430-207B-4F9B-B8E8-7F55E45BBAFE}"/>
              </a:ext>
            </a:extLst>
          </p:cNvPr>
          <p:cNvSpPr>
            <a:spLocks noGrp="1"/>
          </p:cNvSpPr>
          <p:nvPr/>
        </p:nvSpPr>
        <p:spPr>
          <a:xfrm>
            <a:off x="13475925" y="5039268"/>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mn-lt"/>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12</a:t>
            </a:fld>
            <a:endParaRPr lang="en"/>
          </a:p>
        </p:txBody>
      </p:sp>
    </p:spTree>
    <p:extLst>
      <p:ext uri="{BB962C8B-B14F-4D97-AF65-F5344CB8AC3E}">
        <p14:creationId xmlns:p14="http://schemas.microsoft.com/office/powerpoint/2010/main" val="307928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E9F52-A6FD-A5D6-E742-2180B8E775E6}"/>
              </a:ext>
            </a:extLst>
          </p:cNvPr>
          <p:cNvSpPr txBox="1"/>
          <p:nvPr/>
        </p:nvSpPr>
        <p:spPr>
          <a:xfrm>
            <a:off x="769256" y="1954116"/>
            <a:ext cx="3323772" cy="3847207"/>
          </a:xfrm>
          <a:prstGeom prst="rect">
            <a:avLst/>
          </a:prstGeom>
          <a:noFill/>
        </p:spPr>
        <p:txBody>
          <a:bodyPr wrap="square" rtlCol="0" anchor="ctr">
            <a:spAutoFit/>
          </a:bodyPr>
          <a:lstStyle/>
          <a:p>
            <a:pPr algn="ctr"/>
            <a:r>
              <a:rPr lang="en-US" altLang="ko-KR" sz="4000" dirty="0">
                <a:solidFill>
                  <a:schemeClr val="accent1">
                    <a:lumMod val="75000"/>
                  </a:schemeClr>
                </a:solidFill>
                <a:cs typeface="Arial" pitchFamily="34" charset="0"/>
              </a:rPr>
              <a:t>Special Educational Needs and or Disabilities </a:t>
            </a:r>
          </a:p>
          <a:p>
            <a:pPr algn="ctr"/>
            <a:r>
              <a:rPr lang="en-US" altLang="ko-KR" sz="4000" dirty="0">
                <a:solidFill>
                  <a:schemeClr val="accent1">
                    <a:lumMod val="75000"/>
                  </a:schemeClr>
                </a:solidFill>
                <a:cs typeface="Arial" pitchFamily="34" charset="0"/>
              </a:rPr>
              <a:t>(SEND)</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B682037D-DBCA-A904-1331-EB896864AF1A}"/>
              </a:ext>
            </a:extLst>
          </p:cNvPr>
          <p:cNvSpPr txBox="1"/>
          <p:nvPr/>
        </p:nvSpPr>
        <p:spPr>
          <a:xfrm>
            <a:off x="5615501" y="305068"/>
            <a:ext cx="6096000" cy="6247864"/>
          </a:xfrm>
          <a:prstGeom prst="rect">
            <a:avLst/>
          </a:prstGeom>
          <a:noFill/>
        </p:spPr>
        <p:txBody>
          <a:bodyPr wrap="square">
            <a:spAutoFit/>
          </a:bodyPr>
          <a:lstStyle/>
          <a:p>
            <a:pPr marL="0" indent="0">
              <a:buNone/>
            </a:pPr>
            <a:r>
              <a:rPr lang="en-GB" sz="2000" dirty="0">
                <a:solidFill>
                  <a:schemeClr val="accent1">
                    <a:lumMod val="75000"/>
                  </a:schemeClr>
                </a:solidFill>
              </a:rPr>
              <a:t>Mrs Hawkins is our Deputy Headteacher and Special Educational Needs co-ordinator. </a:t>
            </a:r>
          </a:p>
          <a:p>
            <a:pPr marL="0" indent="0">
              <a:buNone/>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If your child does not seem to be making the progress we would expect, then additional steps may need to be put into place in order to help them access the curriculum and make good progress from their starting points. </a:t>
            </a:r>
          </a:p>
          <a:p>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Children who require this support in addition to what they receive in the classroom will have a ‘One Plan’ outlining what they need to work on, both in and outside of school to help them make good progress. </a:t>
            </a:r>
          </a:p>
          <a:p>
            <a:pPr marL="342900" indent="-342900">
              <a:buFont typeface="Courier New" panose="02070309020205020404" pitchFamily="49" charset="0"/>
              <a:buChar char="o"/>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For more significant needs, a child may have an ‘Education, Health and Care Plan’ (EHCP).</a:t>
            </a:r>
          </a:p>
          <a:p>
            <a:pPr marL="342900" indent="-342900">
              <a:buFont typeface="Courier New" panose="02070309020205020404" pitchFamily="49" charset="0"/>
              <a:buChar char="o"/>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This process is always done in consultation with a child’s parents and class teacher.</a:t>
            </a:r>
          </a:p>
        </p:txBody>
      </p:sp>
    </p:spTree>
    <p:extLst>
      <p:ext uri="{BB962C8B-B14F-4D97-AF65-F5344CB8AC3E}">
        <p14:creationId xmlns:p14="http://schemas.microsoft.com/office/powerpoint/2010/main" val="219716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32538-67AF-30B0-637F-C3AF3360359F}"/>
              </a:ext>
            </a:extLst>
          </p:cNvPr>
          <p:cNvSpPr txBox="1"/>
          <p:nvPr/>
        </p:nvSpPr>
        <p:spPr>
          <a:xfrm>
            <a:off x="5690364" y="505122"/>
            <a:ext cx="6096000" cy="5509200"/>
          </a:xfrm>
          <a:prstGeom prst="rect">
            <a:avLst/>
          </a:prstGeom>
          <a:noFill/>
        </p:spPr>
        <p:txBody>
          <a:bodyPr wrap="square">
            <a:spAutoFit/>
          </a:bodyPr>
          <a:lstStyle/>
          <a:p>
            <a:r>
              <a:rPr lang="en-GB" sz="2200" dirty="0">
                <a:solidFill>
                  <a:schemeClr val="accent1">
                    <a:lumMod val="75000"/>
                  </a:schemeClr>
                </a:solidFill>
              </a:rPr>
              <a:t>Mrs Pointon is our Child and Family Support Worker. </a:t>
            </a:r>
          </a:p>
          <a:p>
            <a:endParaRPr lang="en-GB" sz="2200" dirty="0">
              <a:solidFill>
                <a:schemeClr val="accent1">
                  <a:lumMod val="75000"/>
                </a:schemeClr>
              </a:solidFill>
            </a:endParaRPr>
          </a:p>
          <a:p>
            <a:r>
              <a:rPr lang="en-GB" sz="2200" dirty="0">
                <a:solidFill>
                  <a:schemeClr val="accent1">
                    <a:lumMod val="75000"/>
                  </a:schemeClr>
                </a:solidFill>
              </a:rPr>
              <a:t>Her role is to be a ‘learning mentor’ to support children to do the best in their learning and also as a link between families and the school.</a:t>
            </a:r>
          </a:p>
          <a:p>
            <a:endParaRPr lang="en-GB" sz="2200" dirty="0">
              <a:solidFill>
                <a:schemeClr val="accent1">
                  <a:lumMod val="75000"/>
                </a:schemeClr>
              </a:solidFill>
            </a:endParaRPr>
          </a:p>
          <a:p>
            <a:r>
              <a:rPr lang="en-GB" sz="2200" dirty="0">
                <a:solidFill>
                  <a:schemeClr val="accent1">
                    <a:lumMod val="75000"/>
                  </a:schemeClr>
                </a:solidFill>
              </a:rPr>
              <a:t>She already loves </a:t>
            </a:r>
            <a:r>
              <a:rPr lang="en-GB" sz="2200" dirty="0" err="1">
                <a:solidFill>
                  <a:schemeClr val="accent1">
                    <a:lumMod val="75000"/>
                  </a:schemeClr>
                </a:solidFill>
              </a:rPr>
              <a:t>Larkrise</a:t>
            </a:r>
            <a:r>
              <a:rPr lang="en-GB" sz="2200" dirty="0">
                <a:solidFill>
                  <a:schemeClr val="accent1">
                    <a:lumMod val="75000"/>
                  </a:schemeClr>
                </a:solidFill>
              </a:rPr>
              <a:t> children and we are really glad to have her here for 2.5 days a week.</a:t>
            </a:r>
          </a:p>
          <a:p>
            <a:endParaRPr lang="en-GB" sz="2200" dirty="0">
              <a:solidFill>
                <a:schemeClr val="accent1">
                  <a:lumMod val="75000"/>
                </a:schemeClr>
              </a:solidFill>
            </a:endParaRPr>
          </a:p>
          <a:p>
            <a:r>
              <a:rPr lang="en-GB" sz="2200" dirty="0">
                <a:solidFill>
                  <a:schemeClr val="accent1">
                    <a:lumMod val="75000"/>
                  </a:schemeClr>
                </a:solidFill>
              </a:rPr>
              <a:t>Mrs Pointon is also in charge of The Parent Hub. Here you can access support through coffee mornings, access training programmes and use the preloved uniform shop in The Parent Hub.  </a:t>
            </a:r>
          </a:p>
        </p:txBody>
      </p:sp>
      <p:sp>
        <p:nvSpPr>
          <p:cNvPr id="4" name="TextBox 3">
            <a:extLst>
              <a:ext uri="{FF2B5EF4-FFF2-40B4-BE49-F238E27FC236}">
                <a16:creationId xmlns:a16="http://schemas.microsoft.com/office/drawing/2014/main" id="{D6F95F23-9CAE-CE05-8DB6-44951B886AF2}"/>
              </a:ext>
            </a:extLst>
          </p:cNvPr>
          <p:cNvSpPr txBox="1"/>
          <p:nvPr/>
        </p:nvSpPr>
        <p:spPr>
          <a:xfrm>
            <a:off x="769256" y="1800228"/>
            <a:ext cx="3323772" cy="4154984"/>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Family support worker and The Parent Hub</a:t>
            </a:r>
          </a:p>
          <a:p>
            <a:pPr algn="ctr"/>
            <a:endParaRPr lang="ko-KR" altLang="en-US" sz="4400" dirty="0">
              <a:solidFill>
                <a:schemeClr val="accent1">
                  <a:lumMod val="75000"/>
                </a:schemeClr>
              </a:solidFill>
              <a:cs typeface="Arial" pitchFamily="34" charset="0"/>
            </a:endParaRPr>
          </a:p>
        </p:txBody>
      </p:sp>
    </p:spTree>
    <p:extLst>
      <p:ext uri="{BB962C8B-B14F-4D97-AF65-F5344CB8AC3E}">
        <p14:creationId xmlns:p14="http://schemas.microsoft.com/office/powerpoint/2010/main" val="380812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764F2-6231-86D2-F19E-23B1567C103F}"/>
              </a:ext>
            </a:extLst>
          </p:cNvPr>
          <p:cNvSpPr txBox="1"/>
          <p:nvPr/>
        </p:nvSpPr>
        <p:spPr>
          <a:xfrm>
            <a:off x="5903494" y="2160947"/>
            <a:ext cx="6096000" cy="3416320"/>
          </a:xfrm>
          <a:prstGeom prst="rect">
            <a:avLst/>
          </a:prstGeom>
          <a:noFill/>
        </p:spPr>
        <p:txBody>
          <a:bodyPr wrap="square">
            <a:spAutoFit/>
          </a:bodyPr>
          <a:lstStyle/>
          <a:p>
            <a:r>
              <a:rPr lang="en-GB" sz="2400" dirty="0">
                <a:solidFill>
                  <a:schemeClr val="accent1">
                    <a:lumMod val="75000"/>
                  </a:schemeClr>
                </a:solidFill>
              </a:rPr>
              <a:t>If you have any questions/queries regarding your child/ren, their work or homework, please find me for a brief chat on the playground after school or message me via Dojo. </a:t>
            </a:r>
          </a:p>
          <a:p>
            <a:endParaRPr lang="en-GB" sz="2400" dirty="0">
              <a:solidFill>
                <a:schemeClr val="accent1">
                  <a:lumMod val="75000"/>
                </a:schemeClr>
              </a:solidFill>
            </a:endParaRPr>
          </a:p>
          <a:p>
            <a:r>
              <a:rPr lang="en-GB" sz="2400" dirty="0">
                <a:solidFill>
                  <a:schemeClr val="accent1">
                    <a:lumMod val="75000"/>
                  </a:schemeClr>
                </a:solidFill>
              </a:rPr>
              <a:t>If you need more of my time to discuss things further then a separate appointment will need to be made. </a:t>
            </a:r>
          </a:p>
        </p:txBody>
      </p:sp>
      <p:sp>
        <p:nvSpPr>
          <p:cNvPr id="4" name="TextBox 3">
            <a:extLst>
              <a:ext uri="{FF2B5EF4-FFF2-40B4-BE49-F238E27FC236}">
                <a16:creationId xmlns:a16="http://schemas.microsoft.com/office/drawing/2014/main" id="{CBDE2139-7E68-996C-2624-DF1B0F484717}"/>
              </a:ext>
            </a:extLst>
          </p:cNvPr>
          <p:cNvSpPr txBox="1"/>
          <p:nvPr/>
        </p:nvSpPr>
        <p:spPr>
          <a:xfrm>
            <a:off x="769256" y="3154445"/>
            <a:ext cx="3323772"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Questions</a:t>
            </a:r>
          </a:p>
          <a:p>
            <a:pPr algn="ctr"/>
            <a:endParaRPr lang="ko-KR" altLang="en-US" sz="4400" dirty="0">
              <a:solidFill>
                <a:schemeClr val="accent1">
                  <a:lumMod val="75000"/>
                </a:schemeClr>
              </a:solidFill>
              <a:cs typeface="Arial" pitchFamily="34" charset="0"/>
            </a:endParaRPr>
          </a:p>
        </p:txBody>
      </p:sp>
    </p:spTree>
    <p:extLst>
      <p:ext uri="{BB962C8B-B14F-4D97-AF65-F5344CB8AC3E}">
        <p14:creationId xmlns:p14="http://schemas.microsoft.com/office/powerpoint/2010/main" val="145813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Our staffing team</a:t>
            </a:r>
            <a:endParaRPr lang="ko-KR" altLang="en-US" sz="4400" dirty="0">
              <a:solidFill>
                <a:schemeClr val="accent1">
                  <a:lumMod val="75000"/>
                </a:schemeClr>
              </a:solidFill>
              <a:cs typeface="Arial" pitchFamily="34" charset="0"/>
            </a:endParaRPr>
          </a:p>
        </p:txBody>
      </p:sp>
      <p:grpSp>
        <p:nvGrpSpPr>
          <p:cNvPr id="2" name="Group 1">
            <a:extLst>
              <a:ext uri="{FF2B5EF4-FFF2-40B4-BE49-F238E27FC236}">
                <a16:creationId xmlns:a16="http://schemas.microsoft.com/office/drawing/2014/main" id="{61E65AF2-729D-E3E5-5180-56E1A4AD5DFD}"/>
              </a:ext>
            </a:extLst>
          </p:cNvPr>
          <p:cNvGrpSpPr/>
          <p:nvPr/>
        </p:nvGrpSpPr>
        <p:grpSpPr>
          <a:xfrm>
            <a:off x="5512316" y="2758343"/>
            <a:ext cx="1881734" cy="559190"/>
            <a:chOff x="5839329" y="4390498"/>
            <a:chExt cx="1881734" cy="559190"/>
          </a:xfrm>
        </p:grpSpPr>
        <p:sp>
          <p:nvSpPr>
            <p:cNvPr id="37" name="TextBox 36">
              <a:extLst>
                <a:ext uri="{FF2B5EF4-FFF2-40B4-BE49-F238E27FC236}">
                  <a16:creationId xmlns:a16="http://schemas.microsoft.com/office/drawing/2014/main" id="{00741F9D-2E98-1068-2504-EE7AD9D56FCA}"/>
                </a:ext>
              </a:extLst>
            </p:cNvPr>
            <p:cNvSpPr txBox="1"/>
            <p:nvPr/>
          </p:nvSpPr>
          <p:spPr>
            <a:xfrm>
              <a:off x="5839329" y="4390498"/>
              <a:ext cx="1881734" cy="307777"/>
            </a:xfrm>
            <a:prstGeom prst="rect">
              <a:avLst/>
            </a:prstGeom>
            <a:noFill/>
          </p:spPr>
          <p:txBody>
            <a:bodyPr wrap="square" lIns="0" tIns="0" rIns="0" bIns="0" rtlCol="0">
              <a:spAutoFit/>
            </a:bodyPr>
            <a:lstStyle/>
            <a:p>
              <a:pPr algn="ctr"/>
              <a:r>
                <a:rPr lang="en-US" altLang="ko-KR" sz="2000" b="1" dirty="0">
                  <a:solidFill>
                    <a:schemeClr val="accent1"/>
                  </a:solidFill>
                </a:rPr>
                <a:t>Miss D Uzzell</a:t>
              </a:r>
            </a:p>
          </p:txBody>
        </p:sp>
        <p:sp>
          <p:nvSpPr>
            <p:cNvPr id="39" name="TextBox 38">
              <a:extLst>
                <a:ext uri="{FF2B5EF4-FFF2-40B4-BE49-F238E27FC236}">
                  <a16:creationId xmlns:a16="http://schemas.microsoft.com/office/drawing/2014/main" id="{5A8938D1-52E2-15B5-40F6-398BCF108A41}"/>
                </a:ext>
              </a:extLst>
            </p:cNvPr>
            <p:cNvSpPr txBox="1"/>
            <p:nvPr/>
          </p:nvSpPr>
          <p:spPr>
            <a:xfrm>
              <a:off x="5839329" y="4672689"/>
              <a:ext cx="1881734" cy="276999"/>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Class teacher </a:t>
              </a:r>
            </a:p>
          </p:txBody>
        </p:sp>
      </p:grpSp>
      <p:grpSp>
        <p:nvGrpSpPr>
          <p:cNvPr id="4" name="Group 3">
            <a:extLst>
              <a:ext uri="{FF2B5EF4-FFF2-40B4-BE49-F238E27FC236}">
                <a16:creationId xmlns:a16="http://schemas.microsoft.com/office/drawing/2014/main" id="{BAFE2B80-3DDF-F1AA-8D6E-51B8CCC8C892}"/>
              </a:ext>
            </a:extLst>
          </p:cNvPr>
          <p:cNvGrpSpPr/>
          <p:nvPr/>
        </p:nvGrpSpPr>
        <p:grpSpPr>
          <a:xfrm>
            <a:off x="8680106" y="2740174"/>
            <a:ext cx="3012184" cy="584776"/>
            <a:chOff x="8837422" y="4390497"/>
            <a:chExt cx="3012184" cy="584776"/>
          </a:xfrm>
        </p:grpSpPr>
        <p:sp>
          <p:nvSpPr>
            <p:cNvPr id="74" name="TextBox 73">
              <a:extLst>
                <a:ext uri="{FF2B5EF4-FFF2-40B4-BE49-F238E27FC236}">
                  <a16:creationId xmlns:a16="http://schemas.microsoft.com/office/drawing/2014/main" id="{E26C9479-5A30-92BA-AC82-3E8135168C64}"/>
                </a:ext>
              </a:extLst>
            </p:cNvPr>
            <p:cNvSpPr txBox="1"/>
            <p:nvPr/>
          </p:nvSpPr>
          <p:spPr>
            <a:xfrm>
              <a:off x="9206171" y="4390497"/>
              <a:ext cx="2274687" cy="307777"/>
            </a:xfrm>
            <a:prstGeom prst="rect">
              <a:avLst/>
            </a:prstGeom>
            <a:noFill/>
          </p:spPr>
          <p:txBody>
            <a:bodyPr wrap="square" lIns="0" tIns="0" rIns="0" bIns="0" rtlCol="0">
              <a:spAutoFit/>
            </a:bodyPr>
            <a:lstStyle/>
            <a:p>
              <a:pPr algn="ctr"/>
              <a:r>
                <a:rPr lang="en-US" altLang="ko-KR" sz="2000" b="1" dirty="0" err="1">
                  <a:solidFill>
                    <a:schemeClr val="accent2"/>
                  </a:solidFill>
                </a:rPr>
                <a:t>Mrs</a:t>
              </a:r>
              <a:r>
                <a:rPr lang="en-US" altLang="ko-KR" sz="2000" b="1" dirty="0">
                  <a:solidFill>
                    <a:schemeClr val="accent2"/>
                  </a:solidFill>
                </a:rPr>
                <a:t> C </a:t>
              </a:r>
              <a:r>
                <a:rPr lang="en-US" altLang="ko-KR" sz="2000" b="1" dirty="0" err="1">
                  <a:solidFill>
                    <a:schemeClr val="accent2"/>
                  </a:solidFill>
                </a:rPr>
                <a:t>Winestein</a:t>
              </a:r>
              <a:r>
                <a:rPr lang="en-US" altLang="ko-KR" sz="2000" b="1" dirty="0">
                  <a:solidFill>
                    <a:schemeClr val="accent2"/>
                  </a:solidFill>
                </a:rPr>
                <a:t> </a:t>
              </a:r>
            </a:p>
          </p:txBody>
        </p:sp>
        <p:sp>
          <p:nvSpPr>
            <p:cNvPr id="75" name="TextBox 74">
              <a:extLst>
                <a:ext uri="{FF2B5EF4-FFF2-40B4-BE49-F238E27FC236}">
                  <a16:creationId xmlns:a16="http://schemas.microsoft.com/office/drawing/2014/main" id="{52E01F51-C9EF-7DC4-361C-3621E86BBBAF}"/>
                </a:ext>
              </a:extLst>
            </p:cNvPr>
            <p:cNvSpPr txBox="1"/>
            <p:nvPr/>
          </p:nvSpPr>
          <p:spPr>
            <a:xfrm>
              <a:off x="8837422" y="4698274"/>
              <a:ext cx="3012184" cy="276999"/>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Learning Support Assistant</a:t>
              </a:r>
            </a:p>
          </p:txBody>
        </p:sp>
      </p:grpSp>
      <p:grpSp>
        <p:nvGrpSpPr>
          <p:cNvPr id="6" name="Group 5">
            <a:extLst>
              <a:ext uri="{FF2B5EF4-FFF2-40B4-BE49-F238E27FC236}">
                <a16:creationId xmlns:a16="http://schemas.microsoft.com/office/drawing/2014/main" id="{E8E582B4-1BA7-E477-9539-D6F86F1E4283}"/>
              </a:ext>
            </a:extLst>
          </p:cNvPr>
          <p:cNvGrpSpPr/>
          <p:nvPr/>
        </p:nvGrpSpPr>
        <p:grpSpPr>
          <a:xfrm>
            <a:off x="5504910" y="5978593"/>
            <a:ext cx="1881734" cy="836189"/>
            <a:chOff x="5839329" y="4390498"/>
            <a:chExt cx="1881734" cy="836189"/>
          </a:xfrm>
        </p:grpSpPr>
        <p:sp>
          <p:nvSpPr>
            <p:cNvPr id="7" name="TextBox 6">
              <a:extLst>
                <a:ext uri="{FF2B5EF4-FFF2-40B4-BE49-F238E27FC236}">
                  <a16:creationId xmlns:a16="http://schemas.microsoft.com/office/drawing/2014/main" id="{5EEC9707-D802-AD6D-6321-8C719B8A3794}"/>
                </a:ext>
              </a:extLst>
            </p:cNvPr>
            <p:cNvSpPr txBox="1"/>
            <p:nvPr/>
          </p:nvSpPr>
          <p:spPr>
            <a:xfrm>
              <a:off x="5839329" y="4390498"/>
              <a:ext cx="1881734" cy="307777"/>
            </a:xfrm>
            <a:prstGeom prst="rect">
              <a:avLst/>
            </a:prstGeom>
            <a:noFill/>
          </p:spPr>
          <p:txBody>
            <a:bodyPr wrap="square" lIns="0" tIns="0" rIns="0" bIns="0" rtlCol="0">
              <a:spAutoFit/>
            </a:bodyPr>
            <a:lstStyle/>
            <a:p>
              <a:pPr algn="ctr"/>
              <a:r>
                <a:rPr lang="en-US" altLang="ko-KR" sz="2000" b="1" dirty="0" err="1">
                  <a:solidFill>
                    <a:schemeClr val="accent2">
                      <a:lumMod val="50000"/>
                    </a:schemeClr>
                  </a:solidFill>
                </a:rPr>
                <a:t>Mrs</a:t>
              </a:r>
              <a:r>
                <a:rPr lang="en-US" altLang="ko-KR" sz="2000" b="1" dirty="0">
                  <a:solidFill>
                    <a:schemeClr val="accent2">
                      <a:lumMod val="50000"/>
                    </a:schemeClr>
                  </a:solidFill>
                </a:rPr>
                <a:t> N Finegold</a:t>
              </a:r>
            </a:p>
          </p:txBody>
        </p:sp>
        <p:sp>
          <p:nvSpPr>
            <p:cNvPr id="8" name="TextBox 7">
              <a:extLst>
                <a:ext uri="{FF2B5EF4-FFF2-40B4-BE49-F238E27FC236}">
                  <a16:creationId xmlns:a16="http://schemas.microsoft.com/office/drawing/2014/main" id="{5963BF93-E1DC-EB9B-17C6-F4010A32F54A}"/>
                </a:ext>
              </a:extLst>
            </p:cNvPr>
            <p:cNvSpPr txBox="1"/>
            <p:nvPr/>
          </p:nvSpPr>
          <p:spPr>
            <a:xfrm>
              <a:off x="5839329" y="4672689"/>
              <a:ext cx="1881734" cy="553998"/>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Learning Support Assistant</a:t>
              </a:r>
            </a:p>
          </p:txBody>
        </p:sp>
      </p:grpSp>
      <p:grpSp>
        <p:nvGrpSpPr>
          <p:cNvPr id="10" name="Group 9">
            <a:extLst>
              <a:ext uri="{FF2B5EF4-FFF2-40B4-BE49-F238E27FC236}">
                <a16:creationId xmlns:a16="http://schemas.microsoft.com/office/drawing/2014/main" id="{E644D1C9-B4C3-4366-C241-B7CC3292F9F5}"/>
              </a:ext>
            </a:extLst>
          </p:cNvPr>
          <p:cNvGrpSpPr/>
          <p:nvPr/>
        </p:nvGrpSpPr>
        <p:grpSpPr>
          <a:xfrm>
            <a:off x="9322349" y="5939265"/>
            <a:ext cx="1881734" cy="836189"/>
            <a:chOff x="5839329" y="4390498"/>
            <a:chExt cx="1881734" cy="836189"/>
          </a:xfrm>
        </p:grpSpPr>
        <p:sp>
          <p:nvSpPr>
            <p:cNvPr id="11" name="TextBox 10">
              <a:extLst>
                <a:ext uri="{FF2B5EF4-FFF2-40B4-BE49-F238E27FC236}">
                  <a16:creationId xmlns:a16="http://schemas.microsoft.com/office/drawing/2014/main" id="{864FF986-86AC-C0D5-E483-461A5EAD8838}"/>
                </a:ext>
              </a:extLst>
            </p:cNvPr>
            <p:cNvSpPr txBox="1"/>
            <p:nvPr/>
          </p:nvSpPr>
          <p:spPr>
            <a:xfrm>
              <a:off x="5839329" y="4390498"/>
              <a:ext cx="1881734" cy="307777"/>
            </a:xfrm>
            <a:prstGeom prst="rect">
              <a:avLst/>
            </a:prstGeom>
            <a:noFill/>
          </p:spPr>
          <p:txBody>
            <a:bodyPr wrap="square" lIns="0" tIns="0" rIns="0" bIns="0" rtlCol="0">
              <a:spAutoFit/>
            </a:bodyPr>
            <a:lstStyle/>
            <a:p>
              <a:pPr algn="ctr"/>
              <a:r>
                <a:rPr lang="en-US" altLang="ko-KR" sz="2000" b="1" dirty="0" err="1">
                  <a:solidFill>
                    <a:srgbClr val="339933"/>
                  </a:solidFill>
                </a:rPr>
                <a:t>Mrs</a:t>
              </a:r>
              <a:r>
                <a:rPr lang="en-US" altLang="ko-KR" sz="2000" b="1" dirty="0">
                  <a:solidFill>
                    <a:srgbClr val="339933"/>
                  </a:solidFill>
                </a:rPr>
                <a:t> C </a:t>
              </a:r>
              <a:r>
                <a:rPr lang="en-US" altLang="ko-KR" sz="2000" b="1" dirty="0" err="1">
                  <a:solidFill>
                    <a:srgbClr val="339933"/>
                  </a:solidFill>
                </a:rPr>
                <a:t>Tooze</a:t>
              </a:r>
              <a:endParaRPr lang="en-US" altLang="ko-KR" sz="2000" b="1" dirty="0">
                <a:solidFill>
                  <a:srgbClr val="339933"/>
                </a:solidFill>
              </a:endParaRPr>
            </a:p>
          </p:txBody>
        </p:sp>
        <p:sp>
          <p:nvSpPr>
            <p:cNvPr id="12" name="TextBox 11">
              <a:extLst>
                <a:ext uri="{FF2B5EF4-FFF2-40B4-BE49-F238E27FC236}">
                  <a16:creationId xmlns:a16="http://schemas.microsoft.com/office/drawing/2014/main" id="{2AF05BAD-CFF9-C9C1-A652-AFC703AE8BB8}"/>
                </a:ext>
              </a:extLst>
            </p:cNvPr>
            <p:cNvSpPr txBox="1"/>
            <p:nvPr/>
          </p:nvSpPr>
          <p:spPr>
            <a:xfrm>
              <a:off x="5839329" y="4672689"/>
              <a:ext cx="1881734" cy="553998"/>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Learning Support Assistant</a:t>
              </a:r>
            </a:p>
          </p:txBody>
        </p:sp>
      </p:grpSp>
      <p:pic>
        <p:nvPicPr>
          <p:cNvPr id="15" name="Picture 14">
            <a:extLst>
              <a:ext uri="{FF2B5EF4-FFF2-40B4-BE49-F238E27FC236}">
                <a16:creationId xmlns:a16="http://schemas.microsoft.com/office/drawing/2014/main" id="{169446CF-8E86-AB7D-50E8-ABACA06DC788}"/>
              </a:ext>
            </a:extLst>
          </p:cNvPr>
          <p:cNvPicPr>
            <a:picLocks noChangeAspect="1"/>
          </p:cNvPicPr>
          <p:nvPr/>
        </p:nvPicPr>
        <p:blipFill>
          <a:blip r:embed="rId3"/>
          <a:stretch>
            <a:fillRect/>
          </a:stretch>
        </p:blipFill>
        <p:spPr>
          <a:xfrm>
            <a:off x="5581507" y="188938"/>
            <a:ext cx="1889141" cy="2443413"/>
          </a:xfrm>
          <a:prstGeom prst="rect">
            <a:avLst/>
          </a:prstGeom>
        </p:spPr>
      </p:pic>
      <p:pic>
        <p:nvPicPr>
          <p:cNvPr id="17" name="Picture 16">
            <a:extLst>
              <a:ext uri="{FF2B5EF4-FFF2-40B4-BE49-F238E27FC236}">
                <a16:creationId xmlns:a16="http://schemas.microsoft.com/office/drawing/2014/main" id="{E66FF631-C8ED-8C30-A3C7-50285954F93C}"/>
              </a:ext>
            </a:extLst>
          </p:cNvPr>
          <p:cNvPicPr>
            <a:picLocks noChangeAspect="1"/>
          </p:cNvPicPr>
          <p:nvPr/>
        </p:nvPicPr>
        <p:blipFill>
          <a:blip r:embed="rId4"/>
          <a:stretch>
            <a:fillRect/>
          </a:stretch>
        </p:blipFill>
        <p:spPr>
          <a:xfrm>
            <a:off x="5581507" y="3474170"/>
            <a:ext cx="1889140" cy="2465095"/>
          </a:xfrm>
          <a:prstGeom prst="rect">
            <a:avLst/>
          </a:prstGeom>
        </p:spPr>
      </p:pic>
      <p:pic>
        <p:nvPicPr>
          <p:cNvPr id="16" name="Picture 15">
            <a:extLst>
              <a:ext uri="{FF2B5EF4-FFF2-40B4-BE49-F238E27FC236}">
                <a16:creationId xmlns:a16="http://schemas.microsoft.com/office/drawing/2014/main" id="{697F2464-0223-FC29-8E87-980138C90866}"/>
              </a:ext>
            </a:extLst>
          </p:cNvPr>
          <p:cNvPicPr>
            <a:picLocks noChangeAspect="1"/>
          </p:cNvPicPr>
          <p:nvPr/>
        </p:nvPicPr>
        <p:blipFill rotWithShape="1">
          <a:blip r:embed="rId5"/>
          <a:srcRect l="15090" r="9126"/>
          <a:stretch/>
        </p:blipFill>
        <p:spPr>
          <a:xfrm>
            <a:off x="9322349" y="3434836"/>
            <a:ext cx="1881734" cy="2457884"/>
          </a:xfrm>
          <a:prstGeom prst="rect">
            <a:avLst/>
          </a:prstGeom>
        </p:spPr>
      </p:pic>
      <p:pic>
        <p:nvPicPr>
          <p:cNvPr id="18" name="Picture 17">
            <a:extLst>
              <a:ext uri="{FF2B5EF4-FFF2-40B4-BE49-F238E27FC236}">
                <a16:creationId xmlns:a16="http://schemas.microsoft.com/office/drawing/2014/main" id="{7651C6AD-6A6D-D336-69D0-7CE7F343BF05}"/>
              </a:ext>
            </a:extLst>
          </p:cNvPr>
          <p:cNvPicPr>
            <a:picLocks noChangeAspect="1"/>
          </p:cNvPicPr>
          <p:nvPr/>
        </p:nvPicPr>
        <p:blipFill>
          <a:blip r:embed="rId6"/>
          <a:stretch>
            <a:fillRect/>
          </a:stretch>
        </p:blipFill>
        <p:spPr>
          <a:xfrm>
            <a:off x="9314943" y="244873"/>
            <a:ext cx="1889140" cy="2433581"/>
          </a:xfrm>
          <a:prstGeom prst="rect">
            <a:avLst/>
          </a:prstGeom>
        </p:spPr>
      </p:pic>
    </p:spTree>
    <p:extLst>
      <p:ext uri="{BB962C8B-B14F-4D97-AF65-F5344CB8AC3E}">
        <p14:creationId xmlns:p14="http://schemas.microsoft.com/office/powerpoint/2010/main" val="348725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3367314" y="2760284"/>
            <a:ext cx="5457372" cy="1569660"/>
          </a:xfrm>
          <a:prstGeom prst="rect">
            <a:avLst/>
          </a:prstGeom>
          <a:noFill/>
        </p:spPr>
        <p:txBody>
          <a:bodyPr wrap="square" rtlCol="0" anchor="ctr">
            <a:spAutoFit/>
          </a:bodyPr>
          <a:lstStyle/>
          <a:p>
            <a:pPr algn="ctr"/>
            <a:r>
              <a:rPr lang="en-US" altLang="ko-KR" sz="4800" b="1" dirty="0">
                <a:solidFill>
                  <a:schemeClr val="accent1">
                    <a:lumMod val="75000"/>
                  </a:schemeClr>
                </a:solidFill>
                <a:latin typeface="+mj-lt"/>
                <a:cs typeface="Arial" pitchFamily="34" charset="0"/>
              </a:rPr>
              <a:t>Curriculum Overview</a:t>
            </a:r>
            <a:endParaRPr lang="ko-KR" altLang="en-US" sz="4800" b="1" dirty="0">
              <a:solidFill>
                <a:schemeClr val="accent1">
                  <a:lumMod val="75000"/>
                </a:schemeClr>
              </a:solidFill>
              <a:latin typeface="+mj-lt"/>
              <a:cs typeface="Arial" pitchFamily="34" charset="0"/>
            </a:endParaRPr>
          </a:p>
        </p:txBody>
      </p:sp>
    </p:spTree>
    <p:extLst>
      <p:ext uri="{BB962C8B-B14F-4D97-AF65-F5344CB8AC3E}">
        <p14:creationId xmlns:p14="http://schemas.microsoft.com/office/powerpoint/2010/main" val="127009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Long Term Curriculum</a:t>
            </a:r>
          </a:p>
          <a:p>
            <a:pPr algn="ctr"/>
            <a:r>
              <a:rPr lang="en-US" altLang="ko-KR" sz="4400" dirty="0">
                <a:solidFill>
                  <a:schemeClr val="accent1">
                    <a:lumMod val="75000"/>
                  </a:schemeClr>
                </a:solidFill>
                <a:cs typeface="Arial" pitchFamily="34" charset="0"/>
              </a:rPr>
              <a:t>(Topics)</a:t>
            </a:r>
            <a:endParaRPr lang="ko-KR" altLang="en-US" sz="4400" dirty="0">
              <a:solidFill>
                <a:schemeClr val="accent1">
                  <a:lumMod val="75000"/>
                </a:schemeClr>
              </a:solidFill>
              <a:cs typeface="Arial" pitchFamily="34" charset="0"/>
            </a:endParaRPr>
          </a:p>
        </p:txBody>
      </p:sp>
      <p:grpSp>
        <p:nvGrpSpPr>
          <p:cNvPr id="2" name="Group 1">
            <a:extLst>
              <a:ext uri="{FF2B5EF4-FFF2-40B4-BE49-F238E27FC236}">
                <a16:creationId xmlns:a16="http://schemas.microsoft.com/office/drawing/2014/main" id="{36398E85-376C-4272-865D-2E21EF06B038}"/>
              </a:ext>
            </a:extLst>
          </p:cNvPr>
          <p:cNvGrpSpPr/>
          <p:nvPr/>
        </p:nvGrpSpPr>
        <p:grpSpPr>
          <a:xfrm>
            <a:off x="6203999" y="1149566"/>
            <a:ext cx="5226234" cy="735356"/>
            <a:chOff x="6351484" y="1104189"/>
            <a:chExt cx="5226234" cy="735356"/>
          </a:xfrm>
        </p:grpSpPr>
        <p:sp>
          <p:nvSpPr>
            <p:cNvPr id="36" name="Regular Pentagon 33">
              <a:extLst>
                <a:ext uri="{FF2B5EF4-FFF2-40B4-BE49-F238E27FC236}">
                  <a16:creationId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dirty="0">
                <a:solidFill>
                  <a:schemeClr val="tx2"/>
                </a:solidFill>
              </a:endParaRPr>
            </a:p>
          </p:txBody>
        </p:sp>
        <p:sp>
          <p:nvSpPr>
            <p:cNvPr id="42" name="TextBox 41">
              <a:extLst>
                <a:ext uri="{FF2B5EF4-FFF2-40B4-BE49-F238E27FC236}">
                  <a16:creationId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44" name="TextBox 43">
              <a:extLst>
                <a:ext uri="{FF2B5EF4-FFF2-40B4-BE49-F238E27FC236}">
                  <a16:creationId xmlns:a16="http://schemas.microsoft.com/office/drawing/2014/main" id="{E60EDFEA-B1DA-49EC-9AB6-DDE9A71D1F9B}"/>
                </a:ext>
              </a:extLst>
            </p:cNvPr>
            <p:cNvSpPr txBox="1"/>
            <p:nvPr/>
          </p:nvSpPr>
          <p:spPr>
            <a:xfrm>
              <a:off x="7275682" y="1243477"/>
              <a:ext cx="4302036" cy="584775"/>
            </a:xfrm>
            <a:prstGeom prst="rect">
              <a:avLst/>
            </a:prstGeom>
            <a:noFill/>
          </p:spPr>
          <p:txBody>
            <a:bodyPr wrap="square" lIns="108000" rIns="108000" rtlCol="0">
              <a:spAutoFit/>
            </a:bodyPr>
            <a:lstStyle/>
            <a:p>
              <a:r>
                <a:rPr lang="en-GB" altLang="ko-KR" sz="3200" b="1" dirty="0">
                  <a:solidFill>
                    <a:schemeClr val="accent1"/>
                  </a:solidFill>
                  <a:cs typeface="Arial" pitchFamily="34" charset="0"/>
                </a:rPr>
                <a:t>Ancient Greece</a:t>
              </a:r>
              <a:endParaRPr lang="ko-KR" altLang="en-US" sz="3200" b="1" dirty="0">
                <a:solidFill>
                  <a:schemeClr val="accent1"/>
                </a:solidFill>
                <a:cs typeface="Arial" pitchFamily="34" charset="0"/>
              </a:endParaRPr>
            </a:p>
          </p:txBody>
        </p:sp>
      </p:grpSp>
      <p:grpSp>
        <p:nvGrpSpPr>
          <p:cNvPr id="47" name="Group 46">
            <a:extLst>
              <a:ext uri="{FF2B5EF4-FFF2-40B4-BE49-F238E27FC236}">
                <a16:creationId xmlns:a16="http://schemas.microsoft.com/office/drawing/2014/main" id="{968EC539-1846-4486-9A11-E273253BED4C}"/>
              </a:ext>
            </a:extLst>
          </p:cNvPr>
          <p:cNvGrpSpPr/>
          <p:nvPr/>
        </p:nvGrpSpPr>
        <p:grpSpPr>
          <a:xfrm>
            <a:off x="6203999" y="2268681"/>
            <a:ext cx="5160687" cy="735356"/>
            <a:chOff x="6351484" y="1104189"/>
            <a:chExt cx="5160687" cy="735356"/>
          </a:xfrm>
        </p:grpSpPr>
        <p:sp>
          <p:nvSpPr>
            <p:cNvPr id="48" name="Regular Pentagon 33">
              <a:extLst>
                <a:ext uri="{FF2B5EF4-FFF2-40B4-BE49-F238E27FC236}">
                  <a16:creationId xmlns:a16="http://schemas.microsoft.com/office/drawing/2014/main" id="{FF4F053B-6C8A-4BA7-87B3-C509F4E1E196}"/>
                </a:ext>
              </a:extLst>
            </p:cNvPr>
            <p:cNvSpPr/>
            <p:nvPr/>
          </p:nvSpPr>
          <p:spPr>
            <a:xfrm>
              <a:off x="6351484" y="1104189"/>
              <a:ext cx="772126" cy="735356"/>
            </a:xfrm>
            <a:prstGeom prst="round2DiagRect">
              <a:avLst>
                <a:gd name="adj1" fmla="val 0"/>
                <a:gd name="adj2"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dirty="0">
                <a:solidFill>
                  <a:schemeClr val="tx2"/>
                </a:solidFill>
              </a:endParaRPr>
            </a:p>
          </p:txBody>
        </p:sp>
        <p:sp>
          <p:nvSpPr>
            <p:cNvPr id="49" name="TextBox 48">
              <a:extLst>
                <a:ext uri="{FF2B5EF4-FFF2-40B4-BE49-F238E27FC236}">
                  <a16:creationId xmlns:a16="http://schemas.microsoft.com/office/drawing/2014/main" id="{D4814A1E-1951-4786-9290-0771704BD257}"/>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51" name="TextBox 50">
              <a:extLst>
                <a:ext uri="{FF2B5EF4-FFF2-40B4-BE49-F238E27FC236}">
                  <a16:creationId xmlns:a16="http://schemas.microsoft.com/office/drawing/2014/main" id="{4939507B-9EBB-4447-B0BC-74F276E4DE53}"/>
                </a:ext>
              </a:extLst>
            </p:cNvPr>
            <p:cNvSpPr txBox="1"/>
            <p:nvPr/>
          </p:nvSpPr>
          <p:spPr>
            <a:xfrm>
              <a:off x="7210135" y="1179479"/>
              <a:ext cx="4302036" cy="584775"/>
            </a:xfrm>
            <a:prstGeom prst="rect">
              <a:avLst/>
            </a:prstGeom>
            <a:noFill/>
          </p:spPr>
          <p:txBody>
            <a:bodyPr wrap="square" lIns="108000" rIns="108000" rtlCol="0">
              <a:spAutoFit/>
            </a:bodyPr>
            <a:lstStyle/>
            <a:p>
              <a:r>
                <a:rPr lang="en-GB" altLang="ko-KR" sz="3200" b="1" dirty="0">
                  <a:solidFill>
                    <a:schemeClr val="accent2"/>
                  </a:solidFill>
                  <a:cs typeface="Arial" pitchFamily="34" charset="0"/>
                </a:rPr>
                <a:t>Out of this world</a:t>
              </a:r>
              <a:endParaRPr lang="ko-KR" altLang="en-US" sz="3200" b="1" dirty="0">
                <a:solidFill>
                  <a:schemeClr val="accent2"/>
                </a:solidFill>
                <a:cs typeface="Arial" pitchFamily="34" charset="0"/>
              </a:endParaRPr>
            </a:p>
          </p:txBody>
        </p:sp>
      </p:grpSp>
      <p:grpSp>
        <p:nvGrpSpPr>
          <p:cNvPr id="53" name="Group 52">
            <a:extLst>
              <a:ext uri="{FF2B5EF4-FFF2-40B4-BE49-F238E27FC236}">
                <a16:creationId xmlns:a16="http://schemas.microsoft.com/office/drawing/2014/main" id="{C916B4E4-E2E5-436E-9916-C5BCB32F65DE}"/>
              </a:ext>
            </a:extLst>
          </p:cNvPr>
          <p:cNvGrpSpPr/>
          <p:nvPr/>
        </p:nvGrpSpPr>
        <p:grpSpPr>
          <a:xfrm>
            <a:off x="6203999" y="3309425"/>
            <a:ext cx="5226234" cy="1077218"/>
            <a:chOff x="6351484" y="933258"/>
            <a:chExt cx="5226234" cy="1077218"/>
          </a:xfrm>
        </p:grpSpPr>
        <p:sp>
          <p:nvSpPr>
            <p:cNvPr id="54" name="Regular Pentagon 33">
              <a:extLst>
                <a:ext uri="{FF2B5EF4-FFF2-40B4-BE49-F238E27FC236}">
                  <a16:creationId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dirty="0">
                <a:solidFill>
                  <a:schemeClr val="tx2"/>
                </a:solidFill>
              </a:endParaRPr>
            </a:p>
          </p:txBody>
        </p:sp>
        <p:sp>
          <p:nvSpPr>
            <p:cNvPr id="55" name="TextBox 54">
              <a:extLst>
                <a:ext uri="{FF2B5EF4-FFF2-40B4-BE49-F238E27FC236}">
                  <a16:creationId xmlns:a16="http://schemas.microsoft.com/office/drawing/2014/main" id="{571189E6-6D5B-4ADE-8E80-2E647FC188E5}"/>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57" name="TextBox 56">
              <a:extLst>
                <a:ext uri="{FF2B5EF4-FFF2-40B4-BE49-F238E27FC236}">
                  <a16:creationId xmlns:a16="http://schemas.microsoft.com/office/drawing/2014/main" id="{AA562870-AAC7-4466-960F-592E1409CBCC}"/>
                </a:ext>
              </a:extLst>
            </p:cNvPr>
            <p:cNvSpPr txBox="1"/>
            <p:nvPr/>
          </p:nvSpPr>
          <p:spPr>
            <a:xfrm>
              <a:off x="7275682" y="933258"/>
              <a:ext cx="4302036" cy="1077218"/>
            </a:xfrm>
            <a:prstGeom prst="rect">
              <a:avLst/>
            </a:prstGeom>
            <a:noFill/>
          </p:spPr>
          <p:txBody>
            <a:bodyPr wrap="square" lIns="108000" rIns="108000" rtlCol="0">
              <a:spAutoFit/>
            </a:bodyPr>
            <a:lstStyle/>
            <a:p>
              <a:r>
                <a:rPr lang="en-GB" altLang="ko-KR" sz="3200" b="1" dirty="0">
                  <a:solidFill>
                    <a:schemeClr val="accent3">
                      <a:lumMod val="75000"/>
                    </a:schemeClr>
                  </a:solidFill>
                  <a:cs typeface="Arial" pitchFamily="34" charset="0"/>
                </a:rPr>
                <a:t>Let’s Rock!- The Stone Age</a:t>
              </a:r>
              <a:endParaRPr lang="ko-KR" altLang="en-US" sz="3200" b="1" dirty="0">
                <a:solidFill>
                  <a:schemeClr val="accent3">
                    <a:lumMod val="75000"/>
                  </a:schemeClr>
                </a:solidFill>
                <a:cs typeface="Arial" pitchFamily="34" charset="0"/>
              </a:endParaRPr>
            </a:p>
          </p:txBody>
        </p:sp>
      </p:grpSp>
      <p:grpSp>
        <p:nvGrpSpPr>
          <p:cNvPr id="59" name="Group 58">
            <a:extLst>
              <a:ext uri="{FF2B5EF4-FFF2-40B4-BE49-F238E27FC236}">
                <a16:creationId xmlns:a16="http://schemas.microsoft.com/office/drawing/2014/main" id="{0BEE73F8-5CCD-4DD1-80B4-23566F0FBCA0}"/>
              </a:ext>
            </a:extLst>
          </p:cNvPr>
          <p:cNvGrpSpPr/>
          <p:nvPr/>
        </p:nvGrpSpPr>
        <p:grpSpPr>
          <a:xfrm>
            <a:off x="6203999" y="4581491"/>
            <a:ext cx="5226234" cy="735356"/>
            <a:chOff x="6351484" y="1104189"/>
            <a:chExt cx="5226234" cy="735356"/>
          </a:xfrm>
        </p:grpSpPr>
        <p:sp>
          <p:nvSpPr>
            <p:cNvPr id="60" name="Regular Pentagon 33">
              <a:extLst>
                <a:ext uri="{FF2B5EF4-FFF2-40B4-BE49-F238E27FC236}">
                  <a16:creationId xmlns:a16="http://schemas.microsoft.com/office/drawing/2014/main" id="{0B45D774-A4FA-4C25-9FAF-95844E517D40}"/>
                </a:ext>
              </a:extLst>
            </p:cNvPr>
            <p:cNvSpPr/>
            <p:nvPr/>
          </p:nvSpPr>
          <p:spPr>
            <a:xfrm>
              <a:off x="6351484" y="1104189"/>
              <a:ext cx="772126" cy="735356"/>
            </a:xfrm>
            <a:prstGeom prst="round2DiagRect">
              <a:avLst>
                <a:gd name="adj1" fmla="val 0"/>
                <a:gd name="adj2"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dirty="0">
                <a:solidFill>
                  <a:schemeClr val="tx2"/>
                </a:solidFill>
              </a:endParaRPr>
            </a:p>
          </p:txBody>
        </p:sp>
        <p:sp>
          <p:nvSpPr>
            <p:cNvPr id="61" name="TextBox 60">
              <a:extLst>
                <a:ext uri="{FF2B5EF4-FFF2-40B4-BE49-F238E27FC236}">
                  <a16:creationId xmlns:a16="http://schemas.microsoft.com/office/drawing/2014/main" id="{837D94E2-FBEA-491D-87FE-BA3B94B0AF9A}"/>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63" name="TextBox 62">
              <a:extLst>
                <a:ext uri="{FF2B5EF4-FFF2-40B4-BE49-F238E27FC236}">
                  <a16:creationId xmlns:a16="http://schemas.microsoft.com/office/drawing/2014/main" id="{2318EB63-9122-48D8-8AB6-06C8FBC1EBF6}"/>
                </a:ext>
              </a:extLst>
            </p:cNvPr>
            <p:cNvSpPr txBox="1"/>
            <p:nvPr/>
          </p:nvSpPr>
          <p:spPr>
            <a:xfrm>
              <a:off x="7275682" y="1186476"/>
              <a:ext cx="4302036" cy="584775"/>
            </a:xfrm>
            <a:prstGeom prst="rect">
              <a:avLst/>
            </a:prstGeom>
            <a:noFill/>
          </p:spPr>
          <p:txBody>
            <a:bodyPr wrap="square" lIns="108000" rIns="108000" rtlCol="0">
              <a:spAutoFit/>
            </a:bodyPr>
            <a:lstStyle/>
            <a:p>
              <a:r>
                <a:rPr lang="en-GB" altLang="ko-KR" sz="3200" b="1" dirty="0">
                  <a:solidFill>
                    <a:schemeClr val="accent4"/>
                  </a:solidFill>
                  <a:cs typeface="Arial" pitchFamily="34" charset="0"/>
                </a:rPr>
                <a:t>Ancient Egyptians</a:t>
              </a:r>
              <a:endParaRPr lang="ko-KR" altLang="en-US" sz="3200" b="1" dirty="0">
                <a:solidFill>
                  <a:schemeClr val="accent4"/>
                </a:solidFill>
                <a:cs typeface="Arial" pitchFamily="34" charset="0"/>
              </a:endParaRPr>
            </a:p>
          </p:txBody>
        </p:sp>
      </p:grpSp>
    </p:spTree>
    <p:extLst>
      <p:ext uri="{BB962C8B-B14F-4D97-AF65-F5344CB8AC3E}">
        <p14:creationId xmlns:p14="http://schemas.microsoft.com/office/powerpoint/2010/main" val="1874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1F060-3120-7C10-868E-C05B65C35329}"/>
              </a:ext>
            </a:extLst>
          </p:cNvPr>
          <p:cNvSpPr txBox="1"/>
          <p:nvPr/>
        </p:nvSpPr>
        <p:spPr>
          <a:xfrm>
            <a:off x="824280" y="2809487"/>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This Term’s Curriculum</a:t>
            </a:r>
          </a:p>
          <a:p>
            <a:pPr algn="ctr"/>
            <a:endParaRPr lang="ko-KR" altLang="en-US" sz="4400" dirty="0">
              <a:solidFill>
                <a:schemeClr val="accent1">
                  <a:lumMod val="75000"/>
                </a:schemeClr>
              </a:solidFill>
              <a:cs typeface="Arial" pitchFamily="34" charset="0"/>
            </a:endParaRPr>
          </a:p>
        </p:txBody>
      </p:sp>
      <p:sp>
        <p:nvSpPr>
          <p:cNvPr id="14" name="Rectangle 13">
            <a:extLst>
              <a:ext uri="{FF2B5EF4-FFF2-40B4-BE49-F238E27FC236}">
                <a16:creationId xmlns:a16="http://schemas.microsoft.com/office/drawing/2014/main" id="{2389F591-535E-43B4-6585-EF868ECF65BC}"/>
              </a:ext>
            </a:extLst>
          </p:cNvPr>
          <p:cNvSpPr/>
          <p:nvPr/>
        </p:nvSpPr>
        <p:spPr>
          <a:xfrm>
            <a:off x="7560862" y="4677076"/>
            <a:ext cx="1508424" cy="369332"/>
          </a:xfrm>
          <a:prstGeom prst="rect">
            <a:avLst/>
          </a:prstGeom>
        </p:spPr>
        <p:txBody>
          <a:bodyPr wrap="square">
            <a:spAutoFit/>
          </a:bodyPr>
          <a:lstStyle/>
          <a:p>
            <a:pPr algn="ctr"/>
            <a:r>
              <a:rPr lang="en-US" altLang="ko-KR" b="1" dirty="0">
                <a:solidFill>
                  <a:schemeClr val="bg1"/>
                </a:solidFill>
              </a:rPr>
              <a:t>Add to Text</a:t>
            </a:r>
            <a:endParaRPr lang="ko-KR" altLang="en-US" b="1" dirty="0">
              <a:solidFill>
                <a:schemeClr val="bg1"/>
              </a:solidFill>
            </a:endParaRPr>
          </a:p>
        </p:txBody>
      </p:sp>
      <p:grpSp>
        <p:nvGrpSpPr>
          <p:cNvPr id="23" name="Group 22">
            <a:extLst>
              <a:ext uri="{FF2B5EF4-FFF2-40B4-BE49-F238E27FC236}">
                <a16:creationId xmlns:a16="http://schemas.microsoft.com/office/drawing/2014/main" id="{D1E3F62F-0CF2-3240-35E5-8C7CFB4921AB}"/>
              </a:ext>
            </a:extLst>
          </p:cNvPr>
          <p:cNvGrpSpPr/>
          <p:nvPr/>
        </p:nvGrpSpPr>
        <p:grpSpPr>
          <a:xfrm>
            <a:off x="5281591" y="131250"/>
            <a:ext cx="3144731" cy="2828077"/>
            <a:chOff x="5634128" y="292494"/>
            <a:chExt cx="3282759" cy="3190302"/>
          </a:xfrm>
        </p:grpSpPr>
        <p:sp>
          <p:nvSpPr>
            <p:cNvPr id="4" name="Rectangle: Diagonal Corners Rounded 3">
              <a:extLst>
                <a:ext uri="{FF2B5EF4-FFF2-40B4-BE49-F238E27FC236}">
                  <a16:creationId xmlns:a16="http://schemas.microsoft.com/office/drawing/2014/main" id="{8C5F1743-8879-90DA-7F45-1F208C4707D4}"/>
                </a:ext>
              </a:extLst>
            </p:cNvPr>
            <p:cNvSpPr/>
            <p:nvPr/>
          </p:nvSpPr>
          <p:spPr>
            <a:xfrm rot="16200000" flipV="1">
              <a:off x="7216583" y="292494"/>
              <a:ext cx="1584176" cy="1584176"/>
            </a:xfrm>
            <a:prstGeom prst="round2DiagRect">
              <a:avLst>
                <a:gd name="adj1" fmla="val 3938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ectangle: Diagonal Corners Rounded 4">
              <a:extLst>
                <a:ext uri="{FF2B5EF4-FFF2-40B4-BE49-F238E27FC236}">
                  <a16:creationId xmlns:a16="http://schemas.microsoft.com/office/drawing/2014/main" id="{F46F860E-9193-CAE6-E664-48F793F9882C}"/>
                </a:ext>
              </a:extLst>
            </p:cNvPr>
            <p:cNvSpPr/>
            <p:nvPr/>
          </p:nvSpPr>
          <p:spPr>
            <a:xfrm rot="5400000">
              <a:off x="5635848" y="314444"/>
              <a:ext cx="1584176" cy="1584176"/>
            </a:xfrm>
            <a:prstGeom prst="round2DiagRect">
              <a:avLst>
                <a:gd name="adj1" fmla="val 35703"/>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ectangle: Diagonal Corners Rounded 6">
              <a:extLst>
                <a:ext uri="{FF2B5EF4-FFF2-40B4-BE49-F238E27FC236}">
                  <a16:creationId xmlns:a16="http://schemas.microsoft.com/office/drawing/2014/main" id="{BE879AF4-BCCE-4F13-CEE7-A411860AB707}"/>
                </a:ext>
              </a:extLst>
            </p:cNvPr>
            <p:cNvSpPr/>
            <p:nvPr/>
          </p:nvSpPr>
          <p:spPr>
            <a:xfrm>
              <a:off x="5634128" y="1898620"/>
              <a:ext cx="1584176" cy="1584176"/>
            </a:xfrm>
            <a:prstGeom prst="round2DiagRect">
              <a:avLst>
                <a:gd name="adj1" fmla="val 38773"/>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Diagonal Corners Rounded 7">
              <a:extLst>
                <a:ext uri="{FF2B5EF4-FFF2-40B4-BE49-F238E27FC236}">
                  <a16:creationId xmlns:a16="http://schemas.microsoft.com/office/drawing/2014/main" id="{FD9614C5-BD1E-09B0-4685-9E0CFC65E31A}"/>
                </a:ext>
              </a:extLst>
            </p:cNvPr>
            <p:cNvSpPr/>
            <p:nvPr/>
          </p:nvSpPr>
          <p:spPr>
            <a:xfrm flipV="1">
              <a:off x="7214862" y="1878055"/>
              <a:ext cx="1584176" cy="1584176"/>
            </a:xfrm>
            <a:prstGeom prst="round2DiagRect">
              <a:avLst>
                <a:gd name="adj1" fmla="val 4000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Rectangle 14">
              <a:extLst>
                <a:ext uri="{FF2B5EF4-FFF2-40B4-BE49-F238E27FC236}">
                  <a16:creationId xmlns:a16="http://schemas.microsoft.com/office/drawing/2014/main" id="{48BE31BE-D589-9997-9408-1EE2F5AF2339}"/>
                </a:ext>
              </a:extLst>
            </p:cNvPr>
            <p:cNvSpPr/>
            <p:nvPr/>
          </p:nvSpPr>
          <p:spPr>
            <a:xfrm>
              <a:off x="7266826" y="899916"/>
              <a:ext cx="1508424" cy="369332"/>
            </a:xfrm>
            <a:prstGeom prst="rect">
              <a:avLst/>
            </a:prstGeom>
          </p:spPr>
          <p:txBody>
            <a:bodyPr wrap="square">
              <a:spAutoFit/>
            </a:bodyPr>
            <a:lstStyle/>
            <a:p>
              <a:pPr algn="ctr"/>
              <a:r>
                <a:rPr lang="en-US" altLang="ko-KR" b="1" dirty="0">
                  <a:solidFill>
                    <a:schemeClr val="bg1"/>
                  </a:solidFill>
                </a:rPr>
                <a:t>Place value</a:t>
              </a:r>
              <a:endParaRPr lang="ko-KR" altLang="en-US" b="1" dirty="0">
                <a:solidFill>
                  <a:schemeClr val="bg1"/>
                </a:solidFill>
              </a:endParaRPr>
            </a:p>
          </p:txBody>
        </p:sp>
        <p:sp>
          <p:nvSpPr>
            <p:cNvPr id="16" name="Rectangle 15">
              <a:extLst>
                <a:ext uri="{FF2B5EF4-FFF2-40B4-BE49-F238E27FC236}">
                  <a16:creationId xmlns:a16="http://schemas.microsoft.com/office/drawing/2014/main" id="{4C18ADEB-66FF-664A-1DAA-6C187C84BAA4}"/>
                </a:ext>
              </a:extLst>
            </p:cNvPr>
            <p:cNvSpPr/>
            <p:nvPr/>
          </p:nvSpPr>
          <p:spPr>
            <a:xfrm>
              <a:off x="5672004" y="597448"/>
              <a:ext cx="1508424" cy="1041592"/>
            </a:xfrm>
            <a:prstGeom prst="rect">
              <a:avLst/>
            </a:prstGeom>
          </p:spPr>
          <p:txBody>
            <a:bodyPr wrap="square">
              <a:spAutoFit/>
            </a:bodyPr>
            <a:lstStyle/>
            <a:p>
              <a:pPr algn="ctr"/>
              <a:r>
                <a:rPr lang="en-US" altLang="ko-KR" b="1" dirty="0">
                  <a:solidFill>
                    <a:schemeClr val="bg1"/>
                  </a:solidFill>
                </a:rPr>
                <a:t>Addition and subtraction</a:t>
              </a:r>
              <a:endParaRPr lang="ko-KR" altLang="en-US" b="1" dirty="0">
                <a:solidFill>
                  <a:schemeClr val="bg1"/>
                </a:solidFill>
              </a:endParaRPr>
            </a:p>
          </p:txBody>
        </p:sp>
        <p:sp>
          <p:nvSpPr>
            <p:cNvPr id="18" name="Rectangle 17">
              <a:extLst>
                <a:ext uri="{FF2B5EF4-FFF2-40B4-BE49-F238E27FC236}">
                  <a16:creationId xmlns:a16="http://schemas.microsoft.com/office/drawing/2014/main" id="{266F7B5E-8B4F-166B-F3AF-DA831062ECA3}"/>
                </a:ext>
              </a:extLst>
            </p:cNvPr>
            <p:cNvSpPr/>
            <p:nvPr/>
          </p:nvSpPr>
          <p:spPr>
            <a:xfrm>
              <a:off x="5668720" y="2373991"/>
              <a:ext cx="1508424" cy="729114"/>
            </a:xfrm>
            <a:prstGeom prst="rect">
              <a:avLst/>
            </a:prstGeom>
          </p:spPr>
          <p:txBody>
            <a:bodyPr wrap="square">
              <a:spAutoFit/>
            </a:bodyPr>
            <a:lstStyle/>
            <a:p>
              <a:pPr algn="ctr"/>
              <a:r>
                <a:rPr lang="en-US" altLang="ko-KR" b="1" dirty="0">
                  <a:solidFill>
                    <a:schemeClr val="bg1"/>
                  </a:solidFill>
                </a:rPr>
                <a:t>Measure- Area</a:t>
              </a:r>
              <a:endParaRPr lang="ko-KR" altLang="en-US" b="1" dirty="0">
                <a:solidFill>
                  <a:schemeClr val="bg1"/>
                </a:solidFill>
              </a:endParaRPr>
            </a:p>
          </p:txBody>
        </p:sp>
        <p:sp>
          <p:nvSpPr>
            <p:cNvPr id="19" name="Rectangle 18">
              <a:extLst>
                <a:ext uri="{FF2B5EF4-FFF2-40B4-BE49-F238E27FC236}">
                  <a16:creationId xmlns:a16="http://schemas.microsoft.com/office/drawing/2014/main" id="{68EC9E19-F266-BF77-8B51-3D5530DF85B4}"/>
                </a:ext>
              </a:extLst>
            </p:cNvPr>
            <p:cNvSpPr/>
            <p:nvPr/>
          </p:nvSpPr>
          <p:spPr>
            <a:xfrm>
              <a:off x="7143415" y="2293228"/>
              <a:ext cx="1773472" cy="729114"/>
            </a:xfrm>
            <a:prstGeom prst="rect">
              <a:avLst/>
            </a:prstGeom>
          </p:spPr>
          <p:txBody>
            <a:bodyPr wrap="square">
              <a:spAutoFit/>
            </a:bodyPr>
            <a:lstStyle/>
            <a:p>
              <a:pPr algn="ctr"/>
              <a:r>
                <a:rPr lang="en-US" altLang="ko-KR" b="1" dirty="0">
                  <a:solidFill>
                    <a:schemeClr val="bg1"/>
                  </a:solidFill>
                </a:rPr>
                <a:t>Multiplication and division</a:t>
              </a:r>
              <a:endParaRPr lang="ko-KR" altLang="en-US" b="1" dirty="0">
                <a:solidFill>
                  <a:schemeClr val="bg1"/>
                </a:solidFill>
              </a:endParaRPr>
            </a:p>
          </p:txBody>
        </p:sp>
        <p:sp>
          <p:nvSpPr>
            <p:cNvPr id="22" name="Rectangle 21">
              <a:extLst>
                <a:ext uri="{FF2B5EF4-FFF2-40B4-BE49-F238E27FC236}">
                  <a16:creationId xmlns:a16="http://schemas.microsoft.com/office/drawing/2014/main" id="{76640F1F-4D31-3613-99D4-738EBF109F51}"/>
                </a:ext>
              </a:extLst>
            </p:cNvPr>
            <p:cNvSpPr/>
            <p:nvPr/>
          </p:nvSpPr>
          <p:spPr>
            <a:xfrm>
              <a:off x="6489214" y="1594593"/>
              <a:ext cx="1508424" cy="523220"/>
            </a:xfrm>
            <a:prstGeom prst="rect">
              <a:avLst/>
            </a:prstGeom>
          </p:spPr>
          <p:txBody>
            <a:bodyPr wrap="square">
              <a:spAutoFit/>
            </a:bodyPr>
            <a:lstStyle/>
            <a:p>
              <a:pPr algn="ctr"/>
              <a:r>
                <a:rPr lang="en-US" altLang="ko-KR" sz="2800" b="1" dirty="0" err="1">
                  <a:solidFill>
                    <a:schemeClr val="bg1"/>
                  </a:solidFill>
                </a:rPr>
                <a:t>Maths</a:t>
              </a:r>
              <a:endParaRPr lang="ko-KR" altLang="en-US" sz="2800" b="1" dirty="0">
                <a:solidFill>
                  <a:schemeClr val="bg1"/>
                </a:solidFill>
              </a:endParaRPr>
            </a:p>
          </p:txBody>
        </p:sp>
      </p:grpSp>
      <p:grpSp>
        <p:nvGrpSpPr>
          <p:cNvPr id="24" name="Group 23">
            <a:extLst>
              <a:ext uri="{FF2B5EF4-FFF2-40B4-BE49-F238E27FC236}">
                <a16:creationId xmlns:a16="http://schemas.microsoft.com/office/drawing/2014/main" id="{A40ECE1D-9648-2F97-6EA7-391CD63F6AA9}"/>
              </a:ext>
            </a:extLst>
          </p:cNvPr>
          <p:cNvGrpSpPr/>
          <p:nvPr/>
        </p:nvGrpSpPr>
        <p:grpSpPr>
          <a:xfrm>
            <a:off x="9039000" y="1848999"/>
            <a:ext cx="3033485" cy="2828077"/>
            <a:chOff x="5634128" y="292494"/>
            <a:chExt cx="3166631" cy="3190302"/>
          </a:xfrm>
        </p:grpSpPr>
        <p:sp>
          <p:nvSpPr>
            <p:cNvPr id="25" name="Rectangle: Diagonal Corners Rounded 24">
              <a:extLst>
                <a:ext uri="{FF2B5EF4-FFF2-40B4-BE49-F238E27FC236}">
                  <a16:creationId xmlns:a16="http://schemas.microsoft.com/office/drawing/2014/main" id="{3F1FBE7C-3CDF-3B71-32E8-527472A90D54}"/>
                </a:ext>
              </a:extLst>
            </p:cNvPr>
            <p:cNvSpPr/>
            <p:nvPr/>
          </p:nvSpPr>
          <p:spPr>
            <a:xfrm rot="16200000" flipV="1">
              <a:off x="7216583" y="292494"/>
              <a:ext cx="1584176" cy="1584176"/>
            </a:xfrm>
            <a:prstGeom prst="round2DiagRect">
              <a:avLst>
                <a:gd name="adj1" fmla="val 3938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Diagonal Corners Rounded 25">
              <a:extLst>
                <a:ext uri="{FF2B5EF4-FFF2-40B4-BE49-F238E27FC236}">
                  <a16:creationId xmlns:a16="http://schemas.microsoft.com/office/drawing/2014/main" id="{0267D70D-CE6C-BE65-4B81-22CA7F4BEE48}"/>
                </a:ext>
              </a:extLst>
            </p:cNvPr>
            <p:cNvSpPr/>
            <p:nvPr/>
          </p:nvSpPr>
          <p:spPr>
            <a:xfrm rot="5400000">
              <a:off x="5635849" y="314444"/>
              <a:ext cx="1584176" cy="1584176"/>
            </a:xfrm>
            <a:prstGeom prst="round2DiagRect">
              <a:avLst>
                <a:gd name="adj1" fmla="val 3570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Rectangle: Diagonal Corners Rounded 26">
              <a:extLst>
                <a:ext uri="{FF2B5EF4-FFF2-40B4-BE49-F238E27FC236}">
                  <a16:creationId xmlns:a16="http://schemas.microsoft.com/office/drawing/2014/main" id="{8798D6AD-5028-142C-A087-ADEFE74982DD}"/>
                </a:ext>
              </a:extLst>
            </p:cNvPr>
            <p:cNvSpPr/>
            <p:nvPr/>
          </p:nvSpPr>
          <p:spPr>
            <a:xfrm>
              <a:off x="5634128" y="1898620"/>
              <a:ext cx="1584176" cy="1584176"/>
            </a:xfrm>
            <a:prstGeom prst="round2DiagRect">
              <a:avLst>
                <a:gd name="adj1" fmla="val 3877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Rectangle: Diagonal Corners Rounded 27">
              <a:extLst>
                <a:ext uri="{FF2B5EF4-FFF2-40B4-BE49-F238E27FC236}">
                  <a16:creationId xmlns:a16="http://schemas.microsoft.com/office/drawing/2014/main" id="{0400D6D3-0676-DA77-3AE8-45347B5CE218}"/>
                </a:ext>
              </a:extLst>
            </p:cNvPr>
            <p:cNvSpPr/>
            <p:nvPr/>
          </p:nvSpPr>
          <p:spPr>
            <a:xfrm flipV="1">
              <a:off x="7214862" y="1878055"/>
              <a:ext cx="1584176" cy="1584176"/>
            </a:xfrm>
            <a:prstGeom prst="round2DiagRect">
              <a:avLst>
                <a:gd name="adj1" fmla="val 40001"/>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Rectangle 28">
              <a:extLst>
                <a:ext uri="{FF2B5EF4-FFF2-40B4-BE49-F238E27FC236}">
                  <a16:creationId xmlns:a16="http://schemas.microsoft.com/office/drawing/2014/main" id="{5DCB33B3-FCD8-72E2-9672-6C6AD8A218C3}"/>
                </a:ext>
              </a:extLst>
            </p:cNvPr>
            <p:cNvSpPr/>
            <p:nvPr/>
          </p:nvSpPr>
          <p:spPr>
            <a:xfrm>
              <a:off x="7290615" y="572247"/>
              <a:ext cx="1508424" cy="1041592"/>
            </a:xfrm>
            <a:prstGeom prst="rect">
              <a:avLst/>
            </a:prstGeom>
          </p:spPr>
          <p:txBody>
            <a:bodyPr wrap="square">
              <a:spAutoFit/>
            </a:bodyPr>
            <a:lstStyle/>
            <a:p>
              <a:pPr algn="ctr"/>
              <a:r>
                <a:rPr lang="en-US" altLang="ko-KR" b="1" dirty="0">
                  <a:solidFill>
                    <a:schemeClr val="bg1"/>
                  </a:solidFill>
                </a:rPr>
                <a:t>Religious and Philosophy</a:t>
              </a:r>
              <a:endParaRPr lang="ko-KR" altLang="en-US" b="1" dirty="0">
                <a:solidFill>
                  <a:schemeClr val="bg1"/>
                </a:solidFill>
              </a:endParaRPr>
            </a:p>
          </p:txBody>
        </p:sp>
        <p:sp>
          <p:nvSpPr>
            <p:cNvPr id="30" name="Rectangle 29">
              <a:extLst>
                <a:ext uri="{FF2B5EF4-FFF2-40B4-BE49-F238E27FC236}">
                  <a16:creationId xmlns:a16="http://schemas.microsoft.com/office/drawing/2014/main" id="{9D451A74-8B50-61A0-41F8-C6067AAB24DD}"/>
                </a:ext>
              </a:extLst>
            </p:cNvPr>
            <p:cNvSpPr/>
            <p:nvPr/>
          </p:nvSpPr>
          <p:spPr>
            <a:xfrm>
              <a:off x="5672004" y="884725"/>
              <a:ext cx="1508424" cy="416637"/>
            </a:xfrm>
            <a:prstGeom prst="rect">
              <a:avLst/>
            </a:prstGeom>
          </p:spPr>
          <p:txBody>
            <a:bodyPr wrap="square">
              <a:spAutoFit/>
            </a:bodyPr>
            <a:lstStyle/>
            <a:p>
              <a:pPr algn="ctr"/>
              <a:r>
                <a:rPr lang="en-US" altLang="ko-KR" b="1" dirty="0">
                  <a:solidFill>
                    <a:schemeClr val="bg1"/>
                  </a:solidFill>
                </a:rPr>
                <a:t>Electricity</a:t>
              </a:r>
              <a:endParaRPr lang="ko-KR" altLang="en-US" b="1" dirty="0">
                <a:solidFill>
                  <a:schemeClr val="bg1"/>
                </a:solidFill>
              </a:endParaRPr>
            </a:p>
          </p:txBody>
        </p:sp>
        <p:sp>
          <p:nvSpPr>
            <p:cNvPr id="31" name="Rectangle 30">
              <a:extLst>
                <a:ext uri="{FF2B5EF4-FFF2-40B4-BE49-F238E27FC236}">
                  <a16:creationId xmlns:a16="http://schemas.microsoft.com/office/drawing/2014/main" id="{22F6F17D-8F3D-1AD9-B62E-65AE76C7DAE7}"/>
                </a:ext>
              </a:extLst>
            </p:cNvPr>
            <p:cNvSpPr/>
            <p:nvPr/>
          </p:nvSpPr>
          <p:spPr>
            <a:xfrm>
              <a:off x="5672004" y="2453093"/>
              <a:ext cx="1508424" cy="416637"/>
            </a:xfrm>
            <a:prstGeom prst="rect">
              <a:avLst/>
            </a:prstGeom>
          </p:spPr>
          <p:txBody>
            <a:bodyPr wrap="square">
              <a:spAutoFit/>
            </a:bodyPr>
            <a:lstStyle/>
            <a:p>
              <a:pPr algn="ctr"/>
              <a:r>
                <a:rPr lang="en-US" altLang="ko-KR" b="1" dirty="0">
                  <a:solidFill>
                    <a:schemeClr val="bg1"/>
                  </a:solidFill>
                </a:rPr>
                <a:t>Spanish </a:t>
              </a:r>
              <a:endParaRPr lang="ko-KR" altLang="en-US" b="1" dirty="0">
                <a:solidFill>
                  <a:schemeClr val="bg1"/>
                </a:solidFill>
              </a:endParaRPr>
            </a:p>
          </p:txBody>
        </p:sp>
        <p:sp>
          <p:nvSpPr>
            <p:cNvPr id="32" name="Rectangle 31">
              <a:extLst>
                <a:ext uri="{FF2B5EF4-FFF2-40B4-BE49-F238E27FC236}">
                  <a16:creationId xmlns:a16="http://schemas.microsoft.com/office/drawing/2014/main" id="{4D482218-6C0F-93EF-3BE7-3401A60316AF}"/>
                </a:ext>
              </a:extLst>
            </p:cNvPr>
            <p:cNvSpPr/>
            <p:nvPr/>
          </p:nvSpPr>
          <p:spPr>
            <a:xfrm>
              <a:off x="7290615" y="2452077"/>
              <a:ext cx="1508424" cy="729114"/>
            </a:xfrm>
            <a:prstGeom prst="rect">
              <a:avLst/>
            </a:prstGeom>
          </p:spPr>
          <p:txBody>
            <a:bodyPr wrap="square">
              <a:spAutoFit/>
            </a:bodyPr>
            <a:lstStyle/>
            <a:p>
              <a:pPr algn="ctr"/>
              <a:r>
                <a:rPr lang="en-US" altLang="ko-KR" b="1" dirty="0">
                  <a:solidFill>
                    <a:schemeClr val="bg1"/>
                  </a:solidFill>
                </a:rPr>
                <a:t>Ancient Greece</a:t>
              </a:r>
              <a:endParaRPr lang="ko-KR" altLang="en-US" b="1" dirty="0">
                <a:solidFill>
                  <a:schemeClr val="bg1"/>
                </a:solidFill>
              </a:endParaRPr>
            </a:p>
          </p:txBody>
        </p:sp>
        <p:sp>
          <p:nvSpPr>
            <p:cNvPr id="33" name="Rectangle 32">
              <a:extLst>
                <a:ext uri="{FF2B5EF4-FFF2-40B4-BE49-F238E27FC236}">
                  <a16:creationId xmlns:a16="http://schemas.microsoft.com/office/drawing/2014/main" id="{D1F70385-8EFC-7A28-5F8F-7D4465DE4536}"/>
                </a:ext>
              </a:extLst>
            </p:cNvPr>
            <p:cNvSpPr/>
            <p:nvPr/>
          </p:nvSpPr>
          <p:spPr>
            <a:xfrm>
              <a:off x="5934001" y="1511673"/>
              <a:ext cx="2603043" cy="937433"/>
            </a:xfrm>
            <a:prstGeom prst="rect">
              <a:avLst/>
            </a:prstGeom>
          </p:spPr>
          <p:txBody>
            <a:bodyPr wrap="square">
              <a:spAutoFit/>
            </a:bodyPr>
            <a:lstStyle/>
            <a:p>
              <a:pPr algn="ctr"/>
              <a:r>
                <a:rPr lang="en-US" altLang="ko-KR" sz="2400" b="1" dirty="0">
                  <a:solidFill>
                    <a:schemeClr val="bg1"/>
                  </a:solidFill>
                </a:rPr>
                <a:t>Wider Curriculum</a:t>
              </a:r>
              <a:endParaRPr lang="ko-KR" altLang="en-US" sz="2400" b="1" dirty="0">
                <a:solidFill>
                  <a:schemeClr val="bg1"/>
                </a:solidFill>
              </a:endParaRPr>
            </a:p>
          </p:txBody>
        </p:sp>
      </p:grpSp>
      <p:grpSp>
        <p:nvGrpSpPr>
          <p:cNvPr id="34" name="Group 33">
            <a:extLst>
              <a:ext uri="{FF2B5EF4-FFF2-40B4-BE49-F238E27FC236}">
                <a16:creationId xmlns:a16="http://schemas.microsoft.com/office/drawing/2014/main" id="{024E7F3F-F1F8-66BE-873F-041BFB17C0C1}"/>
              </a:ext>
            </a:extLst>
          </p:cNvPr>
          <p:cNvGrpSpPr/>
          <p:nvPr/>
        </p:nvGrpSpPr>
        <p:grpSpPr>
          <a:xfrm>
            <a:off x="5535644" y="3879216"/>
            <a:ext cx="3033485" cy="2828077"/>
            <a:chOff x="5634128" y="292494"/>
            <a:chExt cx="3166631" cy="3190302"/>
          </a:xfrm>
        </p:grpSpPr>
        <p:sp>
          <p:nvSpPr>
            <p:cNvPr id="35" name="Rectangle: Diagonal Corners Rounded 34">
              <a:extLst>
                <a:ext uri="{FF2B5EF4-FFF2-40B4-BE49-F238E27FC236}">
                  <a16:creationId xmlns:a16="http://schemas.microsoft.com/office/drawing/2014/main" id="{9F0A8986-C575-53B5-3FC4-D843FC7055CE}"/>
                </a:ext>
              </a:extLst>
            </p:cNvPr>
            <p:cNvSpPr/>
            <p:nvPr/>
          </p:nvSpPr>
          <p:spPr>
            <a:xfrm rot="16200000" flipV="1">
              <a:off x="7216583" y="292494"/>
              <a:ext cx="1584176" cy="1584176"/>
            </a:xfrm>
            <a:prstGeom prst="round2DiagRect">
              <a:avLst>
                <a:gd name="adj1" fmla="val 39387"/>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6" name="Rectangle: Diagonal Corners Rounded 35">
              <a:extLst>
                <a:ext uri="{FF2B5EF4-FFF2-40B4-BE49-F238E27FC236}">
                  <a16:creationId xmlns:a16="http://schemas.microsoft.com/office/drawing/2014/main" id="{473FC52A-373A-C9E4-FDD6-E63AC8FA7969}"/>
                </a:ext>
              </a:extLst>
            </p:cNvPr>
            <p:cNvSpPr/>
            <p:nvPr/>
          </p:nvSpPr>
          <p:spPr>
            <a:xfrm rot="5400000">
              <a:off x="5635849" y="314444"/>
              <a:ext cx="1584176" cy="1584176"/>
            </a:xfrm>
            <a:prstGeom prst="round2DiagRect">
              <a:avLst>
                <a:gd name="adj1" fmla="val 35703"/>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7" name="Rectangle: Diagonal Corners Rounded 36">
              <a:extLst>
                <a:ext uri="{FF2B5EF4-FFF2-40B4-BE49-F238E27FC236}">
                  <a16:creationId xmlns:a16="http://schemas.microsoft.com/office/drawing/2014/main" id="{5194BD89-5C20-D39F-8E94-1662F3ACB62A}"/>
                </a:ext>
              </a:extLst>
            </p:cNvPr>
            <p:cNvSpPr/>
            <p:nvPr/>
          </p:nvSpPr>
          <p:spPr>
            <a:xfrm>
              <a:off x="5634128" y="1898620"/>
              <a:ext cx="1584176" cy="1584176"/>
            </a:xfrm>
            <a:prstGeom prst="round2DiagRect">
              <a:avLst>
                <a:gd name="adj1" fmla="val 38773"/>
                <a:gd name="adj2" fmla="val 0"/>
              </a:avLst>
            </a:prstGeom>
            <a:solidFill>
              <a:srgbClr val="8AE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8" name="Rectangle: Diagonal Corners Rounded 37">
              <a:extLst>
                <a:ext uri="{FF2B5EF4-FFF2-40B4-BE49-F238E27FC236}">
                  <a16:creationId xmlns:a16="http://schemas.microsoft.com/office/drawing/2014/main" id="{25BC4F7F-FCB1-46BA-4F2B-C9A0F4C2D4AB}"/>
                </a:ext>
              </a:extLst>
            </p:cNvPr>
            <p:cNvSpPr/>
            <p:nvPr/>
          </p:nvSpPr>
          <p:spPr>
            <a:xfrm flipV="1">
              <a:off x="7214862" y="1878055"/>
              <a:ext cx="1584176" cy="1584176"/>
            </a:xfrm>
            <a:prstGeom prst="round2DiagRect">
              <a:avLst>
                <a:gd name="adj1" fmla="val 40001"/>
                <a:gd name="adj2" fmla="val 0"/>
              </a:avLst>
            </a:prstGeom>
            <a:solidFill>
              <a:srgbClr val="8A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a:extLst>
                <a:ext uri="{FF2B5EF4-FFF2-40B4-BE49-F238E27FC236}">
                  <a16:creationId xmlns:a16="http://schemas.microsoft.com/office/drawing/2014/main" id="{1CF166D2-C43C-3D46-16B1-4FA6F8959EA5}"/>
                </a:ext>
              </a:extLst>
            </p:cNvPr>
            <p:cNvSpPr/>
            <p:nvPr/>
          </p:nvSpPr>
          <p:spPr>
            <a:xfrm>
              <a:off x="7254460" y="744813"/>
              <a:ext cx="1508424" cy="729114"/>
            </a:xfrm>
            <a:prstGeom prst="rect">
              <a:avLst/>
            </a:prstGeom>
          </p:spPr>
          <p:txBody>
            <a:bodyPr wrap="square">
              <a:spAutoFit/>
            </a:bodyPr>
            <a:lstStyle/>
            <a:p>
              <a:pPr algn="ctr"/>
              <a:r>
                <a:rPr lang="en-US" altLang="ko-KR" b="1" dirty="0">
                  <a:solidFill>
                    <a:schemeClr val="bg1"/>
                  </a:solidFill>
                </a:rPr>
                <a:t>Greek vases</a:t>
              </a:r>
              <a:endParaRPr lang="ko-KR" altLang="en-US" b="1" dirty="0">
                <a:solidFill>
                  <a:schemeClr val="bg1"/>
                </a:solidFill>
              </a:endParaRPr>
            </a:p>
          </p:txBody>
        </p:sp>
        <p:sp>
          <p:nvSpPr>
            <p:cNvPr id="40" name="Rectangle 39">
              <a:extLst>
                <a:ext uri="{FF2B5EF4-FFF2-40B4-BE49-F238E27FC236}">
                  <a16:creationId xmlns:a16="http://schemas.microsoft.com/office/drawing/2014/main" id="{54AD62DF-A5D8-E495-B9F5-46EDB19F3728}"/>
                </a:ext>
              </a:extLst>
            </p:cNvPr>
            <p:cNvSpPr/>
            <p:nvPr/>
          </p:nvSpPr>
          <p:spPr>
            <a:xfrm>
              <a:off x="5672004" y="876263"/>
              <a:ext cx="1508424" cy="416637"/>
            </a:xfrm>
            <a:prstGeom prst="rect">
              <a:avLst/>
            </a:prstGeom>
          </p:spPr>
          <p:txBody>
            <a:bodyPr wrap="square">
              <a:spAutoFit/>
            </a:bodyPr>
            <a:lstStyle/>
            <a:p>
              <a:pPr algn="ctr"/>
              <a:r>
                <a:rPr lang="en-US" altLang="ko-KR" b="1" dirty="0">
                  <a:solidFill>
                    <a:schemeClr val="bg1"/>
                  </a:solidFill>
                </a:rPr>
                <a:t>Torches </a:t>
              </a:r>
              <a:endParaRPr lang="ko-KR" altLang="en-US" b="1" dirty="0">
                <a:solidFill>
                  <a:schemeClr val="bg1"/>
                </a:solidFill>
              </a:endParaRPr>
            </a:p>
          </p:txBody>
        </p:sp>
        <p:sp>
          <p:nvSpPr>
            <p:cNvPr id="41" name="Rectangle 40">
              <a:extLst>
                <a:ext uri="{FF2B5EF4-FFF2-40B4-BE49-F238E27FC236}">
                  <a16:creationId xmlns:a16="http://schemas.microsoft.com/office/drawing/2014/main" id="{D2F7BFD6-D845-1BFB-482E-896BD6A7570A}"/>
                </a:ext>
              </a:extLst>
            </p:cNvPr>
            <p:cNvSpPr/>
            <p:nvPr/>
          </p:nvSpPr>
          <p:spPr>
            <a:xfrm>
              <a:off x="5669523" y="2460440"/>
              <a:ext cx="1508424" cy="729114"/>
            </a:xfrm>
            <a:prstGeom prst="rect">
              <a:avLst/>
            </a:prstGeom>
          </p:spPr>
          <p:txBody>
            <a:bodyPr wrap="square">
              <a:spAutoFit/>
            </a:bodyPr>
            <a:lstStyle/>
            <a:p>
              <a:pPr algn="ctr"/>
              <a:r>
                <a:rPr lang="en-US" altLang="ko-KR" b="1" dirty="0">
                  <a:solidFill>
                    <a:schemeClr val="bg1"/>
                  </a:solidFill>
                </a:rPr>
                <a:t>Mamma Mia</a:t>
              </a:r>
              <a:endParaRPr lang="ko-KR" altLang="en-US" b="1" dirty="0">
                <a:solidFill>
                  <a:schemeClr val="bg1"/>
                </a:solidFill>
              </a:endParaRPr>
            </a:p>
          </p:txBody>
        </p:sp>
        <p:sp>
          <p:nvSpPr>
            <p:cNvPr id="42" name="Rectangle 41">
              <a:extLst>
                <a:ext uri="{FF2B5EF4-FFF2-40B4-BE49-F238E27FC236}">
                  <a16:creationId xmlns:a16="http://schemas.microsoft.com/office/drawing/2014/main" id="{5D907013-885D-DE8B-3129-F8CE3028490C}"/>
                </a:ext>
              </a:extLst>
            </p:cNvPr>
            <p:cNvSpPr/>
            <p:nvPr/>
          </p:nvSpPr>
          <p:spPr>
            <a:xfrm>
              <a:off x="7291476" y="2441854"/>
              <a:ext cx="1508424" cy="729114"/>
            </a:xfrm>
            <a:prstGeom prst="rect">
              <a:avLst/>
            </a:prstGeom>
          </p:spPr>
          <p:txBody>
            <a:bodyPr wrap="square">
              <a:spAutoFit/>
            </a:bodyPr>
            <a:lstStyle/>
            <a:p>
              <a:pPr algn="ctr"/>
              <a:r>
                <a:rPr lang="en-US" altLang="ko-KR" b="1" dirty="0">
                  <a:solidFill>
                    <a:schemeClr val="bg1"/>
                  </a:solidFill>
                </a:rPr>
                <a:t>Greek foods </a:t>
              </a:r>
              <a:endParaRPr lang="ko-KR" altLang="en-US" b="1" dirty="0">
                <a:solidFill>
                  <a:schemeClr val="bg1"/>
                </a:solidFill>
              </a:endParaRPr>
            </a:p>
          </p:txBody>
        </p:sp>
        <p:sp>
          <p:nvSpPr>
            <p:cNvPr id="43" name="Rectangle 42">
              <a:extLst>
                <a:ext uri="{FF2B5EF4-FFF2-40B4-BE49-F238E27FC236}">
                  <a16:creationId xmlns:a16="http://schemas.microsoft.com/office/drawing/2014/main" id="{A7CC560E-E1DA-937C-9926-603E40FF6BFB}"/>
                </a:ext>
              </a:extLst>
            </p:cNvPr>
            <p:cNvSpPr/>
            <p:nvPr/>
          </p:nvSpPr>
          <p:spPr>
            <a:xfrm>
              <a:off x="5934001" y="1511673"/>
              <a:ext cx="2603043" cy="937433"/>
            </a:xfrm>
            <a:prstGeom prst="rect">
              <a:avLst/>
            </a:prstGeom>
          </p:spPr>
          <p:txBody>
            <a:bodyPr wrap="square">
              <a:spAutoFit/>
            </a:bodyPr>
            <a:lstStyle/>
            <a:p>
              <a:pPr algn="ctr"/>
              <a:r>
                <a:rPr lang="en-US" altLang="ko-KR" sz="2400" b="1" dirty="0">
                  <a:solidFill>
                    <a:schemeClr val="bg1"/>
                  </a:solidFill>
                </a:rPr>
                <a:t>Creating and inventing</a:t>
              </a:r>
              <a:endParaRPr lang="ko-KR" altLang="en-US" sz="2400" b="1" dirty="0">
                <a:solidFill>
                  <a:schemeClr val="bg1"/>
                </a:solidFill>
              </a:endParaRPr>
            </a:p>
          </p:txBody>
        </p:sp>
      </p:grpSp>
    </p:spTree>
    <p:extLst>
      <p:ext uri="{BB962C8B-B14F-4D97-AF65-F5344CB8AC3E}">
        <p14:creationId xmlns:p14="http://schemas.microsoft.com/office/powerpoint/2010/main" val="25072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B9A8B-3CF7-66B3-8E8D-34A246A3BCA5}"/>
              </a:ext>
            </a:extLst>
          </p:cNvPr>
          <p:cNvSpPr txBox="1"/>
          <p:nvPr/>
        </p:nvSpPr>
        <p:spPr>
          <a:xfrm>
            <a:off x="827314" y="2878674"/>
            <a:ext cx="3033485"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Attendance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DE262C5-FDDA-DFF2-A017-3F6BAB3498E4}"/>
              </a:ext>
            </a:extLst>
          </p:cNvPr>
          <p:cNvSpPr txBox="1"/>
          <p:nvPr/>
        </p:nvSpPr>
        <p:spPr>
          <a:xfrm>
            <a:off x="5704114" y="458956"/>
            <a:ext cx="6096000" cy="5940088"/>
          </a:xfrm>
          <a:prstGeom prst="rect">
            <a:avLst/>
          </a:prstGeom>
          <a:noFill/>
        </p:spPr>
        <p:txBody>
          <a:bodyPr wrap="square">
            <a:spAutoFit/>
          </a:bodyPr>
          <a:lstStyle/>
          <a:p>
            <a:r>
              <a:rPr lang="en-GB" sz="2000" b="1" u="sng" dirty="0">
                <a:solidFill>
                  <a:schemeClr val="accent1">
                    <a:lumMod val="75000"/>
                  </a:schemeClr>
                </a:solidFill>
              </a:rPr>
              <a:t>Good</a:t>
            </a:r>
            <a:r>
              <a:rPr lang="en-GB" sz="2000" dirty="0">
                <a:solidFill>
                  <a:schemeClr val="accent1">
                    <a:lumMod val="75000"/>
                  </a:schemeClr>
                </a:solidFill>
              </a:rPr>
              <a:t> attendance means 97%+ over a year.</a:t>
            </a:r>
          </a:p>
          <a:p>
            <a:endParaRPr lang="en-GB" sz="2000" dirty="0">
              <a:solidFill>
                <a:schemeClr val="accent1">
                  <a:lumMod val="75000"/>
                </a:schemeClr>
              </a:solidFill>
            </a:endParaRPr>
          </a:p>
          <a:p>
            <a:pPr marL="0" indent="0">
              <a:buNone/>
            </a:pPr>
            <a:r>
              <a:rPr lang="en-GB" sz="2000" dirty="0">
                <a:solidFill>
                  <a:schemeClr val="accent1">
                    <a:lumMod val="75000"/>
                  </a:schemeClr>
                </a:solidFill>
              </a:rPr>
              <a:t>Government guidelines are for children’s attendance to be 95% and above. </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Below 95% becomes a cause for concern and at 90% or below the child is considered to be ‘persistently absent’</a:t>
            </a:r>
          </a:p>
          <a:p>
            <a:pPr marL="0" indent="0">
              <a:buNone/>
            </a:pPr>
            <a:r>
              <a:rPr lang="en-GB" sz="2000" dirty="0">
                <a:solidFill>
                  <a:schemeClr val="accent1">
                    <a:lumMod val="75000"/>
                  </a:schemeClr>
                </a:solidFill>
              </a:rPr>
              <a:t>Poor attendance triggers:</a:t>
            </a:r>
          </a:p>
          <a:p>
            <a:r>
              <a:rPr lang="en-GB" sz="2000" dirty="0">
                <a:solidFill>
                  <a:schemeClr val="accent1">
                    <a:lumMod val="75000"/>
                  </a:schemeClr>
                </a:solidFill>
              </a:rPr>
              <a:t>1) A letter informing you of your child’s attendance</a:t>
            </a:r>
          </a:p>
          <a:p>
            <a:r>
              <a:rPr lang="en-GB" sz="2000" dirty="0">
                <a:solidFill>
                  <a:schemeClr val="accent1">
                    <a:lumMod val="75000"/>
                  </a:schemeClr>
                </a:solidFill>
              </a:rPr>
              <a:t>2) The need to provide medical evidence for any absence and fines to be applied</a:t>
            </a:r>
          </a:p>
          <a:p>
            <a:r>
              <a:rPr lang="en-GB" sz="2000" dirty="0">
                <a:solidFill>
                  <a:schemeClr val="accent1">
                    <a:lumMod val="75000"/>
                  </a:schemeClr>
                </a:solidFill>
              </a:rPr>
              <a:t>3) The referral to the local government’s Educational Welfare Officer.</a:t>
            </a:r>
          </a:p>
          <a:p>
            <a:endParaRPr lang="en-GB" sz="2000" dirty="0">
              <a:solidFill>
                <a:schemeClr val="accent1">
                  <a:lumMod val="75000"/>
                </a:schemeClr>
              </a:solidFill>
            </a:endParaRPr>
          </a:p>
          <a:p>
            <a:pPr marL="0" indent="0">
              <a:buNone/>
            </a:pPr>
            <a:r>
              <a:rPr lang="en-GB" sz="2000" dirty="0">
                <a:solidFill>
                  <a:schemeClr val="accent1">
                    <a:lumMod val="75000"/>
                  </a:schemeClr>
                </a:solidFill>
              </a:rPr>
              <a:t>In addition to academic concerns, low attendance impacts on your child’s ability to build friendships. </a:t>
            </a:r>
            <a:r>
              <a:rPr lang="en-GB" sz="2000" b="1" dirty="0">
                <a:solidFill>
                  <a:schemeClr val="accent1">
                    <a:lumMod val="75000"/>
                  </a:schemeClr>
                </a:solidFill>
              </a:rPr>
              <a:t>Children want to be friends with those children who they know they will see at playtime.</a:t>
            </a:r>
          </a:p>
        </p:txBody>
      </p:sp>
    </p:spTree>
    <p:extLst>
      <p:ext uri="{BB962C8B-B14F-4D97-AF65-F5344CB8AC3E}">
        <p14:creationId xmlns:p14="http://schemas.microsoft.com/office/powerpoint/2010/main" val="392395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37D2B-998C-1878-891D-83C25F522741}"/>
              </a:ext>
            </a:extLst>
          </p:cNvPr>
          <p:cNvSpPr txBox="1"/>
          <p:nvPr/>
        </p:nvSpPr>
        <p:spPr>
          <a:xfrm>
            <a:off x="812799" y="2994788"/>
            <a:ext cx="3033485"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PE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EE043786-9CF7-F85A-B4B8-6F8EEAE374A0}"/>
              </a:ext>
            </a:extLst>
          </p:cNvPr>
          <p:cNvSpPr txBox="1"/>
          <p:nvPr/>
        </p:nvSpPr>
        <p:spPr>
          <a:xfrm>
            <a:off x="5758153" y="765353"/>
            <a:ext cx="6096000" cy="5940088"/>
          </a:xfrm>
          <a:prstGeom prst="rect">
            <a:avLst/>
          </a:prstGeom>
          <a:noFill/>
        </p:spPr>
        <p:txBody>
          <a:bodyPr wrap="square">
            <a:spAutoFit/>
          </a:bodyPr>
          <a:lstStyle/>
          <a:p>
            <a:r>
              <a:rPr lang="en-GB" sz="2000" dirty="0">
                <a:solidFill>
                  <a:schemeClr val="accent1">
                    <a:lumMod val="75000"/>
                  </a:schemeClr>
                </a:solidFill>
              </a:rPr>
              <a:t>This term our PE units will be Basketball and gymnastics. </a:t>
            </a:r>
          </a:p>
          <a:p>
            <a:endParaRPr lang="en-GB" sz="2000" dirty="0">
              <a:solidFill>
                <a:schemeClr val="accent1">
                  <a:lumMod val="75000"/>
                </a:schemeClr>
              </a:solidFill>
            </a:endParaRPr>
          </a:p>
          <a:p>
            <a:r>
              <a:rPr lang="en-GB" sz="2000" dirty="0">
                <a:solidFill>
                  <a:schemeClr val="accent1">
                    <a:lumMod val="75000"/>
                  </a:schemeClr>
                </a:solidFill>
              </a:rPr>
              <a:t>Our PE days will be </a:t>
            </a:r>
            <a:r>
              <a:rPr lang="en-GB" sz="2000" b="1" dirty="0">
                <a:solidFill>
                  <a:schemeClr val="accent1">
                    <a:lumMod val="75000"/>
                  </a:schemeClr>
                </a:solidFill>
              </a:rPr>
              <a:t>Monday and Wednesday. (Changes may occur due to potential external providers running PE sessions- this will be communicated via Dojo.)</a:t>
            </a:r>
          </a:p>
          <a:p>
            <a:endParaRPr lang="en-GB" sz="2000" b="1" dirty="0">
              <a:solidFill>
                <a:schemeClr val="accent1">
                  <a:lumMod val="75000"/>
                </a:schemeClr>
              </a:solidFill>
            </a:endParaRPr>
          </a:p>
          <a:p>
            <a:r>
              <a:rPr lang="en-GB" sz="2000" dirty="0">
                <a:solidFill>
                  <a:schemeClr val="accent1">
                    <a:lumMod val="75000"/>
                  </a:schemeClr>
                </a:solidFill>
              </a:rPr>
              <a:t>Children will now be changing at school for PE so please ensure their PE kits are in school every day. These will be sent home fortnightly to be washed.</a:t>
            </a:r>
          </a:p>
          <a:p>
            <a:endParaRPr lang="en-GB" sz="2000" dirty="0">
              <a:solidFill>
                <a:schemeClr val="accent1">
                  <a:lumMod val="75000"/>
                </a:schemeClr>
              </a:solidFill>
            </a:endParaRPr>
          </a:p>
          <a:p>
            <a:r>
              <a:rPr lang="en-GB" sz="2000" dirty="0">
                <a:solidFill>
                  <a:schemeClr val="accent1">
                    <a:lumMod val="75000"/>
                  </a:schemeClr>
                </a:solidFill>
              </a:rPr>
              <a:t>Please ensure that they are wearing white tops, black/navy shorts, socks, trainers or plimsolls. In colder weather, the children will be able to wear a plain black or navy tracksuit. </a:t>
            </a:r>
          </a:p>
          <a:p>
            <a:endParaRPr lang="en-GB" sz="2000" dirty="0">
              <a:solidFill>
                <a:schemeClr val="accent1">
                  <a:lumMod val="75000"/>
                </a:schemeClr>
              </a:solidFill>
            </a:endParaRPr>
          </a:p>
          <a:p>
            <a:r>
              <a:rPr lang="en-GB" sz="2000" dirty="0">
                <a:solidFill>
                  <a:schemeClr val="accent1">
                    <a:lumMod val="75000"/>
                  </a:schemeClr>
                </a:solidFill>
              </a:rPr>
              <a:t>As usual, long hair needs to be tied back and earrings removed before coming to school. </a:t>
            </a:r>
          </a:p>
        </p:txBody>
      </p:sp>
    </p:spTree>
    <p:extLst>
      <p:ext uri="{BB962C8B-B14F-4D97-AF65-F5344CB8AC3E}">
        <p14:creationId xmlns:p14="http://schemas.microsoft.com/office/powerpoint/2010/main" val="221860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7632-180D-B691-19A5-5B9EA9F13A9F}"/>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Jigsaw</a:t>
            </a:r>
          </a:p>
          <a:p>
            <a:pPr algn="ctr"/>
            <a:r>
              <a:rPr lang="en-US" altLang="ko-KR" sz="4400" dirty="0">
                <a:solidFill>
                  <a:schemeClr val="accent1">
                    <a:lumMod val="75000"/>
                  </a:schemeClr>
                </a:solidFill>
                <a:cs typeface="Arial" pitchFamily="34" charset="0"/>
              </a:rPr>
              <a:t>(PSHCE)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68F439C2-BCBC-84D6-8200-F22DD3326CCF}"/>
              </a:ext>
            </a:extLst>
          </p:cNvPr>
          <p:cNvSpPr txBox="1"/>
          <p:nvPr/>
        </p:nvSpPr>
        <p:spPr>
          <a:xfrm>
            <a:off x="5573486" y="693460"/>
            <a:ext cx="6386285" cy="5478423"/>
          </a:xfrm>
          <a:prstGeom prst="rect">
            <a:avLst/>
          </a:prstGeom>
          <a:noFill/>
        </p:spPr>
        <p:txBody>
          <a:bodyPr wrap="square">
            <a:spAutoFit/>
          </a:bodyPr>
          <a:lstStyle/>
          <a:p>
            <a:r>
              <a:rPr lang="en-GB" sz="2200" dirty="0">
                <a:solidFill>
                  <a:schemeClr val="accent1">
                    <a:lumMod val="75000"/>
                  </a:schemeClr>
                </a:solidFill>
              </a:rPr>
              <a:t>As a school we follow a programme for our Personal, Social, Citizenship and Health Education (PSHCE) called Jigsaw. </a:t>
            </a:r>
          </a:p>
          <a:p>
            <a:endParaRPr lang="en-GB" sz="2200" dirty="0">
              <a:solidFill>
                <a:schemeClr val="accent1">
                  <a:lumMod val="75000"/>
                </a:schemeClr>
              </a:solidFill>
            </a:endParaRPr>
          </a:p>
          <a:p>
            <a:r>
              <a:rPr lang="en-GB" sz="2200" dirty="0">
                <a:solidFill>
                  <a:schemeClr val="accent1">
                    <a:lumMod val="75000"/>
                  </a:schemeClr>
                </a:solidFill>
              </a:rPr>
              <a:t>This is taught in every class, every week and links to assembly themes.</a:t>
            </a:r>
          </a:p>
          <a:p>
            <a:endParaRPr lang="en-GB" sz="2200" dirty="0">
              <a:solidFill>
                <a:schemeClr val="accent1">
                  <a:lumMod val="75000"/>
                </a:schemeClr>
              </a:solidFill>
            </a:endParaRPr>
          </a:p>
          <a:p>
            <a:pPr marL="0" indent="0">
              <a:buNone/>
            </a:pPr>
            <a:r>
              <a:rPr lang="en-GB" sz="2200" dirty="0">
                <a:solidFill>
                  <a:schemeClr val="accent1">
                    <a:lumMod val="75000"/>
                  </a:schemeClr>
                </a:solidFill>
              </a:rPr>
              <a:t>The Jigsaw themes for this year will be: </a:t>
            </a:r>
          </a:p>
          <a:p>
            <a:pPr marL="342900" indent="-342900">
              <a:buFont typeface="Courier New" panose="02070309020205020404" pitchFamily="49" charset="0"/>
              <a:buChar char="o"/>
            </a:pPr>
            <a:r>
              <a:rPr lang="en-GB" sz="2200" dirty="0">
                <a:solidFill>
                  <a:schemeClr val="accent1">
                    <a:lumMod val="75000"/>
                  </a:schemeClr>
                </a:solidFill>
              </a:rPr>
              <a:t>Being me in my World</a:t>
            </a:r>
          </a:p>
          <a:p>
            <a:pPr marL="342900" indent="-342900">
              <a:buFont typeface="Courier New" panose="02070309020205020404" pitchFamily="49" charset="0"/>
              <a:buChar char="o"/>
            </a:pPr>
            <a:r>
              <a:rPr lang="en-GB" sz="2200" dirty="0">
                <a:solidFill>
                  <a:schemeClr val="accent1">
                    <a:lumMod val="75000"/>
                  </a:schemeClr>
                </a:solidFill>
              </a:rPr>
              <a:t>Celebrating difference </a:t>
            </a:r>
          </a:p>
          <a:p>
            <a:pPr marL="342900" indent="-342900">
              <a:buFont typeface="Courier New" panose="02070309020205020404" pitchFamily="49" charset="0"/>
              <a:buChar char="o"/>
            </a:pPr>
            <a:r>
              <a:rPr lang="en-GB" sz="2200" dirty="0">
                <a:solidFill>
                  <a:schemeClr val="accent1">
                    <a:lumMod val="75000"/>
                  </a:schemeClr>
                </a:solidFill>
              </a:rPr>
              <a:t>Dreams and goals </a:t>
            </a:r>
          </a:p>
          <a:p>
            <a:pPr marL="342900" indent="-342900">
              <a:buFont typeface="Courier New" panose="02070309020205020404" pitchFamily="49" charset="0"/>
              <a:buChar char="o"/>
            </a:pPr>
            <a:r>
              <a:rPr lang="en-GB" sz="2200" dirty="0">
                <a:solidFill>
                  <a:schemeClr val="accent1">
                    <a:lumMod val="75000"/>
                  </a:schemeClr>
                </a:solidFill>
              </a:rPr>
              <a:t>Healthy me </a:t>
            </a:r>
          </a:p>
          <a:p>
            <a:pPr marL="342900" indent="-342900">
              <a:buFont typeface="Courier New" panose="02070309020205020404" pitchFamily="49" charset="0"/>
              <a:buChar char="o"/>
            </a:pPr>
            <a:r>
              <a:rPr lang="en-GB" sz="2200" dirty="0">
                <a:solidFill>
                  <a:schemeClr val="accent1">
                    <a:lumMod val="75000"/>
                  </a:schemeClr>
                </a:solidFill>
              </a:rPr>
              <a:t>Relationships </a:t>
            </a:r>
          </a:p>
          <a:p>
            <a:pPr marL="342900" indent="-342900">
              <a:buFont typeface="Courier New" panose="02070309020205020404" pitchFamily="49" charset="0"/>
              <a:buChar char="o"/>
            </a:pPr>
            <a:r>
              <a:rPr lang="en-GB" sz="2200" dirty="0">
                <a:solidFill>
                  <a:schemeClr val="accent1">
                    <a:lumMod val="75000"/>
                  </a:schemeClr>
                </a:solidFill>
              </a:rPr>
              <a:t>Changing me </a:t>
            </a:r>
          </a:p>
          <a:p>
            <a:pPr marL="342900" indent="-342900">
              <a:buFontTx/>
              <a:buChar char="-"/>
            </a:pPr>
            <a:endParaRPr lang="en-GB" sz="2200" dirty="0">
              <a:solidFill>
                <a:schemeClr val="accent1">
                  <a:lumMod val="75000"/>
                </a:schemeClr>
              </a:solidFill>
            </a:endParaRPr>
          </a:p>
          <a:p>
            <a:pPr marL="342900" indent="-342900">
              <a:buFontTx/>
              <a:buChar char="-"/>
            </a:pPr>
            <a:endParaRPr lang="en-GB" sz="2000" dirty="0">
              <a:solidFill>
                <a:schemeClr val="accent1">
                  <a:lumMod val="75000"/>
                </a:schemeClr>
              </a:solidFill>
            </a:endParaRPr>
          </a:p>
        </p:txBody>
      </p:sp>
    </p:spTree>
    <p:extLst>
      <p:ext uri="{BB962C8B-B14F-4D97-AF65-F5344CB8AC3E}">
        <p14:creationId xmlns:p14="http://schemas.microsoft.com/office/powerpoint/2010/main" val="340626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AB382-2F2C-646A-D260-5D138B510105}"/>
              </a:ext>
            </a:extLst>
          </p:cNvPr>
          <p:cNvSpPr txBox="1"/>
          <p:nvPr/>
        </p:nvSpPr>
        <p:spPr>
          <a:xfrm>
            <a:off x="812799" y="2656234"/>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Times Tables </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94042BC-D674-2E4E-4F0D-C3F466A1131B}"/>
              </a:ext>
            </a:extLst>
          </p:cNvPr>
          <p:cNvSpPr txBox="1"/>
          <p:nvPr/>
        </p:nvSpPr>
        <p:spPr>
          <a:xfrm>
            <a:off x="5260259" y="166568"/>
            <a:ext cx="6931742" cy="7232749"/>
          </a:xfrm>
          <a:prstGeom prst="rect">
            <a:avLst/>
          </a:prstGeom>
          <a:noFill/>
        </p:spPr>
        <p:txBody>
          <a:bodyPr wrap="square">
            <a:spAutoFit/>
          </a:bodyPr>
          <a:lstStyle/>
          <a:p>
            <a:pPr marL="0" indent="0">
              <a:buNone/>
            </a:pPr>
            <a:endParaRPr lang="en-GB" sz="1600" dirty="0">
              <a:solidFill>
                <a:schemeClr val="accent1">
                  <a:lumMod val="75000"/>
                </a:schemeClr>
              </a:solidFill>
            </a:endParaRPr>
          </a:p>
          <a:p>
            <a:pPr marL="0" indent="0">
              <a:buNone/>
            </a:pPr>
            <a:r>
              <a:rPr lang="en-GB" sz="1600" dirty="0">
                <a:solidFill>
                  <a:schemeClr val="accent1">
                    <a:lumMod val="75000"/>
                  </a:schemeClr>
                </a:solidFill>
              </a:rPr>
              <a:t>It is important to ensure your child is practising their times tables daily. This can be 10-15 minutes before school or after school. By the end of this year, they should know all their times tables up to 12x tables.</a:t>
            </a:r>
          </a:p>
          <a:p>
            <a:pPr marL="0" indent="0">
              <a:buNone/>
            </a:pPr>
            <a:endParaRPr lang="en-GB" sz="1600" dirty="0">
              <a:solidFill>
                <a:schemeClr val="accent1">
                  <a:lumMod val="75000"/>
                </a:schemeClr>
              </a:solidFill>
            </a:endParaRPr>
          </a:p>
          <a:p>
            <a:pPr marL="0" indent="0">
              <a:buNone/>
            </a:pPr>
            <a:r>
              <a:rPr lang="en-GB" sz="1600" dirty="0">
                <a:solidFill>
                  <a:schemeClr val="accent1">
                    <a:lumMod val="75000"/>
                  </a:schemeClr>
                </a:solidFill>
              </a:rPr>
              <a:t>This is because at the end of Year 4 the children will take the Multiplication Tables Check (MTC).This is an on-screen assessment designed to determine whether pupils can fluently recall their multiplication tables up to 12. Children will have to answer 25 questions, each lasting 6 seconds. More information regarding this will be given out nearer to the time. </a:t>
            </a:r>
          </a:p>
          <a:p>
            <a:pPr marL="0" indent="0">
              <a:buNone/>
            </a:pPr>
            <a:endParaRPr lang="en-GB" sz="1600" dirty="0">
              <a:solidFill>
                <a:schemeClr val="accent1">
                  <a:lumMod val="75000"/>
                </a:schemeClr>
              </a:solidFill>
            </a:endParaRPr>
          </a:p>
          <a:p>
            <a:r>
              <a:rPr lang="en-GB" sz="1600" b="1" dirty="0">
                <a:solidFill>
                  <a:schemeClr val="accent1">
                    <a:lumMod val="75000"/>
                  </a:schemeClr>
                </a:solidFill>
              </a:rPr>
              <a:t>In school we will be regularly learning our times tables through the following methods:</a:t>
            </a:r>
          </a:p>
          <a:p>
            <a:r>
              <a:rPr lang="en-GB" sz="1600" dirty="0">
                <a:solidFill>
                  <a:schemeClr val="accent1">
                    <a:lumMod val="75000"/>
                  </a:schemeClr>
                </a:solidFill>
              </a:rPr>
              <a:t>- Early morning times tables tasks.</a:t>
            </a:r>
          </a:p>
          <a:p>
            <a:r>
              <a:rPr lang="en-GB" sz="1600" dirty="0">
                <a:solidFill>
                  <a:schemeClr val="accent1">
                    <a:lumMod val="75000"/>
                  </a:schemeClr>
                </a:solidFill>
              </a:rPr>
              <a:t>- Focusing on a specific times tables for 2 weeks. </a:t>
            </a:r>
          </a:p>
          <a:p>
            <a:r>
              <a:rPr lang="en-GB" sz="1600" dirty="0">
                <a:solidFill>
                  <a:schemeClr val="accent1">
                    <a:lumMod val="75000"/>
                  </a:schemeClr>
                </a:solidFill>
              </a:rPr>
              <a:t>- Weekly times tables tests. </a:t>
            </a:r>
          </a:p>
          <a:p>
            <a:r>
              <a:rPr lang="en-GB" sz="1600" dirty="0">
                <a:solidFill>
                  <a:schemeClr val="accent1">
                    <a:lumMod val="75000"/>
                  </a:schemeClr>
                </a:solidFill>
              </a:rPr>
              <a:t>- Learning times tables through song and rhymes.</a:t>
            </a:r>
          </a:p>
          <a:p>
            <a:r>
              <a:rPr lang="en-GB" sz="1600" dirty="0">
                <a:solidFill>
                  <a:schemeClr val="accent1">
                    <a:lumMod val="75000"/>
                  </a:schemeClr>
                </a:solidFill>
              </a:rPr>
              <a:t>- Using Times Tables Rockstars (TTRS) in class. </a:t>
            </a:r>
          </a:p>
          <a:p>
            <a:endParaRPr lang="en-GB" sz="1600" b="1" dirty="0">
              <a:solidFill>
                <a:schemeClr val="accent1">
                  <a:lumMod val="75000"/>
                </a:schemeClr>
              </a:solidFill>
            </a:endParaRPr>
          </a:p>
          <a:p>
            <a:r>
              <a:rPr lang="en-GB" sz="1600" b="1" dirty="0">
                <a:solidFill>
                  <a:schemeClr val="accent1">
                    <a:lumMod val="75000"/>
                  </a:schemeClr>
                </a:solidFill>
              </a:rPr>
              <a:t>What you can do at home to support this:</a:t>
            </a:r>
          </a:p>
          <a:p>
            <a:r>
              <a:rPr lang="en-GB" sz="1600" dirty="0">
                <a:solidFill>
                  <a:schemeClr val="accent1">
                    <a:lumMod val="75000"/>
                  </a:schemeClr>
                </a:solidFill>
              </a:rPr>
              <a:t>- Ensure children are practising their times tables daily for 10-15 minutes. </a:t>
            </a:r>
          </a:p>
          <a:p>
            <a:r>
              <a:rPr lang="en-GB" sz="1600" dirty="0">
                <a:solidFill>
                  <a:schemeClr val="accent1">
                    <a:lumMod val="75000"/>
                  </a:schemeClr>
                </a:solidFill>
              </a:rPr>
              <a:t>- Ask them random questions whilst cooking dinner or on the way to school</a:t>
            </a:r>
          </a:p>
          <a:p>
            <a:r>
              <a:rPr lang="en-GB" sz="1600" dirty="0">
                <a:solidFill>
                  <a:schemeClr val="accent1">
                    <a:lumMod val="75000"/>
                  </a:schemeClr>
                </a:solidFill>
              </a:rPr>
              <a:t>- Using TTRS or playing times tables games </a:t>
            </a:r>
          </a:p>
          <a:p>
            <a:r>
              <a:rPr lang="en-GB" sz="1600" dirty="0">
                <a:solidFill>
                  <a:schemeClr val="accent1">
                    <a:lumMod val="75000"/>
                  </a:schemeClr>
                </a:solidFill>
              </a:rPr>
              <a:t>or using the following website. </a:t>
            </a:r>
          </a:p>
          <a:p>
            <a:r>
              <a:rPr lang="en-GB" sz="1600" dirty="0">
                <a:solidFill>
                  <a:schemeClr val="accent1">
                    <a:lumMod val="75000"/>
                  </a:schemeClr>
                </a:solidFill>
                <a:hlinkClick r:id="rId3"/>
              </a:rPr>
              <a:t>https://www.themathsfactor.com/times-tables-check/pinpoint/#/</a:t>
            </a:r>
            <a:r>
              <a:rPr lang="en-GB" sz="1600" dirty="0">
                <a:solidFill>
                  <a:schemeClr val="accent1">
                    <a:lumMod val="75000"/>
                  </a:schemeClr>
                </a:solidFill>
              </a:rPr>
              <a:t> </a:t>
            </a:r>
          </a:p>
          <a:p>
            <a:endParaRPr lang="en-GB" sz="2000" b="1" dirty="0">
              <a:solidFill>
                <a:schemeClr val="accent1">
                  <a:lumMod val="75000"/>
                </a:schemeClr>
              </a:solidFill>
            </a:endParaRPr>
          </a:p>
          <a:p>
            <a:endParaRPr lang="en-GB" sz="2200" b="1" dirty="0">
              <a:solidFill>
                <a:schemeClr val="accent1">
                  <a:lumMod val="75000"/>
                </a:schemeClr>
              </a:solidFill>
            </a:endParaRPr>
          </a:p>
          <a:p>
            <a:endParaRPr lang="en-GB" sz="2200" b="1" dirty="0">
              <a:solidFill>
                <a:schemeClr val="accent1">
                  <a:lumMod val="75000"/>
                </a:schemeClr>
              </a:solidFill>
            </a:endParaRPr>
          </a:p>
        </p:txBody>
      </p:sp>
    </p:spTree>
    <p:extLst>
      <p:ext uri="{BB962C8B-B14F-4D97-AF65-F5344CB8AC3E}">
        <p14:creationId xmlns:p14="http://schemas.microsoft.com/office/powerpoint/2010/main" val="2714252287"/>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1372</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Courier New</vt:lpstr>
      <vt:lpstr>Nunito</vt:lpstr>
      <vt:lpstr>Nunito Sans SemiBold</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 Uzzell</cp:lastModifiedBy>
  <cp:revision>65</cp:revision>
  <dcterms:created xsi:type="dcterms:W3CDTF">2020-01-20T05:08:25Z</dcterms:created>
  <dcterms:modified xsi:type="dcterms:W3CDTF">2023-09-11T15:02:42Z</dcterms:modified>
</cp:coreProperties>
</file>