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sldIdLst>
    <p:sldId id="256" r:id="rId2"/>
    <p:sldId id="271" r:id="rId3"/>
    <p:sldId id="272" r:id="rId4"/>
    <p:sldId id="264" r:id="rId5"/>
    <p:sldId id="263" r:id="rId6"/>
    <p:sldId id="258" r:id="rId7"/>
    <p:sldId id="259" r:id="rId8"/>
    <p:sldId id="257" r:id="rId9"/>
    <p:sldId id="260" r:id="rId10"/>
    <p:sldId id="267" r:id="rId11"/>
    <p:sldId id="270" r:id="rId12"/>
    <p:sldId id="26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04742DB-0A36-4998-BAF3-7461E0E7A43A}"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E28BA7-7357-4F25-BA08-2F46E8623D59}"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218571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4742DB-0A36-4998-BAF3-7461E0E7A43A}"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E28BA7-7357-4F25-BA08-2F46E8623D59}" type="slidenum">
              <a:rPr lang="en-GB" smtClean="0"/>
              <a:t>‹#›</a:t>
            </a:fld>
            <a:endParaRPr lang="en-GB"/>
          </a:p>
        </p:txBody>
      </p:sp>
    </p:spTree>
    <p:extLst>
      <p:ext uri="{BB962C8B-B14F-4D97-AF65-F5344CB8AC3E}">
        <p14:creationId xmlns:p14="http://schemas.microsoft.com/office/powerpoint/2010/main" val="1508167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4742DB-0A36-4998-BAF3-7461E0E7A43A}"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E28BA7-7357-4F25-BA08-2F46E8623D59}" type="slidenum">
              <a:rPr lang="en-GB" smtClean="0"/>
              <a:t>‹#›</a:t>
            </a:fld>
            <a:endParaRPr lang="en-GB"/>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239035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4742DB-0A36-4998-BAF3-7461E0E7A43A}"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E28BA7-7357-4F25-BA08-2F46E8623D59}" type="slidenum">
              <a:rPr lang="en-GB" smtClean="0"/>
              <a:t>‹#›</a:t>
            </a:fld>
            <a:endParaRPr lang="en-GB"/>
          </a:p>
        </p:txBody>
      </p:sp>
    </p:spTree>
    <p:extLst>
      <p:ext uri="{BB962C8B-B14F-4D97-AF65-F5344CB8AC3E}">
        <p14:creationId xmlns:p14="http://schemas.microsoft.com/office/powerpoint/2010/main" val="1854956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4742DB-0A36-4998-BAF3-7461E0E7A43A}" type="datetimeFigureOut">
              <a:rPr lang="en-GB" smtClean="0"/>
              <a:t>16/09/2021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E28BA7-7357-4F25-BA08-2F46E8623D59}"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8258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04742DB-0A36-4998-BAF3-7461E0E7A43A}"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E28BA7-7357-4F25-BA08-2F46E8623D59}" type="slidenum">
              <a:rPr lang="en-GB" smtClean="0"/>
              <a:t>‹#›</a:t>
            </a:fld>
            <a:endParaRPr lang="en-GB"/>
          </a:p>
        </p:txBody>
      </p:sp>
    </p:spTree>
    <p:extLst>
      <p:ext uri="{BB962C8B-B14F-4D97-AF65-F5344CB8AC3E}">
        <p14:creationId xmlns:p14="http://schemas.microsoft.com/office/powerpoint/2010/main" val="3723672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4742DB-0A36-4998-BAF3-7461E0E7A43A}" type="datetimeFigureOut">
              <a:rPr lang="en-GB" smtClean="0"/>
              <a:t>16/09/2021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E28BA7-7357-4F25-BA08-2F46E8623D59}" type="slidenum">
              <a:rPr lang="en-GB" smtClean="0"/>
              <a:t>‹#›</a:t>
            </a:fld>
            <a:endParaRPr lang="en-GB"/>
          </a:p>
        </p:txBody>
      </p:sp>
    </p:spTree>
    <p:extLst>
      <p:ext uri="{BB962C8B-B14F-4D97-AF65-F5344CB8AC3E}">
        <p14:creationId xmlns:p14="http://schemas.microsoft.com/office/powerpoint/2010/main" val="1056026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4742DB-0A36-4998-BAF3-7461E0E7A43A}" type="datetimeFigureOut">
              <a:rPr lang="en-GB" smtClean="0"/>
              <a:t>16/09/2021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E28BA7-7357-4F25-BA08-2F46E8623D59}" type="slidenum">
              <a:rPr lang="en-GB" smtClean="0"/>
              <a:t>‹#›</a:t>
            </a:fld>
            <a:endParaRPr lang="en-GB"/>
          </a:p>
        </p:txBody>
      </p:sp>
    </p:spTree>
    <p:extLst>
      <p:ext uri="{BB962C8B-B14F-4D97-AF65-F5344CB8AC3E}">
        <p14:creationId xmlns:p14="http://schemas.microsoft.com/office/powerpoint/2010/main" val="171753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4742DB-0A36-4998-BAF3-7461E0E7A43A}" type="datetimeFigureOut">
              <a:rPr lang="en-GB" smtClean="0"/>
              <a:t>16/09/2021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E28BA7-7357-4F25-BA08-2F46E8623D59}" type="slidenum">
              <a:rPr lang="en-GB" smtClean="0"/>
              <a:t>‹#›</a:t>
            </a:fld>
            <a:endParaRPr lang="en-GB"/>
          </a:p>
        </p:txBody>
      </p:sp>
    </p:spTree>
    <p:extLst>
      <p:ext uri="{BB962C8B-B14F-4D97-AF65-F5344CB8AC3E}">
        <p14:creationId xmlns:p14="http://schemas.microsoft.com/office/powerpoint/2010/main" val="238564647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4742DB-0A36-4998-BAF3-7461E0E7A43A}"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E28BA7-7357-4F25-BA08-2F46E8623D59}" type="slidenum">
              <a:rPr lang="en-GB" smtClean="0"/>
              <a:t>‹#›</a:t>
            </a:fld>
            <a:endParaRPr lang="en-GB"/>
          </a:p>
        </p:txBody>
      </p:sp>
    </p:spTree>
    <p:extLst>
      <p:ext uri="{BB962C8B-B14F-4D97-AF65-F5344CB8AC3E}">
        <p14:creationId xmlns:p14="http://schemas.microsoft.com/office/powerpoint/2010/main" val="19841197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04742DB-0A36-4998-BAF3-7461E0E7A43A}" type="datetimeFigureOut">
              <a:rPr lang="en-GB" smtClean="0"/>
              <a:t>16/09/2021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E28BA7-7357-4F25-BA08-2F46E8623D59}"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2764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04742DB-0A36-4998-BAF3-7461E0E7A43A}" type="datetimeFigureOut">
              <a:rPr lang="en-GB" smtClean="0"/>
              <a:t>16/09/2021</a:t>
            </a:fld>
            <a:endParaRPr lang="en-GB"/>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DE28BA7-7357-4F25-BA08-2F46E8623D59}" type="slidenum">
              <a:rPr lang="en-GB" smtClean="0"/>
              <a:t>‹#›</a:t>
            </a:fld>
            <a:endParaRPr lang="en-GB"/>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8105792"/>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Information Meeting for Year 3</a:t>
            </a:r>
          </a:p>
        </p:txBody>
      </p:sp>
      <p:sp>
        <p:nvSpPr>
          <p:cNvPr id="3" name="Subtitle 2"/>
          <p:cNvSpPr>
            <a:spLocks noGrp="1"/>
          </p:cNvSpPr>
          <p:nvPr>
            <p:ph type="subTitle" idx="1"/>
          </p:nvPr>
        </p:nvSpPr>
        <p:spPr/>
        <p:txBody>
          <a:bodyPr/>
          <a:lstStyle/>
          <a:p>
            <a:r>
              <a:rPr lang="en-GB" dirty="0"/>
              <a:t>Snowy Owls</a:t>
            </a:r>
          </a:p>
        </p:txBody>
      </p:sp>
    </p:spTree>
    <p:extLst>
      <p:ext uri="{BB962C8B-B14F-4D97-AF65-F5344CB8AC3E}">
        <p14:creationId xmlns:p14="http://schemas.microsoft.com/office/powerpoint/2010/main" val="3160337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836712"/>
            <a:ext cx="8229600" cy="970368"/>
          </a:xfrm>
        </p:spPr>
        <p:txBody>
          <a:bodyPr>
            <a:normAutofit fontScale="90000"/>
          </a:bodyPr>
          <a:lstStyle/>
          <a:p>
            <a:r>
              <a:rPr lang="en-GB" dirty="0"/>
              <a:t>SEND</a:t>
            </a:r>
            <a:br>
              <a:rPr lang="en-GB" dirty="0"/>
            </a:br>
            <a:r>
              <a:rPr lang="en-GB" sz="3100" dirty="0"/>
              <a:t>Special Education Needs and/or Disabilities</a:t>
            </a:r>
            <a:br>
              <a:rPr lang="en-GB" dirty="0"/>
            </a:br>
            <a:endParaRPr lang="en-GB" dirty="0"/>
          </a:p>
        </p:txBody>
      </p:sp>
      <p:sp>
        <p:nvSpPr>
          <p:cNvPr id="2" name="Content Placeholder 1"/>
          <p:cNvSpPr>
            <a:spLocks noGrp="1"/>
          </p:cNvSpPr>
          <p:nvPr>
            <p:ph idx="1"/>
          </p:nvPr>
        </p:nvSpPr>
        <p:spPr>
          <a:xfrm>
            <a:off x="467544" y="2420888"/>
            <a:ext cx="8424935" cy="4104456"/>
          </a:xfrm>
        </p:spPr>
        <p:txBody>
          <a:bodyPr>
            <a:normAutofit/>
          </a:bodyPr>
          <a:lstStyle/>
          <a:p>
            <a:pPr marL="0" indent="0">
              <a:buNone/>
            </a:pPr>
            <a:r>
              <a:rPr lang="en-GB" dirty="0"/>
              <a:t>Mrs Nottage is our SENCO. </a:t>
            </a:r>
          </a:p>
          <a:p>
            <a:pPr>
              <a:buFont typeface="Wingdings" panose="05000000000000000000" pitchFamily="2" charset="2"/>
              <a:buChar char="v"/>
            </a:pPr>
            <a:r>
              <a:rPr lang="en-GB" dirty="0"/>
              <a:t>If your child does not seem to be making the progress we would expect, then additional steps may need to be put into place in order to help them access the curriculum and make good progress from their starting points. </a:t>
            </a:r>
          </a:p>
          <a:p>
            <a:pPr>
              <a:buFont typeface="Wingdings" panose="05000000000000000000" pitchFamily="2" charset="2"/>
              <a:buChar char="v"/>
            </a:pPr>
            <a:r>
              <a:rPr lang="en-GB" dirty="0"/>
              <a:t>Children who require this support in addition to what they receive in the classroom will have a ‘One-plan’ outlining what they need to work on, both in and outside of school to help them make good progress. </a:t>
            </a:r>
          </a:p>
          <a:p>
            <a:pPr>
              <a:buFont typeface="Wingdings" panose="05000000000000000000" pitchFamily="2" charset="2"/>
              <a:buChar char="v"/>
            </a:pPr>
            <a:r>
              <a:rPr lang="en-GB" dirty="0"/>
              <a:t>For more significant needs, a child may have a ‘Education, Health and Care Plan’ (EHCP).</a:t>
            </a:r>
          </a:p>
          <a:p>
            <a:pPr>
              <a:buFont typeface="Wingdings" panose="05000000000000000000" pitchFamily="2" charset="2"/>
              <a:buChar char="v"/>
            </a:pPr>
            <a:r>
              <a:rPr lang="en-GB" dirty="0"/>
              <a:t>This process is always done in consultation with a child’s parents and class teacher.</a:t>
            </a:r>
          </a:p>
        </p:txBody>
      </p:sp>
    </p:spTree>
    <p:extLst>
      <p:ext uri="{BB962C8B-B14F-4D97-AF65-F5344CB8AC3E}">
        <p14:creationId xmlns:p14="http://schemas.microsoft.com/office/powerpoint/2010/main" val="128539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Child and Family Support Worker</a:t>
            </a:r>
          </a:p>
        </p:txBody>
      </p:sp>
      <p:sp>
        <p:nvSpPr>
          <p:cNvPr id="2" name="Content Placeholder 1"/>
          <p:cNvSpPr>
            <a:spLocks noGrp="1"/>
          </p:cNvSpPr>
          <p:nvPr>
            <p:ph idx="1"/>
          </p:nvPr>
        </p:nvSpPr>
        <p:spPr/>
        <p:txBody>
          <a:bodyPr/>
          <a:lstStyle/>
          <a:p>
            <a:pPr>
              <a:buFont typeface="Wingdings" panose="05000000000000000000" pitchFamily="2" charset="2"/>
              <a:buChar char="v"/>
            </a:pPr>
            <a:r>
              <a:rPr lang="en-GB" dirty="0"/>
              <a:t>Mrs </a:t>
            </a:r>
            <a:r>
              <a:rPr lang="en-GB" dirty="0" err="1"/>
              <a:t>Pointon</a:t>
            </a:r>
            <a:r>
              <a:rPr lang="en-GB" dirty="0"/>
              <a:t> is our new Child and Family Support Worker. Her role is to be a ‘learning mentor’ to support children to do the best in their learning and also as a link between families and the school.</a:t>
            </a:r>
          </a:p>
          <a:p>
            <a:pPr>
              <a:buFont typeface="Wingdings" panose="05000000000000000000" pitchFamily="2" charset="2"/>
              <a:buChar char="v"/>
            </a:pPr>
            <a:r>
              <a:rPr lang="en-GB" dirty="0"/>
              <a:t>She already loves </a:t>
            </a:r>
            <a:r>
              <a:rPr lang="en-GB" dirty="0" err="1"/>
              <a:t>Larkrise</a:t>
            </a:r>
            <a:r>
              <a:rPr lang="en-GB" dirty="0"/>
              <a:t> children and we are really glad to have her here for 2.5 days a week.</a:t>
            </a:r>
          </a:p>
        </p:txBody>
      </p:sp>
    </p:spTree>
    <p:extLst>
      <p:ext uri="{BB962C8B-B14F-4D97-AF65-F5344CB8AC3E}">
        <p14:creationId xmlns:p14="http://schemas.microsoft.com/office/powerpoint/2010/main" val="3987166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sp>
        <p:nvSpPr>
          <p:cNvPr id="3" name="Content Placeholder 2"/>
          <p:cNvSpPr>
            <a:spLocks noGrp="1"/>
          </p:cNvSpPr>
          <p:nvPr>
            <p:ph idx="1"/>
          </p:nvPr>
        </p:nvSpPr>
        <p:spPr>
          <a:xfrm>
            <a:off x="1475656" y="2852936"/>
            <a:ext cx="6345260" cy="3530600"/>
          </a:xfrm>
        </p:spPr>
        <p:txBody>
          <a:bodyPr/>
          <a:lstStyle/>
          <a:p>
            <a:r>
              <a:rPr lang="en-GB" dirty="0"/>
              <a:t>If you have any questions/queries regarding your child/ren, their work or homework, I am more than happy to chat after school on the playground. </a:t>
            </a:r>
          </a:p>
        </p:txBody>
      </p:sp>
    </p:spTree>
    <p:extLst>
      <p:ext uri="{BB962C8B-B14F-4D97-AF65-F5344CB8AC3E}">
        <p14:creationId xmlns:p14="http://schemas.microsoft.com/office/powerpoint/2010/main" val="64916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The adults in our class are:</a:t>
            </a:r>
          </a:p>
        </p:txBody>
      </p:sp>
      <p:sp>
        <p:nvSpPr>
          <p:cNvPr id="2" name="Content Placeholder 1"/>
          <p:cNvSpPr>
            <a:spLocks noGrp="1"/>
          </p:cNvSpPr>
          <p:nvPr>
            <p:ph idx="1"/>
          </p:nvPr>
        </p:nvSpPr>
        <p:spPr>
          <a:xfrm>
            <a:off x="251521" y="2204864"/>
            <a:ext cx="8640960" cy="4320480"/>
          </a:xfrm>
        </p:spPr>
        <p:txBody>
          <a:bodyPr>
            <a:normAutofit/>
          </a:bodyPr>
          <a:lstStyle/>
          <a:p>
            <a:pPr marL="0" indent="0">
              <a:buNone/>
            </a:pPr>
            <a:r>
              <a:rPr lang="en-GB" b="1" dirty="0"/>
              <a:t>Teacher: Miss Phillips</a:t>
            </a:r>
          </a:p>
          <a:p>
            <a:pPr marL="0" indent="0">
              <a:buNone/>
            </a:pPr>
            <a:endParaRPr lang="en-GB" b="1" dirty="0"/>
          </a:p>
          <a:p>
            <a:pPr marL="0" indent="0">
              <a:buNone/>
            </a:pPr>
            <a:r>
              <a:rPr lang="en-GB" b="1" dirty="0"/>
              <a:t>Our LSA’s are: Mrs Hawkes, Mrs </a:t>
            </a:r>
            <a:r>
              <a:rPr lang="en-GB" b="1" dirty="0" err="1"/>
              <a:t>Tooze</a:t>
            </a:r>
            <a:r>
              <a:rPr lang="en-GB" b="1" dirty="0"/>
              <a:t> and Mr Wisdom. </a:t>
            </a:r>
          </a:p>
          <a:p>
            <a:pPr marL="0" indent="0">
              <a:buNone/>
            </a:pPr>
            <a:endParaRPr lang="en-GB" b="1" dirty="0"/>
          </a:p>
          <a:p>
            <a:pPr marL="0" indent="0">
              <a:buNone/>
            </a:pPr>
            <a:r>
              <a:rPr lang="en-GB" b="1" dirty="0"/>
              <a:t>Mrs Luther teaches year 3 on a Thursday afternoon. </a:t>
            </a:r>
          </a:p>
          <a:p>
            <a:pPr marL="0" indent="0">
              <a:buNone/>
            </a:pPr>
            <a:endParaRPr lang="en-GB" b="1" dirty="0"/>
          </a:p>
          <a:p>
            <a:pPr marL="0" indent="0">
              <a:buNone/>
            </a:pPr>
            <a:endParaRPr lang="en-GB" b="1" dirty="0"/>
          </a:p>
          <a:p>
            <a:pPr marL="0" indent="0">
              <a:buNone/>
            </a:pPr>
            <a:endParaRPr lang="en-GB" b="1" dirty="0"/>
          </a:p>
        </p:txBody>
      </p:sp>
    </p:spTree>
    <p:extLst>
      <p:ext uri="{BB962C8B-B14F-4D97-AF65-F5344CB8AC3E}">
        <p14:creationId xmlns:p14="http://schemas.microsoft.com/office/powerpoint/2010/main" val="220058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Our Curriculum</a:t>
            </a:r>
          </a:p>
        </p:txBody>
      </p:sp>
      <p:sp>
        <p:nvSpPr>
          <p:cNvPr id="2" name="Content Placeholder 1"/>
          <p:cNvSpPr>
            <a:spLocks noGrp="1"/>
          </p:cNvSpPr>
          <p:nvPr>
            <p:ph idx="1"/>
          </p:nvPr>
        </p:nvSpPr>
        <p:spPr>
          <a:xfrm>
            <a:off x="251521" y="2204864"/>
            <a:ext cx="8640960" cy="4320480"/>
          </a:xfrm>
        </p:spPr>
        <p:txBody>
          <a:bodyPr>
            <a:normAutofit/>
          </a:bodyPr>
          <a:lstStyle/>
          <a:p>
            <a:pPr marL="0" indent="0">
              <a:buNone/>
            </a:pPr>
            <a:r>
              <a:rPr lang="en-GB" b="1" dirty="0"/>
              <a:t>This year we have launched our Curious Minds Curriculum. </a:t>
            </a:r>
          </a:p>
          <a:p>
            <a:pPr marL="0" indent="0">
              <a:buNone/>
            </a:pPr>
            <a:endParaRPr lang="en-GB" b="1" dirty="0"/>
          </a:p>
          <a:p>
            <a:pPr marL="0" indent="0">
              <a:buNone/>
            </a:pPr>
            <a:r>
              <a:rPr lang="en-GB" b="1" dirty="0"/>
              <a:t>For more information on what we are covering this year in class, please look on our class page or the curriculum page on our school website. </a:t>
            </a:r>
          </a:p>
        </p:txBody>
      </p:sp>
    </p:spTree>
    <p:extLst>
      <p:ext uri="{BB962C8B-B14F-4D97-AF65-F5344CB8AC3E}">
        <p14:creationId xmlns:p14="http://schemas.microsoft.com/office/powerpoint/2010/main" val="1846461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Attendance</a:t>
            </a:r>
          </a:p>
        </p:txBody>
      </p:sp>
      <p:sp>
        <p:nvSpPr>
          <p:cNvPr id="2" name="Content Placeholder 1"/>
          <p:cNvSpPr>
            <a:spLocks noGrp="1"/>
          </p:cNvSpPr>
          <p:nvPr>
            <p:ph idx="1"/>
          </p:nvPr>
        </p:nvSpPr>
        <p:spPr>
          <a:xfrm>
            <a:off x="251521" y="2204864"/>
            <a:ext cx="8640960" cy="4320480"/>
          </a:xfrm>
        </p:spPr>
        <p:txBody>
          <a:bodyPr>
            <a:normAutofit fontScale="92500" lnSpcReduction="20000"/>
          </a:bodyPr>
          <a:lstStyle/>
          <a:p>
            <a:pPr marL="0" indent="0">
              <a:buNone/>
            </a:pPr>
            <a:r>
              <a:rPr lang="en-GB" dirty="0"/>
              <a:t>Last year, it was really noticeable that children who won our highest attendance awards were some of the highest achieving children in the school. </a:t>
            </a:r>
          </a:p>
          <a:p>
            <a:r>
              <a:rPr lang="en-GB" b="1" u="sng" dirty="0"/>
              <a:t>Good</a:t>
            </a:r>
            <a:r>
              <a:rPr lang="en-GB" dirty="0"/>
              <a:t> attendance means 97%+ over a year</a:t>
            </a:r>
          </a:p>
          <a:p>
            <a:pPr marL="0" indent="0">
              <a:buNone/>
            </a:pPr>
            <a:r>
              <a:rPr lang="en-GB" dirty="0"/>
              <a:t>Government guidelines are for children’s attendance to be 95% and above. Below 95% becomes a cause for concern and at 90% or below the child is considered to be ‘persistently absent’</a:t>
            </a:r>
          </a:p>
          <a:p>
            <a:pPr marL="0" indent="0">
              <a:buNone/>
            </a:pPr>
            <a:r>
              <a:rPr lang="en-GB" dirty="0"/>
              <a:t>Poor attendance triggers:</a:t>
            </a:r>
          </a:p>
          <a:p>
            <a:r>
              <a:rPr lang="en-GB" dirty="0"/>
              <a:t>1) A letter informing you of your child’s attendance</a:t>
            </a:r>
          </a:p>
          <a:p>
            <a:r>
              <a:rPr lang="en-GB" dirty="0"/>
              <a:t>2) The need to provide medical evidence for any absence and fines to be applied</a:t>
            </a:r>
          </a:p>
          <a:p>
            <a:r>
              <a:rPr lang="en-GB" dirty="0"/>
              <a:t>3) The referral to the local government’s Educational Welfare Officer</a:t>
            </a:r>
          </a:p>
          <a:p>
            <a:pPr marL="0" indent="0">
              <a:buNone/>
            </a:pPr>
            <a:r>
              <a:rPr lang="en-GB" dirty="0"/>
              <a:t>In addition to academic concerns, low attendance impacts on your child’s ability to build friendships. </a:t>
            </a:r>
            <a:r>
              <a:rPr lang="en-GB" b="1" dirty="0"/>
              <a:t>Children want to be friends with those children who they know they will see at playtime.</a:t>
            </a:r>
          </a:p>
        </p:txBody>
      </p:sp>
    </p:spTree>
    <p:extLst>
      <p:ext uri="{BB962C8B-B14F-4D97-AF65-F5344CB8AC3E}">
        <p14:creationId xmlns:p14="http://schemas.microsoft.com/office/powerpoint/2010/main" val="3779954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chemeClr val="tx1"/>
                </a:solidFill>
              </a:rPr>
              <a:t>Jigsaw (PSHE)</a:t>
            </a:r>
          </a:p>
        </p:txBody>
      </p:sp>
      <p:sp>
        <p:nvSpPr>
          <p:cNvPr id="2" name="Content Placeholder 1"/>
          <p:cNvSpPr>
            <a:spLocks noGrp="1"/>
          </p:cNvSpPr>
          <p:nvPr>
            <p:ph idx="1"/>
          </p:nvPr>
        </p:nvSpPr>
        <p:spPr>
          <a:xfrm>
            <a:off x="872067" y="1772816"/>
            <a:ext cx="7408333" cy="4680520"/>
          </a:xfrm>
        </p:spPr>
        <p:txBody>
          <a:bodyPr>
            <a:normAutofit/>
          </a:bodyPr>
          <a:lstStyle/>
          <a:p>
            <a:r>
              <a:rPr lang="en-GB" dirty="0"/>
              <a:t>As a school we follow a programme for our Personal, Social and Health Education (PSHE) called Jigsaw. This is taught in every class, every week and links to assembly themes.</a:t>
            </a:r>
          </a:p>
          <a:p>
            <a:endParaRPr lang="en-GB" dirty="0"/>
          </a:p>
          <a:p>
            <a:pPr marL="0" indent="0">
              <a:buNone/>
            </a:pPr>
            <a:r>
              <a:rPr lang="en-GB" dirty="0"/>
              <a:t>Our Jigsaw Topics are:</a:t>
            </a:r>
          </a:p>
          <a:p>
            <a:pPr>
              <a:buAutoNum type="arabicPeriod"/>
            </a:pPr>
            <a:r>
              <a:rPr lang="en-GB" dirty="0"/>
              <a:t>Being me in my world</a:t>
            </a:r>
          </a:p>
          <a:p>
            <a:pPr>
              <a:buAutoNum type="arabicPeriod"/>
            </a:pPr>
            <a:r>
              <a:rPr lang="en-GB" dirty="0"/>
              <a:t>Celebrating Difference</a:t>
            </a:r>
          </a:p>
          <a:p>
            <a:pPr>
              <a:buAutoNum type="arabicPeriod"/>
            </a:pPr>
            <a:r>
              <a:rPr lang="en-GB" dirty="0"/>
              <a:t>Dreams and Goals</a:t>
            </a:r>
          </a:p>
          <a:p>
            <a:pPr>
              <a:buAutoNum type="arabicPeriod"/>
            </a:pPr>
            <a:r>
              <a:rPr lang="en-GB" dirty="0"/>
              <a:t>Healthy Me</a:t>
            </a:r>
          </a:p>
          <a:p>
            <a:pPr>
              <a:buAutoNum type="arabicPeriod"/>
            </a:pPr>
            <a:r>
              <a:rPr lang="en-GB" dirty="0"/>
              <a:t>Relationships </a:t>
            </a:r>
          </a:p>
          <a:p>
            <a:pPr>
              <a:buAutoNum type="arabicPeriod"/>
            </a:pPr>
            <a:r>
              <a:rPr lang="en-GB" dirty="0"/>
              <a:t>Changing Me</a:t>
            </a:r>
          </a:p>
        </p:txBody>
      </p:sp>
    </p:spTree>
    <p:extLst>
      <p:ext uri="{BB962C8B-B14F-4D97-AF65-F5344CB8AC3E}">
        <p14:creationId xmlns:p14="http://schemas.microsoft.com/office/powerpoint/2010/main" val="730730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Homework</a:t>
            </a:r>
          </a:p>
        </p:txBody>
      </p:sp>
      <p:sp>
        <p:nvSpPr>
          <p:cNvPr id="2" name="Content Placeholder 1"/>
          <p:cNvSpPr>
            <a:spLocks noGrp="1"/>
          </p:cNvSpPr>
          <p:nvPr>
            <p:ph idx="1"/>
          </p:nvPr>
        </p:nvSpPr>
        <p:spPr>
          <a:xfrm>
            <a:off x="395536" y="2204864"/>
            <a:ext cx="8352927" cy="4065315"/>
          </a:xfrm>
        </p:spPr>
        <p:txBody>
          <a:bodyPr>
            <a:normAutofit/>
          </a:bodyPr>
          <a:lstStyle/>
          <a:p>
            <a:pPr marL="0" indent="0">
              <a:buNone/>
            </a:pPr>
            <a:r>
              <a:rPr lang="en-GB" dirty="0"/>
              <a:t>It is important to ensure your child does the homework they are set. This will include reading, spellings, maths grids and project choices.</a:t>
            </a:r>
          </a:p>
          <a:p>
            <a:r>
              <a:rPr lang="en-GB" dirty="0"/>
              <a:t>Reading for ten to fifteen minutes every day is expected. This should be recorded in the reading record.</a:t>
            </a:r>
          </a:p>
          <a:p>
            <a:r>
              <a:rPr lang="en-GB" dirty="0"/>
              <a:t>Maths and spellings are set on a </a:t>
            </a:r>
            <a:r>
              <a:rPr lang="en-GB" b="1" dirty="0"/>
              <a:t>THURSDAY.</a:t>
            </a:r>
          </a:p>
          <a:p>
            <a:r>
              <a:rPr lang="en-GB" dirty="0"/>
              <a:t>Homework is handed in / spellings tested on a </a:t>
            </a:r>
            <a:r>
              <a:rPr lang="en-GB" b="1" dirty="0"/>
              <a:t>TUESDAY.</a:t>
            </a:r>
          </a:p>
          <a:p>
            <a:r>
              <a:rPr lang="en-GB" dirty="0"/>
              <a:t>Children will also be </a:t>
            </a:r>
            <a:r>
              <a:rPr lang="en-GB" b="1" dirty="0"/>
              <a:t>tested weekly (FRIDAY) </a:t>
            </a:r>
            <a:r>
              <a:rPr lang="en-GB" dirty="0"/>
              <a:t>on their times tables. Please practise these at home with your children. Times Table Rockstars is a good place to do this! </a:t>
            </a:r>
            <a:endParaRPr lang="en-GB"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5940600"/>
            <a:ext cx="8208912" cy="95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1910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p:cNvSpPr>
            <a:spLocks noGrp="1"/>
          </p:cNvSpPr>
          <p:nvPr>
            <p:ph type="title"/>
          </p:nvPr>
        </p:nvSpPr>
        <p:spPr>
          <a:xfrm>
            <a:off x="1237675" y="836712"/>
            <a:ext cx="6343672" cy="709865"/>
          </a:xfrm>
        </p:spPr>
        <p:txBody>
          <a:bodyPr/>
          <a:lstStyle/>
          <a:p>
            <a:pPr algn="ctr"/>
            <a:r>
              <a:rPr lang="en-GB" dirty="0"/>
              <a:t>Reading</a:t>
            </a:r>
          </a:p>
        </p:txBody>
      </p:sp>
      <p:sp>
        <p:nvSpPr>
          <p:cNvPr id="2" name="Content Placeholder 1"/>
          <p:cNvSpPr>
            <a:spLocks noGrp="1"/>
          </p:cNvSpPr>
          <p:nvPr>
            <p:ph idx="1"/>
          </p:nvPr>
        </p:nvSpPr>
        <p:spPr>
          <a:xfrm>
            <a:off x="323528" y="2050634"/>
            <a:ext cx="8500789" cy="4474710"/>
          </a:xfrm>
        </p:spPr>
        <p:txBody>
          <a:bodyPr>
            <a:noAutofit/>
          </a:bodyPr>
          <a:lstStyle/>
          <a:p>
            <a:pPr marL="0" indent="0">
              <a:buNone/>
            </a:pPr>
            <a:r>
              <a:rPr lang="en-GB" sz="1400" b="1" dirty="0"/>
              <a:t>Children’s reading will be monitored much more closely this year. In school, the reading your child will do will include:</a:t>
            </a:r>
            <a:endParaRPr lang="en-GB" sz="1400" dirty="0"/>
          </a:p>
          <a:p>
            <a:r>
              <a:rPr lang="en-GB" sz="1400" dirty="0"/>
              <a:t>Guided reading</a:t>
            </a:r>
          </a:p>
          <a:p>
            <a:r>
              <a:rPr lang="en-GB" sz="1400" dirty="0"/>
              <a:t>Whole class shared reading</a:t>
            </a:r>
          </a:p>
          <a:p>
            <a:r>
              <a:rPr lang="en-GB" sz="1400" dirty="0"/>
              <a:t>Reading in other subjects</a:t>
            </a:r>
          </a:p>
          <a:p>
            <a:r>
              <a:rPr lang="en-GB" sz="1400" dirty="0"/>
              <a:t>Reading one-to-one with an adult</a:t>
            </a:r>
          </a:p>
          <a:p>
            <a:pPr marL="0" indent="0">
              <a:buNone/>
            </a:pPr>
            <a:endParaRPr lang="en-GB" sz="1400" b="1" dirty="0"/>
          </a:p>
          <a:p>
            <a:pPr marL="0" indent="0">
              <a:buNone/>
            </a:pPr>
            <a:r>
              <a:rPr lang="en-GB" sz="1400" b="1" dirty="0"/>
              <a:t>Reading records must be in school </a:t>
            </a:r>
            <a:r>
              <a:rPr lang="en-GB" sz="1400" b="1" u="sng" dirty="0"/>
              <a:t>daily</a:t>
            </a:r>
            <a:r>
              <a:rPr lang="en-GB" sz="1400" b="1" dirty="0"/>
              <a:t> to record this and for the teacher to check home reading. </a:t>
            </a:r>
          </a:p>
          <a:p>
            <a:pPr marL="0" indent="0">
              <a:buNone/>
            </a:pPr>
            <a:endParaRPr lang="en-GB" sz="1400" b="1" dirty="0"/>
          </a:p>
          <a:p>
            <a:pPr marL="0" indent="0">
              <a:buNone/>
            </a:pPr>
            <a:r>
              <a:rPr lang="en-GB" sz="1400" b="1" dirty="0"/>
              <a:t>Reading books will be changed twice a week on a Tuesday and a Friday.</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2656"/>
            <a:ext cx="2524125"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0192" y="332656"/>
            <a:ext cx="2524125" cy="151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5618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1"/>
                </a:solidFill>
              </a:rPr>
              <a:t>PE</a:t>
            </a:r>
          </a:p>
        </p:txBody>
      </p:sp>
      <p:sp>
        <p:nvSpPr>
          <p:cNvPr id="3" name="Content Placeholder 2"/>
          <p:cNvSpPr>
            <a:spLocks noGrp="1"/>
          </p:cNvSpPr>
          <p:nvPr>
            <p:ph idx="1"/>
          </p:nvPr>
        </p:nvSpPr>
        <p:spPr/>
        <p:txBody>
          <a:bodyPr/>
          <a:lstStyle/>
          <a:p>
            <a:r>
              <a:rPr lang="en-GB" dirty="0"/>
              <a:t>Our PE days will be </a:t>
            </a:r>
            <a:r>
              <a:rPr lang="en-GB" b="1" dirty="0"/>
              <a:t>Mondays and Fridays. </a:t>
            </a:r>
          </a:p>
          <a:p>
            <a:r>
              <a:rPr lang="en-GB" dirty="0"/>
              <a:t>Children should come to school wearing their P.E kits on these days. Please ensure that they are wearing white tops, black/navy shorts, socks, trainers or plimsolls. In colder weather, the children will be able to wear a plain black or navy tracksuit. </a:t>
            </a:r>
          </a:p>
          <a:p>
            <a:r>
              <a:rPr lang="en-GB" dirty="0"/>
              <a:t>As usual, long hair needs to be tied back and earrings removed before coming to school.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4869160"/>
            <a:ext cx="2524125" cy="180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3728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Healthy Schools</a:t>
            </a:r>
          </a:p>
        </p:txBody>
      </p:sp>
      <p:sp>
        <p:nvSpPr>
          <p:cNvPr id="2" name="Content Placeholder 1"/>
          <p:cNvSpPr>
            <a:spLocks noGrp="1"/>
          </p:cNvSpPr>
          <p:nvPr>
            <p:ph idx="1"/>
          </p:nvPr>
        </p:nvSpPr>
        <p:spPr>
          <a:xfrm>
            <a:off x="395536" y="2276872"/>
            <a:ext cx="8352927" cy="3849291"/>
          </a:xfrm>
        </p:spPr>
        <p:txBody>
          <a:bodyPr>
            <a:noAutofit/>
          </a:bodyPr>
          <a:lstStyle/>
          <a:p>
            <a:r>
              <a:rPr lang="en-GB" sz="1700" dirty="0"/>
              <a:t>Our school is increasing its focus on healthy lifestyles this year and there are some rules that will be in place.</a:t>
            </a:r>
          </a:p>
          <a:p>
            <a:endParaRPr lang="en-GB" sz="1700" dirty="0"/>
          </a:p>
          <a:p>
            <a:r>
              <a:rPr lang="en-GB" sz="1700" dirty="0"/>
              <a:t>Playtime snacks must be a piece of fruit or veg (not snack bars or chocolate)</a:t>
            </a:r>
          </a:p>
          <a:p>
            <a:r>
              <a:rPr lang="en-GB" sz="1700" dirty="0"/>
              <a:t>Please ensure your child comes to school with a water bottle. </a:t>
            </a:r>
          </a:p>
          <a:p>
            <a:r>
              <a:rPr lang="en-GB" sz="1700" dirty="0"/>
              <a:t>Children will no longer be allowed to bring in sweets on their birthday, this is because:</a:t>
            </a:r>
          </a:p>
          <a:p>
            <a:r>
              <a:rPr lang="en-GB" sz="1700" dirty="0"/>
              <a:t>It is our aim to promote healthy choices at school</a:t>
            </a:r>
          </a:p>
          <a:p>
            <a:r>
              <a:rPr lang="en-GB" sz="1700" dirty="0"/>
              <a:t>We know that some parents feel under pressure to provide cakes/sweets for the whole class on their child’s birthday.</a:t>
            </a:r>
          </a:p>
          <a:p>
            <a:r>
              <a:rPr lang="en-GB" sz="1700" dirty="0"/>
              <a:t>(wearing a birthday badge for the day might be a nice way of showing their friends it is their birthday)</a:t>
            </a:r>
          </a:p>
        </p:txBody>
      </p:sp>
    </p:spTree>
    <p:extLst>
      <p:ext uri="{BB962C8B-B14F-4D97-AF65-F5344CB8AC3E}">
        <p14:creationId xmlns:p14="http://schemas.microsoft.com/office/powerpoint/2010/main" val="7742861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1225</TotalTime>
  <Words>903</Words>
  <Application>Microsoft Office PowerPoint</Application>
  <PresentationFormat>On-screen Show (4:3)</PresentationFormat>
  <Paragraphs>72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Tw Cen MT</vt:lpstr>
      <vt:lpstr>Tw Cen MT Condensed</vt:lpstr>
      <vt:lpstr>Wingdings</vt:lpstr>
      <vt:lpstr>Wingdings 3</vt:lpstr>
      <vt:lpstr>Integral</vt:lpstr>
      <vt:lpstr>Information Meeting for Year 3</vt:lpstr>
      <vt:lpstr>The adults in our class are:</vt:lpstr>
      <vt:lpstr>Our Curriculum</vt:lpstr>
      <vt:lpstr>Attendance</vt:lpstr>
      <vt:lpstr>Jigsaw (PSHE)</vt:lpstr>
      <vt:lpstr>Homework</vt:lpstr>
      <vt:lpstr>Reading</vt:lpstr>
      <vt:lpstr>PE</vt:lpstr>
      <vt:lpstr>Healthy Schools</vt:lpstr>
      <vt:lpstr>SEND Special Education Needs and/or Disabilities </vt:lpstr>
      <vt:lpstr>Child and Family Support Worker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Meeting for Year X</dc:title>
  <dc:creator>Jen</dc:creator>
  <cp:lastModifiedBy>Megan Phillips</cp:lastModifiedBy>
  <cp:revision>54</cp:revision>
  <dcterms:created xsi:type="dcterms:W3CDTF">2017-07-19T12:51:36Z</dcterms:created>
  <dcterms:modified xsi:type="dcterms:W3CDTF">2021-09-16T12:35:24Z</dcterms:modified>
</cp:coreProperties>
</file>