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62" r:id="rId3"/>
    <p:sldId id="263" r:id="rId4"/>
    <p:sldId id="258" r:id="rId5"/>
    <p:sldId id="259" r:id="rId6"/>
    <p:sldId id="265" r:id="rId7"/>
    <p:sldId id="257" r:id="rId8"/>
    <p:sldId id="260" r:id="rId9"/>
    <p:sldId id="271" r:id="rId10"/>
    <p:sldId id="266" r:id="rId11"/>
    <p:sldId id="268" r:id="rId12"/>
    <p:sldId id="267" r:id="rId13"/>
    <p:sldId id="270"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2C63F-C26A-4016-923F-705BA97E16C8}"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GB"/>
        </a:p>
      </dgm:t>
    </dgm:pt>
    <dgm:pt modelId="{38796F36-8459-43EA-8792-CBB683141213}">
      <dgm:prSet phldrT="[Text]" custT="1"/>
      <dgm:spPr/>
      <dgm:t>
        <a:bodyPr/>
        <a:lstStyle/>
        <a:p>
          <a:r>
            <a:rPr lang="en-GB" sz="1600" dirty="0"/>
            <a:t>Kings and Queens/The Great Fire of London</a:t>
          </a:r>
        </a:p>
      </dgm:t>
    </dgm:pt>
    <dgm:pt modelId="{3CE491E0-1053-4A45-AFF0-D2EF04EFC4FB}" type="parTrans" cxnId="{19338E43-157B-4E05-9466-EB093588A969}">
      <dgm:prSet/>
      <dgm:spPr/>
      <dgm:t>
        <a:bodyPr/>
        <a:lstStyle/>
        <a:p>
          <a:endParaRPr lang="en-GB"/>
        </a:p>
      </dgm:t>
    </dgm:pt>
    <dgm:pt modelId="{C813596D-F334-4BE4-9D78-2AA7B96974AF}" type="sibTrans" cxnId="{19338E43-157B-4E05-9466-EB093588A969}">
      <dgm:prSet/>
      <dgm:spPr/>
      <dgm:t>
        <a:bodyPr/>
        <a:lstStyle/>
        <a:p>
          <a:endParaRPr lang="en-GB"/>
        </a:p>
      </dgm:t>
    </dgm:pt>
    <dgm:pt modelId="{345F1321-EC78-4628-B487-BF2EC57E0BFB}">
      <dgm:prSet phldrT="[Text]" custT="1"/>
      <dgm:spPr/>
      <dgm:t>
        <a:bodyPr/>
        <a:lstStyle/>
        <a:p>
          <a:r>
            <a:rPr lang="en-GB" sz="1600" dirty="0"/>
            <a:t>Story writing, instructions and non-chronological reports</a:t>
          </a:r>
        </a:p>
      </dgm:t>
    </dgm:pt>
    <dgm:pt modelId="{83DD7937-870F-41C0-AA9E-7733B9041E34}" type="parTrans" cxnId="{D3229B29-2D2F-4141-9C31-EB6876FB5949}">
      <dgm:prSet/>
      <dgm:spPr/>
      <dgm:t>
        <a:bodyPr/>
        <a:lstStyle/>
        <a:p>
          <a:endParaRPr lang="en-GB"/>
        </a:p>
      </dgm:t>
    </dgm:pt>
    <dgm:pt modelId="{2101E73B-CF17-4FBF-B8A9-1B06B844B69C}" type="sibTrans" cxnId="{D3229B29-2D2F-4141-9C31-EB6876FB5949}">
      <dgm:prSet/>
      <dgm:spPr/>
      <dgm:t>
        <a:bodyPr/>
        <a:lstStyle/>
        <a:p>
          <a:endParaRPr lang="en-GB"/>
        </a:p>
      </dgm:t>
    </dgm:pt>
    <dgm:pt modelId="{14C02548-C16C-4E3D-AD7A-0E3693EB7149}">
      <dgm:prSet phldrT="[Text]" custT="1"/>
      <dgm:spPr/>
      <dgm:t>
        <a:bodyPr/>
        <a:lstStyle/>
        <a:p>
          <a:r>
            <a:rPr lang="en-GB" sz="1600" dirty="0"/>
            <a:t>Place value, addition and subtraction</a:t>
          </a:r>
        </a:p>
      </dgm:t>
    </dgm:pt>
    <dgm:pt modelId="{256B5D65-377C-4BDD-B01A-619AA0F6E94B}" type="parTrans" cxnId="{7C59C072-9B5C-44F6-BF9E-806B07CD1B42}">
      <dgm:prSet/>
      <dgm:spPr/>
      <dgm:t>
        <a:bodyPr/>
        <a:lstStyle/>
        <a:p>
          <a:endParaRPr lang="en-GB"/>
        </a:p>
      </dgm:t>
    </dgm:pt>
    <dgm:pt modelId="{C3E2E109-1B24-41DC-B4F9-A05E0AE09508}" type="sibTrans" cxnId="{7C59C072-9B5C-44F6-BF9E-806B07CD1B42}">
      <dgm:prSet/>
      <dgm:spPr/>
      <dgm:t>
        <a:bodyPr/>
        <a:lstStyle/>
        <a:p>
          <a:endParaRPr lang="en-GB"/>
        </a:p>
      </dgm:t>
    </dgm:pt>
    <dgm:pt modelId="{E40FF08F-9083-497A-B27B-2CEDA3F90D43}">
      <dgm:prSet phldrT="[Text]" custT="1"/>
      <dgm:spPr/>
      <dgm:t>
        <a:bodyPr/>
        <a:lstStyle/>
        <a:p>
          <a:r>
            <a:rPr lang="en-GB" sz="1600" dirty="0"/>
            <a:t>Looking at the monarchy/important events in history</a:t>
          </a:r>
        </a:p>
      </dgm:t>
    </dgm:pt>
    <dgm:pt modelId="{50709B86-60B4-4D42-BD40-2F1DBC4626B8}" type="parTrans" cxnId="{74B1752E-8C69-4A0B-B841-F7A256A58905}">
      <dgm:prSet/>
      <dgm:spPr/>
      <dgm:t>
        <a:bodyPr/>
        <a:lstStyle/>
        <a:p>
          <a:endParaRPr lang="en-GB"/>
        </a:p>
      </dgm:t>
    </dgm:pt>
    <dgm:pt modelId="{D974235E-774D-4CE1-91CA-10F531E1C89B}" type="sibTrans" cxnId="{74B1752E-8C69-4A0B-B841-F7A256A58905}">
      <dgm:prSet/>
      <dgm:spPr/>
      <dgm:t>
        <a:bodyPr/>
        <a:lstStyle/>
        <a:p>
          <a:endParaRPr lang="en-GB"/>
        </a:p>
      </dgm:t>
    </dgm:pt>
    <dgm:pt modelId="{CACD18DC-EA2D-4D5B-8421-93E7EA3DC9DC}">
      <dgm:prSet phldrT="[Text]" custT="1"/>
      <dgm:spPr/>
      <dgm:t>
        <a:bodyPr/>
        <a:lstStyle/>
        <a:p>
          <a:r>
            <a:rPr lang="en-GB" sz="1600" dirty="0"/>
            <a:t>Science: Animal</a:t>
          </a:r>
          <a:r>
            <a:rPr lang="en-GB" sz="1600" baseline="0" dirty="0"/>
            <a:t> and Survival</a:t>
          </a:r>
          <a:endParaRPr lang="en-GB" sz="1600" dirty="0"/>
        </a:p>
      </dgm:t>
    </dgm:pt>
    <dgm:pt modelId="{646778D9-1282-4EBB-9692-A09ABAD2805A}" type="parTrans" cxnId="{3C053D06-51F1-44D7-B9C8-5BF7A46DC303}">
      <dgm:prSet/>
      <dgm:spPr/>
      <dgm:t>
        <a:bodyPr/>
        <a:lstStyle/>
        <a:p>
          <a:endParaRPr lang="en-GB"/>
        </a:p>
      </dgm:t>
    </dgm:pt>
    <dgm:pt modelId="{DAD2EFD0-528F-4530-84C7-81B6E2F13869}" type="sibTrans" cxnId="{3C053D06-51F1-44D7-B9C8-5BF7A46DC303}">
      <dgm:prSet/>
      <dgm:spPr/>
      <dgm:t>
        <a:bodyPr/>
        <a:lstStyle/>
        <a:p>
          <a:endParaRPr lang="en-GB"/>
        </a:p>
      </dgm:t>
    </dgm:pt>
    <dgm:pt modelId="{8CE9E434-1549-437C-B137-276665962CE5}">
      <dgm:prSet phldrT="[Text]" custT="1"/>
      <dgm:spPr/>
      <dgm:t>
        <a:bodyPr/>
        <a:lstStyle/>
        <a:p>
          <a:r>
            <a:rPr lang="en-GB" sz="1600" dirty="0"/>
            <a:t>Mixing colours, sketching and artist study</a:t>
          </a:r>
        </a:p>
      </dgm:t>
    </dgm:pt>
    <dgm:pt modelId="{0C10947A-8758-4297-A597-E985DC59D5AC}" type="parTrans" cxnId="{68385B18-DB6F-4F61-9724-B3934CB1FB4B}">
      <dgm:prSet/>
      <dgm:spPr/>
      <dgm:t>
        <a:bodyPr/>
        <a:lstStyle/>
        <a:p>
          <a:endParaRPr lang="en-GB"/>
        </a:p>
      </dgm:t>
    </dgm:pt>
    <dgm:pt modelId="{180AD541-072D-4794-8239-C05122A961F0}" type="sibTrans" cxnId="{68385B18-DB6F-4F61-9724-B3934CB1FB4B}">
      <dgm:prSet/>
      <dgm:spPr/>
      <dgm:t>
        <a:bodyPr/>
        <a:lstStyle/>
        <a:p>
          <a:endParaRPr lang="en-GB"/>
        </a:p>
      </dgm:t>
    </dgm:pt>
    <dgm:pt modelId="{B348D9DB-0ADF-419A-9535-A9771DDCDF43}">
      <dgm:prSet phldrT="[Text]" custT="1"/>
      <dgm:spPr/>
      <dgm:t>
        <a:bodyPr/>
        <a:lstStyle/>
        <a:p>
          <a:r>
            <a:rPr lang="en-GB" sz="1600" dirty="0"/>
            <a:t>Extra-curricular</a:t>
          </a:r>
        </a:p>
      </dgm:t>
    </dgm:pt>
    <dgm:pt modelId="{10BF5292-E6AC-4946-B276-64605F363D05}" type="parTrans" cxnId="{46E879D8-86BD-4453-B4DF-37E35FD893CC}">
      <dgm:prSet/>
      <dgm:spPr/>
      <dgm:t>
        <a:bodyPr/>
        <a:lstStyle/>
        <a:p>
          <a:endParaRPr lang="en-GB"/>
        </a:p>
      </dgm:t>
    </dgm:pt>
    <dgm:pt modelId="{1F13E630-2E2E-4EE3-8141-674199451217}" type="sibTrans" cxnId="{46E879D8-86BD-4453-B4DF-37E35FD893CC}">
      <dgm:prSet/>
      <dgm:spPr/>
      <dgm:t>
        <a:bodyPr/>
        <a:lstStyle/>
        <a:p>
          <a:endParaRPr lang="en-GB"/>
        </a:p>
      </dgm:t>
    </dgm:pt>
    <dgm:pt modelId="{1D9E5DF1-5750-4E76-B682-F0B466CB8A14}" type="pres">
      <dgm:prSet presAssocID="{0122C63F-C26A-4016-923F-705BA97E16C8}" presName="Name0" presStyleCnt="0">
        <dgm:presLayoutVars>
          <dgm:chMax val="1"/>
          <dgm:chPref val="1"/>
          <dgm:dir/>
          <dgm:animOne val="branch"/>
          <dgm:animLvl val="lvl"/>
        </dgm:presLayoutVars>
      </dgm:prSet>
      <dgm:spPr/>
    </dgm:pt>
    <dgm:pt modelId="{9F5E1EA0-C06D-4390-9331-60B89BF4608B}" type="pres">
      <dgm:prSet presAssocID="{38796F36-8459-43EA-8792-CBB683141213}" presName="Parent" presStyleLbl="node0" presStyleIdx="0" presStyleCnt="1" custScaleX="111048">
        <dgm:presLayoutVars>
          <dgm:chMax val="6"/>
          <dgm:chPref val="6"/>
        </dgm:presLayoutVars>
      </dgm:prSet>
      <dgm:spPr/>
    </dgm:pt>
    <dgm:pt modelId="{D42B69C1-3D8C-409F-BBA1-653F59E0DB47}" type="pres">
      <dgm:prSet presAssocID="{345F1321-EC78-4628-B487-BF2EC57E0BFB}" presName="Accent1" presStyleCnt="0"/>
      <dgm:spPr/>
    </dgm:pt>
    <dgm:pt modelId="{B078020B-B242-4875-B4DA-8A3DFAABBBC0}" type="pres">
      <dgm:prSet presAssocID="{345F1321-EC78-4628-B487-BF2EC57E0BFB}" presName="Accent" presStyleLbl="bgShp" presStyleIdx="0" presStyleCnt="6"/>
      <dgm:spPr/>
    </dgm:pt>
    <dgm:pt modelId="{F4E7F0F7-F487-4E75-9CC3-7A44C8152B02}" type="pres">
      <dgm:prSet presAssocID="{345F1321-EC78-4628-B487-BF2EC57E0BFB}" presName="Child1" presStyleLbl="node1" presStyleIdx="0" presStyleCnt="6">
        <dgm:presLayoutVars>
          <dgm:chMax val="0"/>
          <dgm:chPref val="0"/>
          <dgm:bulletEnabled val="1"/>
        </dgm:presLayoutVars>
      </dgm:prSet>
      <dgm:spPr/>
    </dgm:pt>
    <dgm:pt modelId="{2529C708-4A6C-480B-BFA1-77A3883195AA}" type="pres">
      <dgm:prSet presAssocID="{14C02548-C16C-4E3D-AD7A-0E3693EB7149}" presName="Accent2" presStyleCnt="0"/>
      <dgm:spPr/>
    </dgm:pt>
    <dgm:pt modelId="{3A328A34-383E-4681-934A-56E78953F755}" type="pres">
      <dgm:prSet presAssocID="{14C02548-C16C-4E3D-AD7A-0E3693EB7149}" presName="Accent" presStyleLbl="bgShp" presStyleIdx="1" presStyleCnt="6"/>
      <dgm:spPr/>
    </dgm:pt>
    <dgm:pt modelId="{6D9926FA-042D-4ECC-A174-BEA9684409C3}" type="pres">
      <dgm:prSet presAssocID="{14C02548-C16C-4E3D-AD7A-0E3693EB7149}" presName="Child2" presStyleLbl="node1" presStyleIdx="1" presStyleCnt="6">
        <dgm:presLayoutVars>
          <dgm:chMax val="0"/>
          <dgm:chPref val="0"/>
          <dgm:bulletEnabled val="1"/>
        </dgm:presLayoutVars>
      </dgm:prSet>
      <dgm:spPr/>
    </dgm:pt>
    <dgm:pt modelId="{FA338015-2EB4-4682-983A-B9D7CDF8C7D7}" type="pres">
      <dgm:prSet presAssocID="{E40FF08F-9083-497A-B27B-2CEDA3F90D43}" presName="Accent3" presStyleCnt="0"/>
      <dgm:spPr/>
    </dgm:pt>
    <dgm:pt modelId="{07770B65-01E7-4F0B-9A60-25DAE83A465F}" type="pres">
      <dgm:prSet presAssocID="{E40FF08F-9083-497A-B27B-2CEDA3F90D43}" presName="Accent" presStyleLbl="bgShp" presStyleIdx="2" presStyleCnt="6"/>
      <dgm:spPr/>
    </dgm:pt>
    <dgm:pt modelId="{11F5AA25-D58A-4182-A35F-2679117A72A0}" type="pres">
      <dgm:prSet presAssocID="{E40FF08F-9083-497A-B27B-2CEDA3F90D43}" presName="Child3" presStyleLbl="node1" presStyleIdx="2" presStyleCnt="6">
        <dgm:presLayoutVars>
          <dgm:chMax val="0"/>
          <dgm:chPref val="0"/>
          <dgm:bulletEnabled val="1"/>
        </dgm:presLayoutVars>
      </dgm:prSet>
      <dgm:spPr/>
    </dgm:pt>
    <dgm:pt modelId="{6E57DFDC-2805-4F15-84D6-3F66EEADBDD2}" type="pres">
      <dgm:prSet presAssocID="{CACD18DC-EA2D-4D5B-8421-93E7EA3DC9DC}" presName="Accent4" presStyleCnt="0"/>
      <dgm:spPr/>
    </dgm:pt>
    <dgm:pt modelId="{03CCF627-9036-4D2A-806D-714F1D2C9340}" type="pres">
      <dgm:prSet presAssocID="{CACD18DC-EA2D-4D5B-8421-93E7EA3DC9DC}" presName="Accent" presStyleLbl="bgShp" presStyleIdx="3" presStyleCnt="6"/>
      <dgm:spPr/>
    </dgm:pt>
    <dgm:pt modelId="{80C105BC-0D2E-4016-BB61-CC037ED45DB6}" type="pres">
      <dgm:prSet presAssocID="{CACD18DC-EA2D-4D5B-8421-93E7EA3DC9DC}" presName="Child4" presStyleLbl="node1" presStyleIdx="3" presStyleCnt="6">
        <dgm:presLayoutVars>
          <dgm:chMax val="0"/>
          <dgm:chPref val="0"/>
          <dgm:bulletEnabled val="1"/>
        </dgm:presLayoutVars>
      </dgm:prSet>
      <dgm:spPr/>
    </dgm:pt>
    <dgm:pt modelId="{C44EE153-96B8-4617-81F5-BC76997082A9}" type="pres">
      <dgm:prSet presAssocID="{8CE9E434-1549-437C-B137-276665962CE5}" presName="Accent5" presStyleCnt="0"/>
      <dgm:spPr/>
    </dgm:pt>
    <dgm:pt modelId="{CC513C89-F037-4FE9-9B88-CE158803D4D6}" type="pres">
      <dgm:prSet presAssocID="{8CE9E434-1549-437C-B137-276665962CE5}" presName="Accent" presStyleLbl="bgShp" presStyleIdx="4" presStyleCnt="6"/>
      <dgm:spPr/>
    </dgm:pt>
    <dgm:pt modelId="{7394FBDB-B1E1-4BF0-9970-AC549ABF41DB}" type="pres">
      <dgm:prSet presAssocID="{8CE9E434-1549-437C-B137-276665962CE5}" presName="Child5" presStyleLbl="node1" presStyleIdx="4" presStyleCnt="6">
        <dgm:presLayoutVars>
          <dgm:chMax val="0"/>
          <dgm:chPref val="0"/>
          <dgm:bulletEnabled val="1"/>
        </dgm:presLayoutVars>
      </dgm:prSet>
      <dgm:spPr/>
    </dgm:pt>
    <dgm:pt modelId="{E21FF8BC-F979-46FD-9F2C-E94DAF57CAA6}" type="pres">
      <dgm:prSet presAssocID="{B348D9DB-0ADF-419A-9535-A9771DDCDF43}" presName="Accent6" presStyleCnt="0"/>
      <dgm:spPr/>
    </dgm:pt>
    <dgm:pt modelId="{7D62A03C-5293-4299-A086-9BFCDABFEB37}" type="pres">
      <dgm:prSet presAssocID="{B348D9DB-0ADF-419A-9535-A9771DDCDF43}" presName="Accent" presStyleLbl="bgShp" presStyleIdx="5" presStyleCnt="6"/>
      <dgm:spPr/>
    </dgm:pt>
    <dgm:pt modelId="{9EBE940A-6B36-4FE0-BB69-D5E0B21328A4}" type="pres">
      <dgm:prSet presAssocID="{B348D9DB-0ADF-419A-9535-A9771DDCDF43}" presName="Child6" presStyleLbl="node1" presStyleIdx="5" presStyleCnt="6">
        <dgm:presLayoutVars>
          <dgm:chMax val="0"/>
          <dgm:chPref val="0"/>
          <dgm:bulletEnabled val="1"/>
        </dgm:presLayoutVars>
      </dgm:prSet>
      <dgm:spPr/>
    </dgm:pt>
  </dgm:ptLst>
  <dgm:cxnLst>
    <dgm:cxn modelId="{3C053D06-51F1-44D7-B9C8-5BF7A46DC303}" srcId="{38796F36-8459-43EA-8792-CBB683141213}" destId="{CACD18DC-EA2D-4D5B-8421-93E7EA3DC9DC}" srcOrd="3" destOrd="0" parTransId="{646778D9-1282-4EBB-9692-A09ABAD2805A}" sibTransId="{DAD2EFD0-528F-4530-84C7-81B6E2F13869}"/>
    <dgm:cxn modelId="{68385B18-DB6F-4F61-9724-B3934CB1FB4B}" srcId="{38796F36-8459-43EA-8792-CBB683141213}" destId="{8CE9E434-1549-437C-B137-276665962CE5}" srcOrd="4" destOrd="0" parTransId="{0C10947A-8758-4297-A597-E985DC59D5AC}" sibTransId="{180AD541-072D-4794-8239-C05122A961F0}"/>
    <dgm:cxn modelId="{D3229B29-2D2F-4141-9C31-EB6876FB5949}" srcId="{38796F36-8459-43EA-8792-CBB683141213}" destId="{345F1321-EC78-4628-B487-BF2EC57E0BFB}" srcOrd="0" destOrd="0" parTransId="{83DD7937-870F-41C0-AA9E-7733B9041E34}" sibTransId="{2101E73B-CF17-4FBF-B8A9-1B06B844B69C}"/>
    <dgm:cxn modelId="{74B1752E-8C69-4A0B-B841-F7A256A58905}" srcId="{38796F36-8459-43EA-8792-CBB683141213}" destId="{E40FF08F-9083-497A-B27B-2CEDA3F90D43}" srcOrd="2" destOrd="0" parTransId="{50709B86-60B4-4D42-BD40-2F1DBC4626B8}" sibTransId="{D974235E-774D-4CE1-91CA-10F531E1C89B}"/>
    <dgm:cxn modelId="{19338E43-157B-4E05-9466-EB093588A969}" srcId="{0122C63F-C26A-4016-923F-705BA97E16C8}" destId="{38796F36-8459-43EA-8792-CBB683141213}" srcOrd="0" destOrd="0" parTransId="{3CE491E0-1053-4A45-AFF0-D2EF04EFC4FB}" sibTransId="{C813596D-F334-4BE4-9D78-2AA7B96974AF}"/>
    <dgm:cxn modelId="{EA90344B-61A6-4762-AF22-20894F8372AC}" type="presOf" srcId="{38796F36-8459-43EA-8792-CBB683141213}" destId="{9F5E1EA0-C06D-4390-9331-60B89BF4608B}" srcOrd="0" destOrd="0" presId="urn:microsoft.com/office/officeart/2011/layout/HexagonRadial"/>
    <dgm:cxn modelId="{7C59C072-9B5C-44F6-BF9E-806B07CD1B42}" srcId="{38796F36-8459-43EA-8792-CBB683141213}" destId="{14C02548-C16C-4E3D-AD7A-0E3693EB7149}" srcOrd="1" destOrd="0" parTransId="{256B5D65-377C-4BDD-B01A-619AA0F6E94B}" sibTransId="{C3E2E109-1B24-41DC-B4F9-A05E0AE09508}"/>
    <dgm:cxn modelId="{7398FE59-3717-475A-8091-8533A7829283}" type="presOf" srcId="{345F1321-EC78-4628-B487-BF2EC57E0BFB}" destId="{F4E7F0F7-F487-4E75-9CC3-7A44C8152B02}" srcOrd="0" destOrd="0" presId="urn:microsoft.com/office/officeart/2011/layout/HexagonRadial"/>
    <dgm:cxn modelId="{284B5296-230D-4F05-B77D-6D4B2E6C04F1}" type="presOf" srcId="{E40FF08F-9083-497A-B27B-2CEDA3F90D43}" destId="{11F5AA25-D58A-4182-A35F-2679117A72A0}" srcOrd="0" destOrd="0" presId="urn:microsoft.com/office/officeart/2011/layout/HexagonRadial"/>
    <dgm:cxn modelId="{451A56A9-1229-44E3-ACC4-7B3B1AFAA9F3}" type="presOf" srcId="{0122C63F-C26A-4016-923F-705BA97E16C8}" destId="{1D9E5DF1-5750-4E76-B682-F0B466CB8A14}" srcOrd="0" destOrd="0" presId="urn:microsoft.com/office/officeart/2011/layout/HexagonRadial"/>
    <dgm:cxn modelId="{7A5FF8AB-45FC-47B6-B0D8-B57CB91E2DF6}" type="presOf" srcId="{8CE9E434-1549-437C-B137-276665962CE5}" destId="{7394FBDB-B1E1-4BF0-9970-AC549ABF41DB}" srcOrd="0" destOrd="0" presId="urn:microsoft.com/office/officeart/2011/layout/HexagonRadial"/>
    <dgm:cxn modelId="{51B4EBB1-F50F-4699-B345-6A2F31D12FD5}" type="presOf" srcId="{14C02548-C16C-4E3D-AD7A-0E3693EB7149}" destId="{6D9926FA-042D-4ECC-A174-BEA9684409C3}" srcOrd="0" destOrd="0" presId="urn:microsoft.com/office/officeart/2011/layout/HexagonRadial"/>
    <dgm:cxn modelId="{EE3912CA-5F38-4F40-B8E8-97AF659FBEAF}" type="presOf" srcId="{B348D9DB-0ADF-419A-9535-A9771DDCDF43}" destId="{9EBE940A-6B36-4FE0-BB69-D5E0B21328A4}" srcOrd="0" destOrd="0" presId="urn:microsoft.com/office/officeart/2011/layout/HexagonRadial"/>
    <dgm:cxn modelId="{46E879D8-86BD-4453-B4DF-37E35FD893CC}" srcId="{38796F36-8459-43EA-8792-CBB683141213}" destId="{B348D9DB-0ADF-419A-9535-A9771DDCDF43}" srcOrd="5" destOrd="0" parTransId="{10BF5292-E6AC-4946-B276-64605F363D05}" sibTransId="{1F13E630-2E2E-4EE3-8141-674199451217}"/>
    <dgm:cxn modelId="{CC2CA5FA-8121-4A95-8354-9BD509C69139}" type="presOf" srcId="{CACD18DC-EA2D-4D5B-8421-93E7EA3DC9DC}" destId="{80C105BC-0D2E-4016-BB61-CC037ED45DB6}" srcOrd="0" destOrd="0" presId="urn:microsoft.com/office/officeart/2011/layout/HexagonRadial"/>
    <dgm:cxn modelId="{DC23BFA3-843A-41D4-B87E-ABD98C53F2EB}" type="presParOf" srcId="{1D9E5DF1-5750-4E76-B682-F0B466CB8A14}" destId="{9F5E1EA0-C06D-4390-9331-60B89BF4608B}" srcOrd="0" destOrd="0" presId="urn:microsoft.com/office/officeart/2011/layout/HexagonRadial"/>
    <dgm:cxn modelId="{EEDA1A01-0B88-448B-BC34-6985853B800A}" type="presParOf" srcId="{1D9E5DF1-5750-4E76-B682-F0B466CB8A14}" destId="{D42B69C1-3D8C-409F-BBA1-653F59E0DB47}" srcOrd="1" destOrd="0" presId="urn:microsoft.com/office/officeart/2011/layout/HexagonRadial"/>
    <dgm:cxn modelId="{E909B17F-D23F-4662-9D35-A06426BD2880}" type="presParOf" srcId="{D42B69C1-3D8C-409F-BBA1-653F59E0DB47}" destId="{B078020B-B242-4875-B4DA-8A3DFAABBBC0}" srcOrd="0" destOrd="0" presId="urn:microsoft.com/office/officeart/2011/layout/HexagonRadial"/>
    <dgm:cxn modelId="{C9DCBF3A-31EA-48FF-83D8-5BCF2E92948C}" type="presParOf" srcId="{1D9E5DF1-5750-4E76-B682-F0B466CB8A14}" destId="{F4E7F0F7-F487-4E75-9CC3-7A44C8152B02}" srcOrd="2" destOrd="0" presId="urn:microsoft.com/office/officeart/2011/layout/HexagonRadial"/>
    <dgm:cxn modelId="{0C703167-F28E-4018-BAD3-93BF86421E69}" type="presParOf" srcId="{1D9E5DF1-5750-4E76-B682-F0B466CB8A14}" destId="{2529C708-4A6C-480B-BFA1-77A3883195AA}" srcOrd="3" destOrd="0" presId="urn:microsoft.com/office/officeart/2011/layout/HexagonRadial"/>
    <dgm:cxn modelId="{4375EC36-9FFC-4CC1-B571-88D92749C10A}" type="presParOf" srcId="{2529C708-4A6C-480B-BFA1-77A3883195AA}" destId="{3A328A34-383E-4681-934A-56E78953F755}" srcOrd="0" destOrd="0" presId="urn:microsoft.com/office/officeart/2011/layout/HexagonRadial"/>
    <dgm:cxn modelId="{8612D532-11B2-462F-8D74-09C8FBEFD8DD}" type="presParOf" srcId="{1D9E5DF1-5750-4E76-B682-F0B466CB8A14}" destId="{6D9926FA-042D-4ECC-A174-BEA9684409C3}" srcOrd="4" destOrd="0" presId="urn:microsoft.com/office/officeart/2011/layout/HexagonRadial"/>
    <dgm:cxn modelId="{E587BC3D-EAD9-48CF-8146-71C840C30A8F}" type="presParOf" srcId="{1D9E5DF1-5750-4E76-B682-F0B466CB8A14}" destId="{FA338015-2EB4-4682-983A-B9D7CDF8C7D7}" srcOrd="5" destOrd="0" presId="urn:microsoft.com/office/officeart/2011/layout/HexagonRadial"/>
    <dgm:cxn modelId="{163C3521-41FC-45CF-AB61-926D0BBF6D9B}" type="presParOf" srcId="{FA338015-2EB4-4682-983A-B9D7CDF8C7D7}" destId="{07770B65-01E7-4F0B-9A60-25DAE83A465F}" srcOrd="0" destOrd="0" presId="urn:microsoft.com/office/officeart/2011/layout/HexagonRadial"/>
    <dgm:cxn modelId="{12EFF1E4-E07A-4FEB-9F85-2C5E02B4604A}" type="presParOf" srcId="{1D9E5DF1-5750-4E76-B682-F0B466CB8A14}" destId="{11F5AA25-D58A-4182-A35F-2679117A72A0}" srcOrd="6" destOrd="0" presId="urn:microsoft.com/office/officeart/2011/layout/HexagonRadial"/>
    <dgm:cxn modelId="{A309C7DE-752E-4651-9D68-AE484EEFAF24}" type="presParOf" srcId="{1D9E5DF1-5750-4E76-B682-F0B466CB8A14}" destId="{6E57DFDC-2805-4F15-84D6-3F66EEADBDD2}" srcOrd="7" destOrd="0" presId="urn:microsoft.com/office/officeart/2011/layout/HexagonRadial"/>
    <dgm:cxn modelId="{0D168AE3-7D7C-4BD1-A740-661523FC9592}" type="presParOf" srcId="{6E57DFDC-2805-4F15-84D6-3F66EEADBDD2}" destId="{03CCF627-9036-4D2A-806D-714F1D2C9340}" srcOrd="0" destOrd="0" presId="urn:microsoft.com/office/officeart/2011/layout/HexagonRadial"/>
    <dgm:cxn modelId="{053A90E2-B094-4BBB-9E6A-25AE783E3012}" type="presParOf" srcId="{1D9E5DF1-5750-4E76-B682-F0B466CB8A14}" destId="{80C105BC-0D2E-4016-BB61-CC037ED45DB6}" srcOrd="8" destOrd="0" presId="urn:microsoft.com/office/officeart/2011/layout/HexagonRadial"/>
    <dgm:cxn modelId="{B4CC485F-0927-467E-B611-4E6AE65CA946}" type="presParOf" srcId="{1D9E5DF1-5750-4E76-B682-F0B466CB8A14}" destId="{C44EE153-96B8-4617-81F5-BC76997082A9}" srcOrd="9" destOrd="0" presId="urn:microsoft.com/office/officeart/2011/layout/HexagonRadial"/>
    <dgm:cxn modelId="{4DB7BA55-7D0F-46E1-BBFB-20AEBB65B885}" type="presParOf" srcId="{C44EE153-96B8-4617-81F5-BC76997082A9}" destId="{CC513C89-F037-4FE9-9B88-CE158803D4D6}" srcOrd="0" destOrd="0" presId="urn:microsoft.com/office/officeart/2011/layout/HexagonRadial"/>
    <dgm:cxn modelId="{B0758C14-3B11-4517-AAA2-A35BA2CDFDA2}" type="presParOf" srcId="{1D9E5DF1-5750-4E76-B682-F0B466CB8A14}" destId="{7394FBDB-B1E1-4BF0-9970-AC549ABF41DB}" srcOrd="10" destOrd="0" presId="urn:microsoft.com/office/officeart/2011/layout/HexagonRadial"/>
    <dgm:cxn modelId="{77EE548D-A0EE-4A04-8B90-E7FDA59B1A56}" type="presParOf" srcId="{1D9E5DF1-5750-4E76-B682-F0B466CB8A14}" destId="{E21FF8BC-F979-46FD-9F2C-E94DAF57CAA6}" srcOrd="11" destOrd="0" presId="urn:microsoft.com/office/officeart/2011/layout/HexagonRadial"/>
    <dgm:cxn modelId="{C6F8A754-E015-4D6D-B4A1-4C1669CB1148}" type="presParOf" srcId="{E21FF8BC-F979-46FD-9F2C-E94DAF57CAA6}" destId="{7D62A03C-5293-4299-A086-9BFCDABFEB37}" srcOrd="0" destOrd="0" presId="urn:microsoft.com/office/officeart/2011/layout/HexagonRadial"/>
    <dgm:cxn modelId="{A1034E3F-8A6A-42B4-8BEF-76094DFEE068}" type="presParOf" srcId="{1D9E5DF1-5750-4E76-B682-F0B466CB8A14}" destId="{9EBE940A-6B36-4FE0-BB69-D5E0B21328A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E1EA0-C06D-4390-9331-60B89BF4608B}">
      <dsp:nvSpPr>
        <dsp:cNvPr id="0" name=""/>
        <dsp:cNvSpPr/>
      </dsp:nvSpPr>
      <dsp:spPr>
        <a:xfrm>
          <a:off x="3275307" y="1836982"/>
          <a:ext cx="2592842" cy="2019769"/>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Kings and Queens/The Great Fire of London</a:t>
          </a:r>
        </a:p>
      </dsp:txBody>
      <dsp:txXfrm>
        <a:off x="3683727" y="2155132"/>
        <a:ext cx="1776002" cy="1383469"/>
      </dsp:txXfrm>
    </dsp:sp>
    <dsp:sp modelId="{3A328A34-383E-4681-934A-56E78953F755}">
      <dsp:nvSpPr>
        <dsp:cNvPr id="0" name=""/>
        <dsp:cNvSpPr/>
      </dsp:nvSpPr>
      <dsp:spPr>
        <a:xfrm>
          <a:off x="4866372" y="870659"/>
          <a:ext cx="880945" cy="7590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7F0F7-F487-4E75-9CC3-7A44C8152B02}">
      <dsp:nvSpPr>
        <dsp:cNvPr id="0" name=""/>
        <dsp:cNvSpPr/>
      </dsp:nvSpPr>
      <dsp:spPr>
        <a:xfrm>
          <a:off x="3619362" y="0"/>
          <a:ext cx="1913421" cy="1655334"/>
        </a:xfrm>
        <a:prstGeom prst="hexagon">
          <a:avLst>
            <a:gd name="adj" fmla="val 2857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Story writing, instructions and non-chronological reports</a:t>
          </a:r>
        </a:p>
      </dsp:txBody>
      <dsp:txXfrm>
        <a:off x="3936457" y="274324"/>
        <a:ext cx="1279231" cy="1106686"/>
      </dsp:txXfrm>
    </dsp:sp>
    <dsp:sp modelId="{07770B65-01E7-4F0B-9A60-25DAE83A465F}">
      <dsp:nvSpPr>
        <dsp:cNvPr id="0" name=""/>
        <dsp:cNvSpPr/>
      </dsp:nvSpPr>
      <dsp:spPr>
        <a:xfrm>
          <a:off x="5894503" y="2289679"/>
          <a:ext cx="880945" cy="7590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926FA-042D-4ECC-A174-BEA9684409C3}">
      <dsp:nvSpPr>
        <dsp:cNvPr id="0" name=""/>
        <dsp:cNvSpPr/>
      </dsp:nvSpPr>
      <dsp:spPr>
        <a:xfrm>
          <a:off x="5374192" y="1018141"/>
          <a:ext cx="1913421" cy="1655334"/>
        </a:xfrm>
        <a:prstGeom prst="hexagon">
          <a:avLst>
            <a:gd name="adj" fmla="val 28570"/>
            <a:gd name="vf" fmla="val 115470"/>
          </a:avLst>
        </a:prstGeom>
        <a:solidFill>
          <a:schemeClr val="accent2">
            <a:hueOff val="-3953144"/>
            <a:satOff val="18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Place value, addition and subtraction</a:t>
          </a:r>
        </a:p>
      </dsp:txBody>
      <dsp:txXfrm>
        <a:off x="5691287" y="1292465"/>
        <a:ext cx="1279231" cy="1106686"/>
      </dsp:txXfrm>
    </dsp:sp>
    <dsp:sp modelId="{03CCF627-9036-4D2A-806D-714F1D2C9340}">
      <dsp:nvSpPr>
        <dsp:cNvPr id="0" name=""/>
        <dsp:cNvSpPr/>
      </dsp:nvSpPr>
      <dsp:spPr>
        <a:xfrm>
          <a:off x="5180297" y="3891487"/>
          <a:ext cx="880945" cy="7590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5AA25-D58A-4182-A35F-2679117A72A0}">
      <dsp:nvSpPr>
        <dsp:cNvPr id="0" name=""/>
        <dsp:cNvSpPr/>
      </dsp:nvSpPr>
      <dsp:spPr>
        <a:xfrm>
          <a:off x="5374192" y="3019689"/>
          <a:ext cx="1913421" cy="1655334"/>
        </a:xfrm>
        <a:prstGeom prst="hexagon">
          <a:avLst>
            <a:gd name="adj" fmla="val 28570"/>
            <a:gd name="vf" fmla="val 115470"/>
          </a:avLst>
        </a:prstGeom>
        <a:solidFill>
          <a:schemeClr val="accent2">
            <a:hueOff val="-7906288"/>
            <a:satOff val="36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Looking at the monarchy/important events in history</a:t>
          </a:r>
        </a:p>
      </dsp:txBody>
      <dsp:txXfrm>
        <a:off x="5691287" y="3294013"/>
        <a:ext cx="1279231" cy="1106686"/>
      </dsp:txXfrm>
    </dsp:sp>
    <dsp:sp modelId="{CC513C89-F037-4FE9-9B88-CE158803D4D6}">
      <dsp:nvSpPr>
        <dsp:cNvPr id="0" name=""/>
        <dsp:cNvSpPr/>
      </dsp:nvSpPr>
      <dsp:spPr>
        <a:xfrm>
          <a:off x="3408631" y="4057761"/>
          <a:ext cx="880945" cy="7590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C105BC-0D2E-4016-BB61-CC037ED45DB6}">
      <dsp:nvSpPr>
        <dsp:cNvPr id="0" name=""/>
        <dsp:cNvSpPr/>
      </dsp:nvSpPr>
      <dsp:spPr>
        <a:xfrm>
          <a:off x="3619362" y="4038969"/>
          <a:ext cx="1913421" cy="1655334"/>
        </a:xfrm>
        <a:prstGeom prst="hexagon">
          <a:avLst>
            <a:gd name="adj" fmla="val 28570"/>
            <a:gd name="vf" fmla="val 115470"/>
          </a:avLst>
        </a:prstGeom>
        <a:solidFill>
          <a:schemeClr val="accent2">
            <a:hueOff val="-11859433"/>
            <a:satOff val="54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Science: Animal</a:t>
          </a:r>
          <a:r>
            <a:rPr lang="en-GB" sz="1600" kern="1200" baseline="0" dirty="0"/>
            <a:t> and Survival</a:t>
          </a:r>
          <a:endParaRPr lang="en-GB" sz="1600" kern="1200" dirty="0"/>
        </a:p>
      </dsp:txBody>
      <dsp:txXfrm>
        <a:off x="3936457" y="4313293"/>
        <a:ext cx="1279231" cy="1106686"/>
      </dsp:txXfrm>
    </dsp:sp>
    <dsp:sp modelId="{7D62A03C-5293-4299-A086-9BFCDABFEB37}">
      <dsp:nvSpPr>
        <dsp:cNvPr id="0" name=""/>
        <dsp:cNvSpPr/>
      </dsp:nvSpPr>
      <dsp:spPr>
        <a:xfrm>
          <a:off x="2363663" y="2639309"/>
          <a:ext cx="880945" cy="7590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4FBDB-B1E1-4BF0-9970-AC549ABF41DB}">
      <dsp:nvSpPr>
        <dsp:cNvPr id="0" name=""/>
        <dsp:cNvSpPr/>
      </dsp:nvSpPr>
      <dsp:spPr>
        <a:xfrm>
          <a:off x="1856386" y="3020828"/>
          <a:ext cx="1913421" cy="1655334"/>
        </a:xfrm>
        <a:prstGeom prst="hexagon">
          <a:avLst>
            <a:gd name="adj" fmla="val 28570"/>
            <a:gd name="vf" fmla="val 115470"/>
          </a:avLst>
        </a:prstGeom>
        <a:solidFill>
          <a:schemeClr val="accent2">
            <a:hueOff val="-15812576"/>
            <a:satOff val="72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Mixing colours, sketching and artist study</a:t>
          </a:r>
        </a:p>
      </dsp:txBody>
      <dsp:txXfrm>
        <a:off x="2173481" y="3295152"/>
        <a:ext cx="1279231" cy="1106686"/>
      </dsp:txXfrm>
    </dsp:sp>
    <dsp:sp modelId="{9EBE940A-6B36-4FE0-BB69-D5E0B21328A4}">
      <dsp:nvSpPr>
        <dsp:cNvPr id="0" name=""/>
        <dsp:cNvSpPr/>
      </dsp:nvSpPr>
      <dsp:spPr>
        <a:xfrm>
          <a:off x="1856386" y="1015863"/>
          <a:ext cx="1913421" cy="1655334"/>
        </a:xfrm>
        <a:prstGeom prst="hexagon">
          <a:avLst>
            <a:gd name="adj" fmla="val 28570"/>
            <a:gd name="vf" fmla="val 11547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Extra-curricular</a:t>
          </a:r>
        </a:p>
      </dsp:txBody>
      <dsp:txXfrm>
        <a:off x="2173481" y="1290187"/>
        <a:ext cx="1279231" cy="110668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04742DB-0A36-4998-BAF3-7461E0E7A43A}" type="datetimeFigureOut">
              <a:rPr lang="en-GB" smtClean="0"/>
              <a:t>12/09/2021</a:t>
            </a:fld>
            <a:endParaRPr lang="en-GB"/>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9161259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4742DB-0A36-4998-BAF3-7461E0E7A43A}"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36257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04742DB-0A36-4998-BAF3-7461E0E7A43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30092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04742DB-0A36-4998-BAF3-7461E0E7A43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3932751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742DB-0A36-4998-BAF3-7461E0E7A43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745952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04742DB-0A36-4998-BAF3-7461E0E7A43A}" type="datetimeFigureOut">
              <a:rPr lang="en-GB" smtClean="0"/>
              <a:t>12/09/2021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275564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04742DB-0A36-4998-BAF3-7461E0E7A43A}" type="datetimeFigureOut">
              <a:rPr lang="en-GB" smtClean="0"/>
              <a:t>12/09/2021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251906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742DB-0A36-4998-BAF3-7461E0E7A43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2983445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742DB-0A36-4998-BAF3-7461E0E7A43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7314977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742DB-0A36-4998-BAF3-7461E0E7A43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241265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742DB-0A36-4998-BAF3-7461E0E7A43A}"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398533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742DB-0A36-4998-BAF3-7461E0E7A43A}"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67408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4742DB-0A36-4998-BAF3-7461E0E7A43A}" type="datetimeFigureOut">
              <a:rPr lang="en-GB" smtClean="0"/>
              <a:t>12/09/2021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77559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4742DB-0A36-4998-BAF3-7461E0E7A43A}" type="datetimeFigureOut">
              <a:rPr lang="en-GB" smtClean="0"/>
              <a:t>12/09/2021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30982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04742DB-0A36-4998-BAF3-7461E0E7A43A}" type="datetimeFigureOut">
              <a:rPr lang="en-GB" smtClean="0"/>
              <a:t>12/09/2021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3373271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4742DB-0A36-4998-BAF3-7461E0E7A43A}"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31477798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4742DB-0A36-4998-BAF3-7461E0E7A43A}"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253094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04742DB-0A36-4998-BAF3-7461E0E7A43A}" type="datetimeFigureOut">
              <a:rPr lang="en-GB" smtClean="0"/>
              <a:t>12/09/2021</a:t>
            </a:fld>
            <a:endParaRPr lang="en-GB"/>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DE28BA7-7357-4F25-BA08-2F46E8623D59}" type="slidenum">
              <a:rPr lang="en-GB" smtClean="0"/>
              <a:t>‹#›</a:t>
            </a:fld>
            <a:endParaRPr lang="en-GB"/>
          </a:p>
        </p:txBody>
      </p:sp>
    </p:spTree>
    <p:extLst>
      <p:ext uri="{BB962C8B-B14F-4D97-AF65-F5344CB8AC3E}">
        <p14:creationId xmlns:p14="http://schemas.microsoft.com/office/powerpoint/2010/main" val="329349568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Information Meeting for Year 2</a:t>
            </a:r>
          </a:p>
        </p:txBody>
      </p:sp>
      <p:sp>
        <p:nvSpPr>
          <p:cNvPr id="3" name="Subtitle 2"/>
          <p:cNvSpPr>
            <a:spLocks noGrp="1"/>
          </p:cNvSpPr>
          <p:nvPr>
            <p:ph type="subTitle" idx="1"/>
          </p:nvPr>
        </p:nvSpPr>
        <p:spPr/>
        <p:txBody>
          <a:bodyPr/>
          <a:lstStyle/>
          <a:p>
            <a:r>
              <a:rPr lang="en-GB" dirty="0"/>
              <a:t>Autumn Term</a:t>
            </a:r>
          </a:p>
        </p:txBody>
      </p:sp>
    </p:spTree>
    <p:extLst>
      <p:ext uri="{BB962C8B-B14F-4D97-AF65-F5344CB8AC3E}">
        <p14:creationId xmlns:p14="http://schemas.microsoft.com/office/powerpoint/2010/main" val="316033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952" y="836712"/>
            <a:ext cx="8229600" cy="714408"/>
          </a:xfrm>
        </p:spPr>
        <p:txBody>
          <a:bodyPr>
            <a:normAutofit/>
          </a:bodyPr>
          <a:lstStyle/>
          <a:p>
            <a:r>
              <a:rPr lang="en-GB" dirty="0"/>
              <a:t>Testing and SATS</a:t>
            </a:r>
          </a:p>
        </p:txBody>
      </p:sp>
      <p:sp>
        <p:nvSpPr>
          <p:cNvPr id="2" name="Content Placeholder 1"/>
          <p:cNvSpPr>
            <a:spLocks noGrp="1"/>
          </p:cNvSpPr>
          <p:nvPr>
            <p:ph idx="1"/>
          </p:nvPr>
        </p:nvSpPr>
        <p:spPr>
          <a:xfrm>
            <a:off x="107504" y="2132856"/>
            <a:ext cx="9036496" cy="4464496"/>
          </a:xfrm>
        </p:spPr>
        <p:txBody>
          <a:bodyPr>
            <a:noAutofit/>
          </a:bodyPr>
          <a:lstStyle/>
          <a:p>
            <a:pPr marL="0" indent="0">
              <a:buNone/>
            </a:pPr>
            <a:r>
              <a:rPr lang="en-GB" sz="1700" b="1" u="sng" dirty="0">
                <a:solidFill>
                  <a:srgbClr val="FFC000"/>
                </a:solidFill>
              </a:rPr>
              <a:t>In year R</a:t>
            </a:r>
            <a:r>
              <a:rPr lang="en-GB" sz="1700" dirty="0">
                <a:solidFill>
                  <a:srgbClr val="FFFF00"/>
                </a:solidFill>
              </a:rPr>
              <a:t>, </a:t>
            </a:r>
            <a:r>
              <a:rPr lang="en-GB" sz="1700" dirty="0"/>
              <a:t>Miss </a:t>
            </a:r>
            <a:r>
              <a:rPr lang="en-GB" sz="1700" dirty="0" err="1"/>
              <a:t>Spight</a:t>
            </a:r>
            <a:r>
              <a:rPr lang="en-GB" sz="1700" dirty="0"/>
              <a:t> assesses the children and reports who has attained a ‘Good Level of Development’ </a:t>
            </a:r>
          </a:p>
          <a:p>
            <a:pPr marL="0" indent="0">
              <a:buNone/>
            </a:pPr>
            <a:r>
              <a:rPr lang="en-GB" sz="1700" b="1" u="sng" dirty="0">
                <a:solidFill>
                  <a:srgbClr val="00B050"/>
                </a:solidFill>
              </a:rPr>
              <a:t>In year 1</a:t>
            </a:r>
            <a:r>
              <a:rPr lang="en-GB" sz="1700" dirty="0">
                <a:solidFill>
                  <a:srgbClr val="00B050"/>
                </a:solidFill>
              </a:rPr>
              <a:t>, </a:t>
            </a:r>
            <a:r>
              <a:rPr lang="en-GB" sz="1700" dirty="0"/>
              <a:t>Mrs Hazel assesses the children’s phonics and does a test. Children who do not pass this test will be given additional help and be tested again in year 2.</a:t>
            </a:r>
          </a:p>
          <a:p>
            <a:pPr marL="0" indent="0">
              <a:buNone/>
            </a:pPr>
            <a:r>
              <a:rPr lang="en-GB" sz="1700" b="1" dirty="0"/>
              <a:t>SATs are tests in </a:t>
            </a:r>
            <a:r>
              <a:rPr lang="en-GB" sz="1700" b="1" u="sng" dirty="0">
                <a:solidFill>
                  <a:schemeClr val="accent1">
                    <a:lumMod val="60000"/>
                    <a:lumOff val="40000"/>
                  </a:schemeClr>
                </a:solidFill>
              </a:rPr>
              <a:t>year 2 and year 6 </a:t>
            </a:r>
            <a:r>
              <a:rPr lang="en-GB" sz="1700" b="1" dirty="0"/>
              <a:t>which test children’s understanding of the concepts taught THROUGHOUT the key stage. </a:t>
            </a:r>
          </a:p>
          <a:p>
            <a:r>
              <a:rPr lang="en-GB" sz="1700" b="1" u="sng" dirty="0"/>
              <a:t>KS1 SATs</a:t>
            </a:r>
            <a:r>
              <a:rPr lang="en-GB" sz="1700" dirty="0"/>
              <a:t> test material learned in </a:t>
            </a:r>
            <a:r>
              <a:rPr lang="en-GB" sz="1700" dirty="0" err="1"/>
              <a:t>Yr</a:t>
            </a:r>
            <a:r>
              <a:rPr lang="en-GB" sz="1700" dirty="0"/>
              <a:t> R, </a:t>
            </a:r>
            <a:r>
              <a:rPr lang="en-GB" sz="1700" dirty="0" err="1"/>
              <a:t>Yr</a:t>
            </a:r>
            <a:r>
              <a:rPr lang="en-GB" sz="1700" dirty="0"/>
              <a:t> 1 and </a:t>
            </a:r>
            <a:r>
              <a:rPr lang="en-GB" sz="1700" dirty="0" err="1"/>
              <a:t>Yr</a:t>
            </a:r>
            <a:r>
              <a:rPr lang="en-GB" sz="1700" dirty="0"/>
              <a:t> 2 and scores are based on Mrs Chapman’s assessment, informed by her experience of the child plus their scores on tests carried out in school. There will be a meeting later in the year when this will be discussed on more detail</a:t>
            </a:r>
          </a:p>
          <a:p>
            <a:r>
              <a:rPr lang="en-GB" sz="1700" b="1" u="sng" dirty="0"/>
              <a:t>KS2 SATs </a:t>
            </a:r>
            <a:r>
              <a:rPr lang="en-GB" sz="1700" dirty="0"/>
              <a:t>test material learned in </a:t>
            </a:r>
            <a:r>
              <a:rPr lang="en-GB" sz="1700" dirty="0" err="1"/>
              <a:t>Yr</a:t>
            </a:r>
            <a:r>
              <a:rPr lang="en-GB" sz="1700" dirty="0"/>
              <a:t> 3,4,5 &amp; 6 (and assume an understanding of material from yrR,1 &amp;2). Tests of Reading, Grammar Punctuation and Spelling and Maths are given through an externally-marked test in May. Writing is assessed by the teacher in June and based on written work from the whole of year 6.</a:t>
            </a:r>
          </a:p>
          <a:p>
            <a:pPr marL="0" indent="0">
              <a:buNone/>
            </a:pPr>
            <a:endParaRPr lang="en-GB" sz="1800" dirty="0"/>
          </a:p>
        </p:txBody>
      </p:sp>
    </p:spTree>
    <p:extLst>
      <p:ext uri="{BB962C8B-B14F-4D97-AF65-F5344CB8AC3E}">
        <p14:creationId xmlns:p14="http://schemas.microsoft.com/office/powerpoint/2010/main" val="160296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790" y="2348880"/>
            <a:ext cx="7632848" cy="4608512"/>
          </a:xfrm>
        </p:spPr>
        <p:txBody>
          <a:bodyPr>
            <a:normAutofit/>
          </a:bodyPr>
          <a:lstStyle/>
          <a:p>
            <a:pPr marL="0" indent="0">
              <a:buNone/>
            </a:pPr>
            <a:r>
              <a:rPr lang="en-GB" dirty="0"/>
              <a:t>Scores in SATs are scaled, which means they are converted from the points a child scores in a test, to a scale where 100 represents the ‘expected standard’ for their age and 110+ shows the child to be working at ‘greater depth’.</a:t>
            </a:r>
          </a:p>
          <a:p>
            <a:pPr marL="0" indent="0">
              <a:buNone/>
            </a:pPr>
            <a:r>
              <a:rPr lang="en-GB" dirty="0"/>
              <a:t>All assessments are moderated, which means they are checked by senior staff and with other schools to make sure the standards are in line with national expectations.</a:t>
            </a:r>
          </a:p>
          <a:p>
            <a:pPr marL="0" indent="0">
              <a:buNone/>
            </a:pPr>
            <a:r>
              <a:rPr lang="en-GB" dirty="0"/>
              <a:t>A pack about SATs guidance for parents will be given out before February half term. This will contain all the information you need to know about KS1 SATs and assessment. </a:t>
            </a:r>
          </a:p>
        </p:txBody>
      </p:sp>
      <p:sp>
        <p:nvSpPr>
          <p:cNvPr id="4" name="Title 2"/>
          <p:cNvSpPr>
            <a:spLocks noGrp="1"/>
          </p:cNvSpPr>
          <p:nvPr>
            <p:ph type="title"/>
          </p:nvPr>
        </p:nvSpPr>
        <p:spPr/>
        <p:txBody>
          <a:bodyPr>
            <a:normAutofit/>
          </a:bodyPr>
          <a:lstStyle/>
          <a:p>
            <a:r>
              <a:rPr lang="en-GB" dirty="0"/>
              <a:t>Testing and SATS</a:t>
            </a:r>
          </a:p>
        </p:txBody>
      </p:sp>
    </p:spTree>
    <p:extLst>
      <p:ext uri="{BB962C8B-B14F-4D97-AF65-F5344CB8AC3E}">
        <p14:creationId xmlns:p14="http://schemas.microsoft.com/office/powerpoint/2010/main" val="265153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836712"/>
            <a:ext cx="8229600" cy="970368"/>
          </a:xfrm>
        </p:spPr>
        <p:txBody>
          <a:bodyPr>
            <a:normAutofit fontScale="90000"/>
          </a:bodyPr>
          <a:lstStyle/>
          <a:p>
            <a:r>
              <a:rPr lang="en-GB" dirty="0"/>
              <a:t>SEND</a:t>
            </a:r>
            <a:br>
              <a:rPr lang="en-GB" dirty="0"/>
            </a:br>
            <a:r>
              <a:rPr lang="en-GB" sz="3100" dirty="0"/>
              <a:t>Special Education Needs and/or Disabilities</a:t>
            </a:r>
            <a:br>
              <a:rPr lang="en-GB" dirty="0"/>
            </a:br>
            <a:endParaRPr lang="en-GB" dirty="0"/>
          </a:p>
        </p:txBody>
      </p:sp>
      <p:sp>
        <p:nvSpPr>
          <p:cNvPr id="2" name="Content Placeholder 1"/>
          <p:cNvSpPr>
            <a:spLocks noGrp="1"/>
          </p:cNvSpPr>
          <p:nvPr>
            <p:ph idx="1"/>
          </p:nvPr>
        </p:nvSpPr>
        <p:spPr>
          <a:xfrm>
            <a:off x="467544" y="2420888"/>
            <a:ext cx="8424935" cy="4104456"/>
          </a:xfrm>
        </p:spPr>
        <p:txBody>
          <a:bodyPr>
            <a:normAutofit/>
          </a:bodyPr>
          <a:lstStyle/>
          <a:p>
            <a:pPr marL="0" indent="0">
              <a:buNone/>
            </a:pPr>
            <a:r>
              <a:rPr lang="en-GB" dirty="0"/>
              <a:t>Mrs Nottage is your Deputy Headteacher and Inclusion Leader. </a:t>
            </a:r>
          </a:p>
          <a:p>
            <a:pPr>
              <a:buFont typeface="Wingdings" panose="05000000000000000000" pitchFamily="2" charset="2"/>
              <a:buChar char="v"/>
            </a:pPr>
            <a:r>
              <a:rPr lang="en-GB" dirty="0"/>
              <a:t>If your child does not seem to be making the progress we would expect, then additional steps may need to be put into place in order to help them access the curriculum and make good progress from their starting points. </a:t>
            </a:r>
          </a:p>
          <a:p>
            <a:pPr>
              <a:buFont typeface="Wingdings" panose="05000000000000000000" pitchFamily="2" charset="2"/>
              <a:buChar char="v"/>
            </a:pPr>
            <a:r>
              <a:rPr lang="en-GB" dirty="0"/>
              <a:t>Children who require this support in addition to what they receive in the classroom will have a ‘One-plan’ outlining what they need to work on, both in and outside of school to help them make good progress. </a:t>
            </a:r>
          </a:p>
          <a:p>
            <a:pPr>
              <a:buFont typeface="Wingdings" panose="05000000000000000000" pitchFamily="2" charset="2"/>
              <a:buChar char="v"/>
            </a:pPr>
            <a:r>
              <a:rPr lang="en-GB" dirty="0"/>
              <a:t>For more significant needs, a child may have a ‘Education, Health and Care Plan’ (EHCP).</a:t>
            </a:r>
          </a:p>
          <a:p>
            <a:pPr marL="0" indent="0">
              <a:buNone/>
            </a:pPr>
            <a:r>
              <a:rPr lang="en-GB" dirty="0"/>
              <a:t>This process is always done in consultation with a child’s parents and class teacher.</a:t>
            </a:r>
          </a:p>
        </p:txBody>
      </p:sp>
    </p:spTree>
    <p:extLst>
      <p:ext uri="{BB962C8B-B14F-4D97-AF65-F5344CB8AC3E}">
        <p14:creationId xmlns:p14="http://schemas.microsoft.com/office/powerpoint/2010/main" val="12853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Mrs Pointon is our Child and Family Support Worker. Her role is to be a ‘learning mentor’ to support children to do the best in their learning and also as a link between families and the school.</a:t>
            </a:r>
          </a:p>
          <a:p>
            <a:r>
              <a:rPr lang="en-GB" dirty="0"/>
              <a:t>She already loves </a:t>
            </a:r>
            <a:r>
              <a:rPr lang="en-GB" dirty="0" err="1"/>
              <a:t>Larkrise</a:t>
            </a:r>
            <a:r>
              <a:rPr lang="en-GB" dirty="0"/>
              <a:t> children and we are really glad to have her here for 2.5 days a week.</a:t>
            </a:r>
          </a:p>
        </p:txBody>
      </p:sp>
      <p:sp>
        <p:nvSpPr>
          <p:cNvPr id="3" name="Title 2"/>
          <p:cNvSpPr>
            <a:spLocks noGrp="1"/>
          </p:cNvSpPr>
          <p:nvPr>
            <p:ph type="title"/>
          </p:nvPr>
        </p:nvSpPr>
        <p:spPr/>
        <p:txBody>
          <a:bodyPr/>
          <a:lstStyle/>
          <a:p>
            <a:r>
              <a:rPr lang="en-GB" dirty="0"/>
              <a:t>Child and Family Support Worker</a:t>
            </a:r>
          </a:p>
        </p:txBody>
      </p:sp>
    </p:spTree>
    <p:extLst>
      <p:ext uri="{BB962C8B-B14F-4D97-AF65-F5344CB8AC3E}">
        <p14:creationId xmlns:p14="http://schemas.microsoft.com/office/powerpoint/2010/main" val="398716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a:xfrm>
            <a:off x="1475656" y="2852936"/>
            <a:ext cx="6345260" cy="3530600"/>
          </a:xfrm>
        </p:spPr>
        <p:txBody>
          <a:bodyPr/>
          <a:lstStyle/>
          <a:p>
            <a:r>
              <a:rPr lang="en-GB" dirty="0"/>
              <a:t>If you have any questions/queries regarding your children, their work or homework, please find me for a brief chat on the playground after school. </a:t>
            </a:r>
          </a:p>
          <a:p>
            <a:r>
              <a:rPr lang="en-GB" dirty="0"/>
              <a:t>If you need to discuss any things further then please find me in the playground at the end of the day and I will be happy to discuss them with you. </a:t>
            </a:r>
          </a:p>
        </p:txBody>
      </p:sp>
    </p:spTree>
    <p:extLst>
      <p:ext uri="{BB962C8B-B14F-4D97-AF65-F5344CB8AC3E}">
        <p14:creationId xmlns:p14="http://schemas.microsoft.com/office/powerpoint/2010/main" val="64916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476672"/>
            <a:ext cx="8229600" cy="570392"/>
          </a:xfrm>
        </p:spPr>
        <p:txBody>
          <a:bodyPr>
            <a:normAutofit fontScale="90000"/>
          </a:bodyPr>
          <a:lstStyle/>
          <a:p>
            <a:r>
              <a:rPr lang="en-GB" dirty="0">
                <a:solidFill>
                  <a:schemeClr val="bg1"/>
                </a:solidFill>
              </a:rPr>
              <a:t>Curriculum – This Term’s 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4457039"/>
              </p:ext>
            </p:extLst>
          </p:nvPr>
        </p:nvGraphicFramePr>
        <p:xfrm>
          <a:off x="0" y="1047064"/>
          <a:ext cx="9144000" cy="5694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76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rPr>
              <a:t>Jigsaw</a:t>
            </a:r>
          </a:p>
        </p:txBody>
      </p:sp>
      <p:sp>
        <p:nvSpPr>
          <p:cNvPr id="2" name="Content Placeholder 1"/>
          <p:cNvSpPr>
            <a:spLocks noGrp="1"/>
          </p:cNvSpPr>
          <p:nvPr>
            <p:ph idx="1"/>
          </p:nvPr>
        </p:nvSpPr>
        <p:spPr>
          <a:xfrm>
            <a:off x="872067" y="2636912"/>
            <a:ext cx="7408333" cy="3489251"/>
          </a:xfrm>
        </p:spPr>
        <p:txBody>
          <a:bodyPr/>
          <a:lstStyle/>
          <a:p>
            <a:r>
              <a:rPr lang="en-GB" dirty="0"/>
              <a:t>As a school we follow a programme for our Personal, Social and Health Education (PSHE) called Jigsaw. This is taught in every class, every week and links to assembly themes.</a:t>
            </a:r>
          </a:p>
          <a:p>
            <a:endParaRPr lang="en-GB" dirty="0"/>
          </a:p>
          <a:p>
            <a:pPr marL="0" indent="0">
              <a:buNone/>
            </a:pPr>
            <a:r>
              <a:rPr lang="en-GB" dirty="0"/>
              <a:t>This half term, the Jigsaw theme will be: </a:t>
            </a:r>
          </a:p>
          <a:p>
            <a:pPr marL="0" indent="0">
              <a:buNone/>
            </a:pPr>
            <a:r>
              <a:rPr lang="en-GB" dirty="0"/>
              <a:t>- Being me in my World (Goals, learning, Safety)</a:t>
            </a:r>
          </a:p>
          <a:p>
            <a:pPr marL="0" indent="0">
              <a:buNone/>
            </a:pPr>
            <a:endParaRPr lang="en-GB" dirty="0"/>
          </a:p>
        </p:txBody>
      </p:sp>
    </p:spTree>
    <p:extLst>
      <p:ext uri="{BB962C8B-B14F-4D97-AF65-F5344CB8AC3E}">
        <p14:creationId xmlns:p14="http://schemas.microsoft.com/office/powerpoint/2010/main" val="73073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Homework</a:t>
            </a:r>
          </a:p>
        </p:txBody>
      </p:sp>
      <p:sp>
        <p:nvSpPr>
          <p:cNvPr id="2" name="Content Placeholder 1"/>
          <p:cNvSpPr>
            <a:spLocks noGrp="1"/>
          </p:cNvSpPr>
          <p:nvPr>
            <p:ph idx="1"/>
          </p:nvPr>
        </p:nvSpPr>
        <p:spPr>
          <a:xfrm>
            <a:off x="395536" y="2204864"/>
            <a:ext cx="8352927" cy="4065315"/>
          </a:xfrm>
        </p:spPr>
        <p:txBody>
          <a:bodyPr>
            <a:normAutofit lnSpcReduction="10000"/>
          </a:bodyPr>
          <a:lstStyle/>
          <a:p>
            <a:pPr marL="0" indent="0">
              <a:buNone/>
            </a:pPr>
            <a:r>
              <a:rPr lang="en-GB" dirty="0"/>
              <a:t>It is important to ensure your child does the homework they are set. This will include reading, spellings, maths grids and project choices.</a:t>
            </a:r>
          </a:p>
          <a:p>
            <a:r>
              <a:rPr lang="en-GB" dirty="0"/>
              <a:t>Reading for ten to fifteen minutes every day is expected. This should be recorded in the reading record.</a:t>
            </a:r>
          </a:p>
          <a:p>
            <a:r>
              <a:rPr lang="en-GB" dirty="0"/>
              <a:t>Maths and spelling activities are set on a </a:t>
            </a:r>
            <a:r>
              <a:rPr lang="en-GB" b="1" dirty="0"/>
              <a:t>THURSDAY.</a:t>
            </a:r>
          </a:p>
          <a:p>
            <a:r>
              <a:rPr lang="en-GB" dirty="0"/>
              <a:t>Homework is handed in / spellings tested on a </a:t>
            </a:r>
            <a:r>
              <a:rPr lang="en-GB" b="1" dirty="0"/>
              <a:t>TUESDAY.</a:t>
            </a:r>
          </a:p>
          <a:p>
            <a:r>
              <a:rPr lang="en-GB" dirty="0"/>
              <a:t>Spellings will be handed out for that half term at the beginning. Week One of spellings will be tested on </a:t>
            </a:r>
            <a:r>
              <a:rPr lang="en-GB" b="1" dirty="0"/>
              <a:t>Tuesday 14</a:t>
            </a:r>
            <a:r>
              <a:rPr lang="en-GB" b="1" baseline="30000" dirty="0"/>
              <a:t>th</a:t>
            </a:r>
            <a:r>
              <a:rPr lang="en-GB" b="1" dirty="0"/>
              <a:t> September. </a:t>
            </a:r>
          </a:p>
          <a:p>
            <a:r>
              <a:rPr lang="en-GB" dirty="0"/>
              <a:t>Children will also be </a:t>
            </a:r>
            <a:r>
              <a:rPr lang="en-GB" b="1" dirty="0"/>
              <a:t>tested weekly </a:t>
            </a:r>
            <a:r>
              <a:rPr lang="en-GB" dirty="0"/>
              <a:t>on their times tables. Please practise these at home with your children. They need to know their </a:t>
            </a:r>
            <a:r>
              <a:rPr lang="en-GB" b="1" dirty="0"/>
              <a:t>2, 5 and 10s times tables and division facts. </a:t>
            </a:r>
          </a:p>
          <a:p>
            <a:r>
              <a:rPr lang="en-GB" dirty="0"/>
              <a:t>Project work is set HALF TERMLY which will be sent home in a pack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940600"/>
            <a:ext cx="8208912"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91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605" y="2132856"/>
            <a:ext cx="8500789" cy="4474710"/>
          </a:xfrm>
        </p:spPr>
        <p:txBody>
          <a:bodyPr>
            <a:noAutofit/>
          </a:bodyPr>
          <a:lstStyle/>
          <a:p>
            <a:pPr marL="0" indent="0">
              <a:buNone/>
            </a:pPr>
            <a:r>
              <a:rPr lang="en-GB" sz="1400" b="1" dirty="0"/>
              <a:t>The reading your child will do will include:</a:t>
            </a:r>
          </a:p>
          <a:p>
            <a:r>
              <a:rPr lang="en-GB" sz="1200" dirty="0"/>
              <a:t>Phonics/spelling lessons</a:t>
            </a:r>
          </a:p>
          <a:p>
            <a:r>
              <a:rPr lang="en-GB" sz="1200" dirty="0"/>
              <a:t>Reading lessons</a:t>
            </a:r>
          </a:p>
          <a:p>
            <a:r>
              <a:rPr lang="en-GB" sz="1200" dirty="0"/>
              <a:t>Whole class shared reading</a:t>
            </a:r>
          </a:p>
          <a:p>
            <a:r>
              <a:rPr lang="en-GB" sz="1200" dirty="0"/>
              <a:t>Reading in other subjects</a:t>
            </a:r>
          </a:p>
          <a:p>
            <a:r>
              <a:rPr lang="en-GB" sz="1200" dirty="0"/>
              <a:t>Reading one-to-one with an adult</a:t>
            </a:r>
          </a:p>
          <a:p>
            <a:pPr marL="0" indent="0">
              <a:buNone/>
            </a:pPr>
            <a:r>
              <a:rPr lang="en-GB" sz="1400" b="1" dirty="0"/>
              <a:t>Reading records must be in school </a:t>
            </a:r>
            <a:r>
              <a:rPr lang="en-GB" sz="1400" b="1" u="sng" dirty="0"/>
              <a:t>daily</a:t>
            </a:r>
            <a:r>
              <a:rPr lang="en-GB" sz="1400" b="1" dirty="0"/>
              <a:t> to record this and for the teacher to check home reading. Children who have not read at home will have extra reading sessions during their break time. </a:t>
            </a:r>
          </a:p>
          <a:p>
            <a:pPr marL="0" indent="0">
              <a:buNone/>
            </a:pPr>
            <a:r>
              <a:rPr lang="en-GB" sz="1400" dirty="0"/>
              <a:t>Children earn ‘Reading Stars’ for reading which are displayed in class.</a:t>
            </a:r>
          </a:p>
          <a:p>
            <a:pPr marL="0" indent="0">
              <a:buNone/>
            </a:pPr>
            <a:r>
              <a:rPr lang="en-GB" sz="1400" b="1" dirty="0"/>
              <a:t>3x a week = reading star </a:t>
            </a:r>
          </a:p>
          <a:p>
            <a:pPr marL="0" indent="0">
              <a:buNone/>
            </a:pPr>
            <a:r>
              <a:rPr lang="en-GB" sz="1400" b="1" dirty="0"/>
              <a:t>6x a week = 2 reading stars </a:t>
            </a:r>
          </a:p>
          <a:p>
            <a:pPr marL="0" indent="0">
              <a:buNone/>
            </a:pPr>
            <a:r>
              <a:rPr lang="en-GB" sz="1400" b="1" dirty="0"/>
              <a:t>Reading on every single day (7) in the week = 3 reading stars</a:t>
            </a:r>
          </a:p>
          <a:p>
            <a:pPr marL="0" indent="0">
              <a:buNone/>
            </a:pPr>
            <a:r>
              <a:rPr lang="en-GB" sz="1400" b="1" dirty="0"/>
              <a:t>Certificates are given termly</a:t>
            </a:r>
          </a:p>
          <a:p>
            <a:pPr marL="0" indent="0">
              <a:buNone/>
            </a:pPr>
            <a:r>
              <a:rPr lang="en-GB" sz="1400" b="1" dirty="0"/>
              <a:t>Reading books will be changed twice a week on a Tuesday and a Friday.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252412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32656"/>
            <a:ext cx="25241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a:spLocks noGrp="1"/>
          </p:cNvSpPr>
          <p:nvPr>
            <p:ph type="title"/>
          </p:nvPr>
        </p:nvSpPr>
        <p:spPr>
          <a:xfrm>
            <a:off x="1237675" y="836712"/>
            <a:ext cx="6343672" cy="709865"/>
          </a:xfrm>
        </p:spPr>
        <p:txBody>
          <a:bodyPr/>
          <a:lstStyle/>
          <a:p>
            <a:pPr algn="ctr"/>
            <a:r>
              <a:rPr lang="en-GB" dirty="0"/>
              <a:t>Reading</a:t>
            </a:r>
          </a:p>
        </p:txBody>
      </p:sp>
    </p:spTree>
    <p:extLst>
      <p:ext uri="{BB962C8B-B14F-4D97-AF65-F5344CB8AC3E}">
        <p14:creationId xmlns:p14="http://schemas.microsoft.com/office/powerpoint/2010/main" val="141561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Phonics/Spelling</a:t>
            </a:r>
          </a:p>
        </p:txBody>
      </p:sp>
      <p:sp>
        <p:nvSpPr>
          <p:cNvPr id="2" name="Content Placeholder 1"/>
          <p:cNvSpPr>
            <a:spLocks noGrp="1"/>
          </p:cNvSpPr>
          <p:nvPr>
            <p:ph idx="1"/>
          </p:nvPr>
        </p:nvSpPr>
        <p:spPr>
          <a:xfrm>
            <a:off x="872067" y="2492896"/>
            <a:ext cx="7408333" cy="3633267"/>
          </a:xfrm>
        </p:spPr>
        <p:txBody>
          <a:bodyPr/>
          <a:lstStyle/>
          <a:p>
            <a:r>
              <a:rPr lang="en-GB" dirty="0"/>
              <a:t>Please support your children with the work they are sent home with. This provides a solid base for their developing literacy and forms the foundation for ALL OTHER AREAS of the curriculum.</a:t>
            </a:r>
          </a:p>
          <a:p>
            <a:r>
              <a:rPr lang="en-GB" dirty="0"/>
              <a:t>Spellings is an important part of the Year 2 curriculum. So they need to practise their spellings homework. This should be done using the strategy of Look, Say, Cover, Write and Check (LSCWC). Separate sheets for LSCWC can be provided if necessary.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5087998"/>
            <a:ext cx="6353853" cy="1770002"/>
          </a:xfrm>
          <a:prstGeom prst="rect">
            <a:avLst/>
          </a:prstGeom>
        </p:spPr>
      </p:pic>
    </p:spTree>
    <p:extLst>
      <p:ext uri="{BB962C8B-B14F-4D97-AF65-F5344CB8AC3E}">
        <p14:creationId xmlns:p14="http://schemas.microsoft.com/office/powerpoint/2010/main" val="323533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bg1"/>
                </a:solidFill>
              </a:rPr>
              <a:t>PE</a:t>
            </a:r>
          </a:p>
        </p:txBody>
      </p:sp>
      <p:sp>
        <p:nvSpPr>
          <p:cNvPr id="3" name="Content Placeholder 2"/>
          <p:cNvSpPr>
            <a:spLocks noGrp="1"/>
          </p:cNvSpPr>
          <p:nvPr>
            <p:ph idx="1"/>
          </p:nvPr>
        </p:nvSpPr>
        <p:spPr/>
        <p:txBody>
          <a:bodyPr/>
          <a:lstStyle/>
          <a:p>
            <a:r>
              <a:rPr lang="en-GB" dirty="0"/>
              <a:t>This term our PE units will be fitness and tri-golf.</a:t>
            </a:r>
          </a:p>
          <a:p>
            <a:r>
              <a:rPr lang="en-GB" dirty="0"/>
              <a:t>Our PE days will be </a:t>
            </a:r>
            <a:r>
              <a:rPr lang="en-GB" b="1" dirty="0"/>
              <a:t>Mondays and Wednesdays.</a:t>
            </a:r>
          </a:p>
          <a:p>
            <a:r>
              <a:rPr lang="en-GB" dirty="0"/>
              <a:t>Children should come to school wearing their P.E kits on these days. Please ensure that they are wearing white tops, black/navy shorts, socks, trainers or plimsolls. In colder weather, the children will be able to wear a plain black or navy tracksuit. </a:t>
            </a:r>
          </a:p>
          <a:p>
            <a:r>
              <a:rPr lang="en-GB" dirty="0"/>
              <a:t>As usual, long hair needs to be tied back and earrings removed before coming to school.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869160"/>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72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Home learning</a:t>
            </a:r>
          </a:p>
        </p:txBody>
      </p:sp>
      <p:sp>
        <p:nvSpPr>
          <p:cNvPr id="2" name="Content Placeholder 1"/>
          <p:cNvSpPr>
            <a:spLocks noGrp="1"/>
          </p:cNvSpPr>
          <p:nvPr>
            <p:ph idx="1"/>
          </p:nvPr>
        </p:nvSpPr>
        <p:spPr>
          <a:xfrm>
            <a:off x="395536" y="2276872"/>
            <a:ext cx="8352927" cy="3849291"/>
          </a:xfrm>
        </p:spPr>
        <p:txBody>
          <a:bodyPr>
            <a:noAutofit/>
          </a:bodyPr>
          <a:lstStyle/>
          <a:p>
            <a:pPr marL="0" indent="0">
              <a:buNone/>
            </a:pPr>
            <a:r>
              <a:rPr lang="en-GB" sz="1700" dirty="0"/>
              <a:t>If your child has to isolate at any point this year then you will be able to find the current work for the week on class dojo so your child is able to continue to learn at home is they are well enough to do so.</a:t>
            </a:r>
          </a:p>
          <a:p>
            <a:pPr marL="0" indent="0">
              <a:buNone/>
            </a:pPr>
            <a:endParaRPr lang="en-GB" sz="1700" dirty="0"/>
          </a:p>
          <a:p>
            <a:pPr marL="0" indent="0">
              <a:buNone/>
            </a:pPr>
            <a:r>
              <a:rPr lang="en-GB" sz="1700" dirty="0"/>
              <a:t>Please download any work and then share what your child has done on their portfolio page on class dojo just as we were during the lockdown. </a:t>
            </a:r>
          </a:p>
        </p:txBody>
      </p:sp>
    </p:spTree>
    <p:extLst>
      <p:ext uri="{BB962C8B-B14F-4D97-AF65-F5344CB8AC3E}">
        <p14:creationId xmlns:p14="http://schemas.microsoft.com/office/powerpoint/2010/main" val="77428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Healthy Schools</a:t>
            </a:r>
          </a:p>
        </p:txBody>
      </p:sp>
      <p:sp>
        <p:nvSpPr>
          <p:cNvPr id="2" name="Content Placeholder 1"/>
          <p:cNvSpPr>
            <a:spLocks noGrp="1"/>
          </p:cNvSpPr>
          <p:nvPr>
            <p:ph idx="1"/>
          </p:nvPr>
        </p:nvSpPr>
        <p:spPr>
          <a:xfrm>
            <a:off x="395536" y="2276872"/>
            <a:ext cx="8352927" cy="3849291"/>
          </a:xfrm>
        </p:spPr>
        <p:txBody>
          <a:bodyPr>
            <a:noAutofit/>
          </a:bodyPr>
          <a:lstStyle/>
          <a:p>
            <a:pPr marL="0" indent="0">
              <a:buNone/>
            </a:pPr>
            <a:r>
              <a:rPr lang="en-GB" sz="1700" dirty="0"/>
              <a:t>Our school is increasing its focus on healthy lifestyles this year and there are some rules that will be in place.</a:t>
            </a:r>
          </a:p>
          <a:p>
            <a:pPr marL="0" indent="0">
              <a:buNone/>
            </a:pPr>
            <a:endParaRPr lang="en-GB" sz="1700" dirty="0"/>
          </a:p>
          <a:p>
            <a:r>
              <a:rPr lang="en-GB" sz="1700" dirty="0"/>
              <a:t>Playtime snacks must be a piece of fruit or veg (not snack bars or chocolate)</a:t>
            </a:r>
          </a:p>
          <a:p>
            <a:endParaRPr lang="en-GB" sz="1700" dirty="0"/>
          </a:p>
          <a:p>
            <a:pPr marL="0" indent="0">
              <a:buNone/>
            </a:pPr>
            <a:r>
              <a:rPr lang="en-GB" sz="1700" dirty="0"/>
              <a:t>Children will no longer be allowed to bring in sweets on their birthday, this is because:</a:t>
            </a:r>
          </a:p>
          <a:p>
            <a:r>
              <a:rPr lang="en-GB" sz="1700" dirty="0"/>
              <a:t>It is our aim to promote healthy choices at school</a:t>
            </a:r>
          </a:p>
          <a:p>
            <a:r>
              <a:rPr lang="en-GB" sz="1700" dirty="0"/>
              <a:t>We know that some parents feel under pressure to provide cakes/sweets for the whole class on their child’s birthday.</a:t>
            </a:r>
          </a:p>
          <a:p>
            <a:pPr marL="0" indent="0">
              <a:buNone/>
            </a:pPr>
            <a:r>
              <a:rPr lang="en-GB" sz="1700" dirty="0"/>
              <a:t>(wearing a birthday badge for the day might be a nice way of showing their friends it is their birthday)</a:t>
            </a:r>
          </a:p>
        </p:txBody>
      </p:sp>
    </p:spTree>
    <p:extLst>
      <p:ext uri="{BB962C8B-B14F-4D97-AF65-F5344CB8AC3E}">
        <p14:creationId xmlns:p14="http://schemas.microsoft.com/office/powerpoint/2010/main" val="2579341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938</TotalTime>
  <Words>1335</Words>
  <Application>Microsoft Office PowerPoint</Application>
  <PresentationFormat>On-screen Show (4:3)</PresentationFormat>
  <Paragraphs>80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Wingdings</vt:lpstr>
      <vt:lpstr>Wingdings 3</vt:lpstr>
      <vt:lpstr>Ion Boardroom</vt:lpstr>
      <vt:lpstr>Information Meeting for Year 2</vt:lpstr>
      <vt:lpstr>Curriculum – This Term’s Overview</vt:lpstr>
      <vt:lpstr>Jigsaw</vt:lpstr>
      <vt:lpstr>Homework</vt:lpstr>
      <vt:lpstr>Reading</vt:lpstr>
      <vt:lpstr>Phonics/Spelling</vt:lpstr>
      <vt:lpstr>PE</vt:lpstr>
      <vt:lpstr>Home learning</vt:lpstr>
      <vt:lpstr>Healthy Schools</vt:lpstr>
      <vt:lpstr>Testing and SATS</vt:lpstr>
      <vt:lpstr>Testing and SATS</vt:lpstr>
      <vt:lpstr>SEND Special Education Needs and/or Disabilities </vt:lpstr>
      <vt:lpstr>Child and Family Support Worker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Meeting for Year X</dc:title>
  <dc:creator>Jen</dc:creator>
  <cp:lastModifiedBy>Mrs Chapman</cp:lastModifiedBy>
  <cp:revision>56</cp:revision>
  <dcterms:created xsi:type="dcterms:W3CDTF">2017-07-19T12:51:36Z</dcterms:created>
  <dcterms:modified xsi:type="dcterms:W3CDTF">2021-09-12T12:02:26Z</dcterms:modified>
</cp:coreProperties>
</file>