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669" r:id="rId2"/>
  </p:sldMasterIdLst>
  <p:notesMasterIdLst>
    <p:notesMasterId r:id="rId23"/>
  </p:notesMasterIdLst>
  <p:handoutMasterIdLst>
    <p:handoutMasterId r:id="rId24"/>
  </p:handoutMasterIdLst>
  <p:sldIdLst>
    <p:sldId id="258" r:id="rId3"/>
    <p:sldId id="369" r:id="rId4"/>
    <p:sldId id="370" r:id="rId5"/>
    <p:sldId id="270" r:id="rId6"/>
    <p:sldId id="269" r:id="rId7"/>
    <p:sldId id="354" r:id="rId8"/>
    <p:sldId id="355" r:id="rId9"/>
    <p:sldId id="362" r:id="rId10"/>
    <p:sldId id="357" r:id="rId11"/>
    <p:sldId id="360" r:id="rId12"/>
    <p:sldId id="363" r:id="rId13"/>
    <p:sldId id="364" r:id="rId14"/>
    <p:sldId id="366" r:id="rId15"/>
    <p:sldId id="367" r:id="rId16"/>
    <p:sldId id="372" r:id="rId17"/>
    <p:sldId id="373" r:id="rId18"/>
    <p:sldId id="374" r:id="rId19"/>
    <p:sldId id="375" r:id="rId20"/>
    <p:sldId id="368" r:id="rId21"/>
    <p:sldId id="267" r:id="rId22"/>
  </p:sldIdLst>
  <p:sldSz cx="9144000" cy="6858000" type="screen4x3"/>
  <p:notesSz cx="6858000" cy="9144000"/>
  <p:embeddedFontLst>
    <p:embeddedFont>
      <p:font typeface="Twinkl" panose="020B0604020202020204" charset="0"/>
      <p:regular r:id="rId25"/>
      <p:bold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4" pos="340" userDrawn="1">
          <p15:clr>
            <a:srgbClr val="A4A3A4"/>
          </p15:clr>
        </p15:guide>
        <p15:guide id="5" orient="horz" pos="3974" userDrawn="1">
          <p15:clr>
            <a:srgbClr val="A4A3A4"/>
          </p15:clr>
        </p15:guide>
        <p15:guide id="6" pos="5420" userDrawn="1">
          <p15:clr>
            <a:srgbClr val="A4A3A4"/>
          </p15:clr>
        </p15:guide>
        <p15:guide id="7" orient="horz" pos="346" userDrawn="1">
          <p15:clr>
            <a:srgbClr val="A4A3A4"/>
          </p15:clr>
        </p15:guide>
        <p15:guide id="8" pos="476" userDrawn="1">
          <p15:clr>
            <a:srgbClr val="A4A3A4"/>
          </p15:clr>
        </p15:guide>
        <p15:guide id="9" orient="horz" pos="482" userDrawn="1">
          <p15:clr>
            <a:srgbClr val="A4A3A4"/>
          </p15:clr>
        </p15:guide>
        <p15:guide id="10" orient="horz" pos="3838" userDrawn="1">
          <p15:clr>
            <a:srgbClr val="A4A3A4"/>
          </p15:clr>
        </p15:guide>
        <p15:guide id="11" pos="528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A0DB"/>
    <a:srgbClr val="DE1E5A"/>
    <a:srgbClr val="BC0105"/>
    <a:srgbClr val="4DB1E3"/>
    <a:srgbClr val="80C1EB"/>
    <a:srgbClr val="ACDDFC"/>
    <a:srgbClr val="FFFFFF"/>
    <a:srgbClr val="4AA1D9"/>
    <a:srgbClr val="21A6F9"/>
    <a:srgbClr val="1C1C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72092C-8441-243D-EBD8-D8F2F07D32C8}" v="47" dt="2026-09-04T14:01:43.8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1" autoAdjust="0"/>
    <p:restoredTop sz="94660"/>
  </p:normalViewPr>
  <p:slideViewPr>
    <p:cSldViewPr snapToGrid="0" showGuides="1">
      <p:cViewPr varScale="1">
        <p:scale>
          <a:sx n="85" d="100"/>
          <a:sy n="85" d="100"/>
        </p:scale>
        <p:origin x="1406" y="53"/>
      </p:cViewPr>
      <p:guideLst>
        <p:guide orient="horz" pos="2160"/>
        <p:guide pos="2880"/>
        <p:guide pos="340"/>
        <p:guide orient="horz" pos="3974"/>
        <p:guide pos="5420"/>
        <p:guide orient="horz" pos="346"/>
        <p:guide pos="476"/>
        <p:guide orient="horz" pos="482"/>
        <p:guide orient="horz" pos="3838"/>
        <p:guide pos="5284"/>
      </p:guideLst>
    </p:cSldViewPr>
  </p:slideViewPr>
  <p:notesTextViewPr>
    <p:cViewPr>
      <p:scale>
        <a:sx n="3" d="2"/>
        <a:sy n="3" d="2"/>
      </p:scale>
      <p:origin x="0" y="0"/>
    </p:cViewPr>
  </p:notesTextViewPr>
  <p:notesViewPr>
    <p:cSldViewPr snapToGrid="0" showGuides="1">
      <p:cViewPr varScale="1">
        <p:scale>
          <a:sx n="77" d="100"/>
          <a:sy n="77" d="100"/>
        </p:scale>
        <p:origin x="264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2.fntdata"/><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1.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B34F151-63AC-41CE-96F5-7702E930870C}" type="datetimeFigureOut">
              <a:rPr lang="en-GB" smtClean="0"/>
              <a:t>04/09/2026</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676B846-B279-40AC-BFF5-DBC4013370C2}" type="slidenum">
              <a:rPr lang="en-GB" smtClean="0"/>
              <a:t>‹#›</a:t>
            </a:fld>
            <a:endParaRPr lang="en-GB"/>
          </a:p>
        </p:txBody>
      </p:sp>
    </p:spTree>
    <p:extLst>
      <p:ext uri="{BB962C8B-B14F-4D97-AF65-F5344CB8AC3E}">
        <p14:creationId xmlns:p14="http://schemas.microsoft.com/office/powerpoint/2010/main" val="2645397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02C5D1-7818-41B5-ABAD-5E4B38A5388F}" type="datetimeFigureOut">
              <a:rPr lang="en-GB" smtClean="0"/>
              <a:t>04/09/2026</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521341-850D-40E1-BB3D-87946DC9B06D}" type="slidenum">
              <a:rPr lang="en-GB" smtClean="0"/>
              <a:t>‹#›</a:t>
            </a:fld>
            <a:endParaRPr lang="en-GB"/>
          </a:p>
        </p:txBody>
      </p:sp>
    </p:spTree>
    <p:extLst>
      <p:ext uri="{BB962C8B-B14F-4D97-AF65-F5344CB8AC3E}">
        <p14:creationId xmlns:p14="http://schemas.microsoft.com/office/powerpoint/2010/main" val="847048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hyperlink" Target="https://www.twinkl.co.uk/"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www.twinkl.co.uk/" TargetMode="External"/><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hlinkClick r:id="rId3"/>
          </p:cNvPr>
          <p:cNvSpPr/>
          <p:nvPr userDrawn="1"/>
        </p:nvSpPr>
        <p:spPr>
          <a:xfrm>
            <a:off x="4137660" y="5561814"/>
            <a:ext cx="86868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37040751"/>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Agenda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50451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aam slide layout">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EF70765A-4598-4D75-8EBE-B820808F6559}"/>
              </a:ext>
            </a:extLst>
          </p:cNvPr>
          <p:cNvSpPr>
            <a:spLocks noGrp="1"/>
          </p:cNvSpPr>
          <p:nvPr>
            <p:ph type="body" sz="quarter" idx="10" hasCustomPrompt="1"/>
          </p:nvPr>
        </p:nvSpPr>
        <p:spPr>
          <a:xfrm>
            <a:off x="242647" y="339510"/>
            <a:ext cx="8679898" cy="724247"/>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Our Team LAYOUT</a:t>
            </a:r>
          </a:p>
        </p:txBody>
      </p:sp>
      <p:sp>
        <p:nvSpPr>
          <p:cNvPr id="4" name="그림 개체 틀 2">
            <a:extLst>
              <a:ext uri="{FF2B5EF4-FFF2-40B4-BE49-F238E27FC236}">
                <a16:creationId xmlns:a16="http://schemas.microsoft.com/office/drawing/2014/main" id="{74ADC69E-7B21-41C9-B744-73AA54F21F65}"/>
              </a:ext>
            </a:extLst>
          </p:cNvPr>
          <p:cNvSpPr>
            <a:spLocks noGrp="1"/>
          </p:cNvSpPr>
          <p:nvPr>
            <p:ph type="pic" sz="quarter" idx="42" hasCustomPrompt="1"/>
          </p:nvPr>
        </p:nvSpPr>
        <p:spPr>
          <a:xfrm>
            <a:off x="676384" y="1742673"/>
            <a:ext cx="1531602" cy="2376264"/>
          </a:xfrm>
          <a:prstGeom prst="round2DiagRect">
            <a:avLst>
              <a:gd name="adj1" fmla="val 30184"/>
              <a:gd name="adj2" fmla="val 0"/>
            </a:avLst>
          </a:prstGeom>
          <a:solidFill>
            <a:schemeClr val="bg1">
              <a:lumMod val="95000"/>
            </a:schemeClr>
          </a:solidFill>
        </p:spPr>
        <p:txBody>
          <a:bodyPr anchor="ctr"/>
          <a:lstStyle>
            <a:lvl1pPr marL="0" indent="0" algn="ctr">
              <a:buNone/>
              <a:defRPr sz="900">
                <a:solidFill>
                  <a:schemeClr val="tx1">
                    <a:lumMod val="75000"/>
                    <a:lumOff val="25000"/>
                  </a:schemeClr>
                </a:solidFill>
                <a:latin typeface="+mn-lt"/>
              </a:defRPr>
            </a:lvl1pPr>
          </a:lstStyle>
          <a:p>
            <a:r>
              <a:rPr lang="en-US" altLang="ko-KR" dirty="0"/>
              <a:t>Place Your Picture Here</a:t>
            </a:r>
            <a:endParaRPr lang="ko-KR" altLang="en-US" dirty="0"/>
          </a:p>
        </p:txBody>
      </p:sp>
      <p:sp>
        <p:nvSpPr>
          <p:cNvPr id="5" name="그림 개체 틀 2">
            <a:extLst>
              <a:ext uri="{FF2B5EF4-FFF2-40B4-BE49-F238E27FC236}">
                <a16:creationId xmlns:a16="http://schemas.microsoft.com/office/drawing/2014/main" id="{21330B0B-9763-4244-802F-F7BE7B139D26}"/>
              </a:ext>
            </a:extLst>
          </p:cNvPr>
          <p:cNvSpPr>
            <a:spLocks noGrp="1"/>
          </p:cNvSpPr>
          <p:nvPr>
            <p:ph type="pic" sz="quarter" idx="43" hasCustomPrompt="1"/>
          </p:nvPr>
        </p:nvSpPr>
        <p:spPr>
          <a:xfrm>
            <a:off x="2759787" y="1742673"/>
            <a:ext cx="1531602" cy="2376264"/>
          </a:xfrm>
          <a:prstGeom prst="round2DiagRect">
            <a:avLst>
              <a:gd name="adj1" fmla="val 29763"/>
              <a:gd name="adj2" fmla="val 0"/>
            </a:avLst>
          </a:prstGeom>
          <a:solidFill>
            <a:schemeClr val="bg1">
              <a:lumMod val="95000"/>
            </a:schemeClr>
          </a:solidFill>
        </p:spPr>
        <p:txBody>
          <a:bodyPr anchor="ctr"/>
          <a:lstStyle>
            <a:lvl1pPr marL="0" indent="0" algn="ctr">
              <a:buNone/>
              <a:defRPr sz="900">
                <a:solidFill>
                  <a:schemeClr val="tx1">
                    <a:lumMod val="75000"/>
                    <a:lumOff val="25000"/>
                  </a:schemeClr>
                </a:solidFill>
                <a:latin typeface="+mn-lt"/>
              </a:defRPr>
            </a:lvl1pPr>
          </a:lstStyle>
          <a:p>
            <a:r>
              <a:rPr lang="en-US" altLang="ko-KR" dirty="0"/>
              <a:t>Place Your Picture Here</a:t>
            </a:r>
            <a:endParaRPr lang="ko-KR" altLang="en-US" dirty="0"/>
          </a:p>
        </p:txBody>
      </p:sp>
      <p:sp>
        <p:nvSpPr>
          <p:cNvPr id="6" name="그림 개체 틀 2">
            <a:extLst>
              <a:ext uri="{FF2B5EF4-FFF2-40B4-BE49-F238E27FC236}">
                <a16:creationId xmlns:a16="http://schemas.microsoft.com/office/drawing/2014/main" id="{749222CF-6D36-44EA-879A-C5734EBAFFAA}"/>
              </a:ext>
            </a:extLst>
          </p:cNvPr>
          <p:cNvSpPr>
            <a:spLocks noGrp="1"/>
          </p:cNvSpPr>
          <p:nvPr>
            <p:ph type="pic" sz="quarter" idx="44" hasCustomPrompt="1"/>
          </p:nvPr>
        </p:nvSpPr>
        <p:spPr>
          <a:xfrm>
            <a:off x="4843190" y="1742673"/>
            <a:ext cx="1531602" cy="2376264"/>
          </a:xfrm>
          <a:prstGeom prst="round2DiagRect">
            <a:avLst>
              <a:gd name="adj1" fmla="val 28917"/>
              <a:gd name="adj2" fmla="val 0"/>
            </a:avLst>
          </a:prstGeom>
          <a:solidFill>
            <a:schemeClr val="bg1">
              <a:lumMod val="95000"/>
            </a:schemeClr>
          </a:solidFill>
        </p:spPr>
        <p:txBody>
          <a:bodyPr anchor="ctr"/>
          <a:lstStyle>
            <a:lvl1pPr marL="0" indent="0" algn="ctr">
              <a:buNone/>
              <a:defRPr sz="900">
                <a:solidFill>
                  <a:schemeClr val="tx1">
                    <a:lumMod val="75000"/>
                    <a:lumOff val="25000"/>
                  </a:schemeClr>
                </a:solidFill>
                <a:latin typeface="+mn-lt"/>
              </a:defRPr>
            </a:lvl1pPr>
          </a:lstStyle>
          <a:p>
            <a:r>
              <a:rPr lang="en-US" altLang="ko-KR" dirty="0"/>
              <a:t>Place Your Picture Here</a:t>
            </a:r>
            <a:endParaRPr lang="ko-KR" altLang="en-US" dirty="0"/>
          </a:p>
        </p:txBody>
      </p:sp>
      <p:sp>
        <p:nvSpPr>
          <p:cNvPr id="7" name="그림 개체 틀 2">
            <a:extLst>
              <a:ext uri="{FF2B5EF4-FFF2-40B4-BE49-F238E27FC236}">
                <a16:creationId xmlns:a16="http://schemas.microsoft.com/office/drawing/2014/main" id="{A0637056-896D-4BB6-9D69-2C13D71FEC35}"/>
              </a:ext>
            </a:extLst>
          </p:cNvPr>
          <p:cNvSpPr>
            <a:spLocks noGrp="1"/>
          </p:cNvSpPr>
          <p:nvPr>
            <p:ph type="pic" sz="quarter" idx="45" hasCustomPrompt="1"/>
          </p:nvPr>
        </p:nvSpPr>
        <p:spPr>
          <a:xfrm>
            <a:off x="6926594" y="1742673"/>
            <a:ext cx="1531602" cy="2376264"/>
          </a:xfrm>
          <a:prstGeom prst="round2DiagRect">
            <a:avLst>
              <a:gd name="adj1" fmla="val 33141"/>
              <a:gd name="adj2" fmla="val 0"/>
            </a:avLst>
          </a:prstGeom>
          <a:solidFill>
            <a:schemeClr val="bg1">
              <a:lumMod val="95000"/>
            </a:schemeClr>
          </a:solidFill>
        </p:spPr>
        <p:txBody>
          <a:bodyPr anchor="ctr"/>
          <a:lstStyle>
            <a:lvl1pPr marL="0" indent="0" algn="ctr">
              <a:buNone/>
              <a:defRPr sz="900">
                <a:solidFill>
                  <a:schemeClr val="tx1">
                    <a:lumMod val="75000"/>
                    <a:lumOff val="25000"/>
                  </a:schemeClr>
                </a:solidFill>
                <a:latin typeface="+mn-lt"/>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13099181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Contents slide layout">
    <p:bg>
      <p:bgPr>
        <a:solidFill>
          <a:schemeClr val="accent1"/>
        </a:solidFill>
        <a:effectLst/>
      </p:bgPr>
    </p:bg>
    <p:spTree>
      <p:nvGrpSpPr>
        <p:cNvPr id="1" name=""/>
        <p:cNvGrpSpPr/>
        <p:nvPr/>
      </p:nvGrpSpPr>
      <p:grpSpPr>
        <a:xfrm>
          <a:off x="0" y="0"/>
          <a:ext cx="0" cy="0"/>
          <a:chOff x="0" y="0"/>
          <a:chExt cx="0" cy="0"/>
        </a:xfrm>
      </p:grpSpPr>
      <p:sp>
        <p:nvSpPr>
          <p:cNvPr id="2" name="그림 개체 틀 2">
            <a:extLst>
              <a:ext uri="{FF2B5EF4-FFF2-40B4-BE49-F238E27FC236}">
                <a16:creationId xmlns:a16="http://schemas.microsoft.com/office/drawing/2014/main" id="{5D493FB0-2EA2-48C2-A396-BB7BF79442AD}"/>
              </a:ext>
            </a:extLst>
          </p:cNvPr>
          <p:cNvSpPr>
            <a:spLocks noGrp="1"/>
          </p:cNvSpPr>
          <p:nvPr>
            <p:ph type="pic" sz="quarter" idx="14" hasCustomPrompt="1"/>
          </p:nvPr>
        </p:nvSpPr>
        <p:spPr>
          <a:xfrm>
            <a:off x="1" y="0"/>
            <a:ext cx="7575815" cy="6858000"/>
          </a:xfrm>
          <a:prstGeom prst="round2DiagRect">
            <a:avLst>
              <a:gd name="adj1" fmla="val 37296"/>
              <a:gd name="adj2" fmla="val 0"/>
            </a:avLst>
          </a:prstGeom>
          <a:solidFill>
            <a:schemeClr val="bg1">
              <a:lumMod val="95000"/>
            </a:schemeClr>
          </a:solidFill>
        </p:spPr>
        <p:txBody>
          <a:bodyPr anchor="ctr"/>
          <a:lstStyle>
            <a:lvl1pPr marL="0" indent="0" algn="ctr">
              <a:buNone/>
              <a:defRPr sz="9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13679082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59532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4544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75872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201386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4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52774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159976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7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6257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Box">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ounded Rectangle 3"/>
          <p:cNvSpPr/>
          <p:nvPr userDrawn="1"/>
        </p:nvSpPr>
        <p:spPr bwMode="auto">
          <a:xfrm>
            <a:off x="457198" y="438151"/>
            <a:ext cx="8220075" cy="5957887"/>
          </a:xfrm>
          <a:prstGeom prst="roundRect">
            <a:avLst>
              <a:gd name="adj" fmla="val 2649"/>
            </a:avLst>
          </a:prstGeom>
          <a:solidFill>
            <a:schemeClr val="bg1"/>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72497" y="5734211"/>
            <a:ext cx="576495" cy="580719"/>
          </a:xfrm>
          <a:prstGeom prst="rect">
            <a:avLst/>
          </a:prstGeom>
        </p:spPr>
      </p:pic>
    </p:spTree>
    <p:extLst>
      <p:ext uri="{BB962C8B-B14F-4D97-AF65-F5344CB8AC3E}">
        <p14:creationId xmlns:p14="http://schemas.microsoft.com/office/powerpoint/2010/main" val="34298710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42647" y="332483"/>
            <a:ext cx="8679898" cy="724247"/>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41996264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42647" y="123478"/>
            <a:ext cx="8679898" cy="724247"/>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265508" y="1131592"/>
            <a:ext cx="2670575"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p>
        </p:txBody>
      </p:sp>
      <p:sp>
        <p:nvSpPr>
          <p:cNvPr id="4" name="Rounded Rectangle 3"/>
          <p:cNvSpPr/>
          <p:nvPr userDrawn="1"/>
        </p:nvSpPr>
        <p:spPr>
          <a:xfrm>
            <a:off x="398950" y="1347500"/>
            <a:ext cx="115401"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sp>
        <p:nvSpPr>
          <p:cNvPr id="5" name="Half Frame 4"/>
          <p:cNvSpPr/>
          <p:nvPr userDrawn="1"/>
        </p:nvSpPr>
        <p:spPr>
          <a:xfrm rot="5400000">
            <a:off x="2207152" y="1362297"/>
            <a:ext cx="685849" cy="513861"/>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533778" y="1691075"/>
            <a:ext cx="1674186" cy="415498"/>
          </a:xfrm>
          <a:prstGeom prst="rect">
            <a:avLst/>
          </a:prstGeom>
          <a:noFill/>
        </p:spPr>
        <p:txBody>
          <a:bodyPr wrap="square" rtlCol="0" anchor="ctr">
            <a:spAutoFit/>
          </a:bodyPr>
          <a:lstStyle/>
          <a:p>
            <a:r>
              <a:rPr lang="en-US" altLang="ko-KR" sz="1050" b="1" dirty="0">
                <a:solidFill>
                  <a:schemeClr val="bg1"/>
                </a:solidFill>
                <a:latin typeface="Arial" pitchFamily="34" charset="0"/>
                <a:cs typeface="Arial" pitchFamily="34" charset="0"/>
              </a:rPr>
              <a:t>You can Resize without losing quality</a:t>
            </a:r>
            <a:endParaRPr lang="ko-KR" altLang="en-US" sz="105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533778" y="2208255"/>
            <a:ext cx="1674186" cy="577081"/>
          </a:xfrm>
          <a:prstGeom prst="rect">
            <a:avLst/>
          </a:prstGeom>
          <a:noFill/>
        </p:spPr>
        <p:txBody>
          <a:bodyPr wrap="square" rtlCol="0" anchor="ctr">
            <a:spAutoFit/>
          </a:bodyPr>
          <a:lstStyle/>
          <a:p>
            <a:r>
              <a:rPr lang="en-US" altLang="ko-KR" sz="1050" b="1" dirty="0">
                <a:solidFill>
                  <a:schemeClr val="bg1"/>
                </a:solidFill>
                <a:latin typeface="Arial" pitchFamily="34" charset="0"/>
                <a:cs typeface="Arial" pitchFamily="34" charset="0"/>
              </a:rPr>
              <a:t>You can Change Fill Color &amp;</a:t>
            </a:r>
          </a:p>
          <a:p>
            <a:r>
              <a:rPr lang="en-US" altLang="ko-KR" sz="1050" b="1" dirty="0">
                <a:solidFill>
                  <a:schemeClr val="bg1"/>
                </a:solidFill>
                <a:latin typeface="Arial" pitchFamily="34" charset="0"/>
                <a:cs typeface="Arial" pitchFamily="34" charset="0"/>
              </a:rPr>
              <a:t>Line Color</a:t>
            </a:r>
            <a:endParaRPr lang="ko-KR" altLang="en-US" sz="105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540922" y="5835368"/>
            <a:ext cx="1674000" cy="253916"/>
          </a:xfrm>
          <a:prstGeom prst="rect">
            <a:avLst/>
          </a:prstGeom>
          <a:noFill/>
        </p:spPr>
        <p:txBody>
          <a:bodyPr wrap="square" rtlCol="0" anchor="ctr">
            <a:spAutoFit/>
          </a:bodyPr>
          <a:lstStyle/>
          <a:p>
            <a:r>
              <a:rPr lang="en-US" altLang="ko-KR" sz="1050" dirty="0">
                <a:solidFill>
                  <a:schemeClr val="bg1"/>
                </a:solidFill>
                <a:latin typeface="Arial" pitchFamily="34" charset="0"/>
                <a:cs typeface="Arial" pitchFamily="34" charset="0"/>
              </a:rPr>
              <a:t>www.allppt.com</a:t>
            </a:r>
            <a:endParaRPr lang="ko-KR" altLang="en-US" sz="105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540922" y="4611907"/>
            <a:ext cx="2037972" cy="1061829"/>
          </a:xfrm>
          <a:prstGeom prst="rect">
            <a:avLst/>
          </a:prstGeom>
          <a:noFill/>
        </p:spPr>
        <p:txBody>
          <a:bodyPr wrap="square" rtlCol="0" anchor="ctr">
            <a:spAutoFit/>
          </a:bodyPr>
          <a:lstStyle/>
          <a:p>
            <a:r>
              <a:rPr lang="en-US" altLang="ko-KR" sz="2100" b="1" dirty="0">
                <a:solidFill>
                  <a:schemeClr val="bg1"/>
                </a:solidFill>
                <a:latin typeface="+mn-lt"/>
                <a:ea typeface="+mn-ea"/>
                <a:cs typeface="Arial" pitchFamily="34" charset="0"/>
              </a:rPr>
              <a:t>FREE </a:t>
            </a:r>
          </a:p>
          <a:p>
            <a:r>
              <a:rPr lang="en-US" altLang="ko-KR" sz="21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3120754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8" name="Title 5"/>
          <p:cNvSpPr>
            <a:spLocks noGrp="1"/>
          </p:cNvSpPr>
          <p:nvPr>
            <p:ph type="title"/>
          </p:nvPr>
        </p:nvSpPr>
        <p:spPr>
          <a:xfrm>
            <a:off x="457198" y="478895"/>
            <a:ext cx="8220075" cy="994306"/>
          </a:xfrm>
        </p:spPr>
        <p:txBody>
          <a:bodyPr>
            <a:noAutofit/>
          </a:bodyPr>
          <a:lstStyle>
            <a:lvl1pPr>
              <a:defRPr>
                <a:latin typeface="Twinkl"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261079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ims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7523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a:hlinkClick r:id="rId3"/>
          </p:cNvPr>
          <p:cNvSpPr/>
          <p:nvPr userDrawn="1"/>
        </p:nvSpPr>
        <p:spPr>
          <a:xfrm>
            <a:off x="4137660" y="3152488"/>
            <a:ext cx="86868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81973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_Agenda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338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339510"/>
            <a:ext cx="8679898" cy="724247"/>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8891606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339510"/>
            <a:ext cx="8679898" cy="724247"/>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0443794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849664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6" Type="http://schemas.openxmlformats.org/officeDocument/2006/relationships/theme" Target="../theme/theme2.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5" Type="http://schemas.openxmlformats.org/officeDocument/2006/relationships/slideLayout" Target="../slideLayouts/slideLayout2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8A0DB"/>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9745" y="695325"/>
            <a:ext cx="8164510" cy="1150938"/>
          </a:xfrm>
          <a:prstGeom prst="roundRect">
            <a:avLst>
              <a:gd name="adj" fmla="val 9641"/>
            </a:avLst>
          </a:prstGeom>
          <a:noFill/>
          <a:ln w="25400">
            <a:noFill/>
          </a:ln>
        </p:spPr>
        <p:txBody>
          <a:bodyPr vert="horz" lIns="252000" tIns="252000" rIns="252000" bIns="252000" rtlCol="0" anchor="ctr" anchorCtr="1">
            <a:normAutofit/>
          </a:bodyPr>
          <a:lstStyle/>
          <a:p>
            <a:r>
              <a:rPr lang="en-US"/>
              <a:t>Click to edit Master title style</a:t>
            </a:r>
            <a:endParaRPr lang="en-US" dirty="0"/>
          </a:p>
        </p:txBody>
      </p:sp>
      <p:sp>
        <p:nvSpPr>
          <p:cNvPr id="3" name="Text Placeholder 2"/>
          <p:cNvSpPr>
            <a:spLocks noGrp="1"/>
          </p:cNvSpPr>
          <p:nvPr>
            <p:ph type="body" idx="1"/>
          </p:nvPr>
        </p:nvSpPr>
        <p:spPr>
          <a:xfrm>
            <a:off x="489745" y="1957386"/>
            <a:ext cx="8164510" cy="4387851"/>
          </a:xfrm>
          <a:prstGeom prst="roundRect">
            <a:avLst>
              <a:gd name="adj" fmla="val 2585"/>
            </a:avLst>
          </a:prstGeom>
          <a:noFill/>
          <a:ln w="25400">
            <a:noFill/>
          </a:ln>
        </p:spPr>
        <p:txBody>
          <a:bodyPr vert="horz" lIns="252000" tIns="252000" rIns="252000" bIns="25200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389201"/>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62" r:id="rId3"/>
    <p:sldLayoutId id="2147483663" r:id="rId4"/>
    <p:sldLayoutId id="2147483666" r:id="rId5"/>
    <p:sldLayoutId id="2147483668" r:id="rId6"/>
  </p:sldLayoutIdLst>
  <p:txStyles>
    <p:titleStyle>
      <a:lvl1pPr algn="l" defTabSz="914400" rtl="0" eaLnBrk="1" latinLnBrk="0" hangingPunct="1">
        <a:lnSpc>
          <a:spcPct val="90000"/>
        </a:lnSpc>
        <a:spcBef>
          <a:spcPct val="0"/>
        </a:spcBef>
        <a:buNone/>
        <a:defRPr sz="4000" b="1" kern="1200">
          <a:solidFill>
            <a:srgbClr val="1C1C1C"/>
          </a:solidFill>
          <a:latin typeface="Twinkl"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Twinkl" pitchFamily="50" charset="0"/>
          <a:ea typeface="Twinkl"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Twinkl" pitchFamily="50" charset="0"/>
          <a:ea typeface="Twinkl"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37764638"/>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mailto:m.pattullo@larkrise.essex.sch.uk"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hyperlink" Target="https://www.twinkl.co.uk/resources/australian-resources-3---4/australian-resources-3---4-classroom-management/australian-resources-3---4-classroom-management-class-organisation" TargetMode="Externa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547446" y="450166"/>
            <a:ext cx="6035040" cy="6006905"/>
          </a:xfrm>
          <a:prstGeom prst="rect">
            <a:avLst/>
          </a:prstGeom>
        </p:spPr>
        <p:txBody>
          <a:bodyPr lIns="0" tIns="0" rIns="0" bIns="0" anchor="ctr" anchorCtr="1">
            <a:noAutofit/>
          </a:bodyPr>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r>
              <a:rPr lang="en-US" sz="5400" dirty="0">
                <a:latin typeface="+mn-lt"/>
              </a:rPr>
              <a:t>Information meeting for Year 3</a:t>
            </a:r>
          </a:p>
        </p:txBody>
      </p:sp>
    </p:spTree>
    <p:extLst>
      <p:ext uri="{BB962C8B-B14F-4D97-AF65-F5344CB8AC3E}">
        <p14:creationId xmlns:p14="http://schemas.microsoft.com/office/powerpoint/2010/main" val="22118862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F0B9A4D-4B96-B439-0A2D-0743E11118E8}"/>
              </a:ext>
            </a:extLst>
          </p:cNvPr>
          <p:cNvSpPr txBox="1"/>
          <p:nvPr/>
        </p:nvSpPr>
        <p:spPr>
          <a:xfrm>
            <a:off x="609600" y="3091800"/>
            <a:ext cx="2275114" cy="1107996"/>
          </a:xfrm>
          <a:prstGeom prst="rect">
            <a:avLst/>
          </a:prstGeom>
          <a:noFill/>
        </p:spPr>
        <p:txBody>
          <a:bodyPr wrap="square" rtlCol="0" anchor="ctr">
            <a:spAutoFit/>
          </a:bodyPr>
          <a:lstStyle/>
          <a:p>
            <a:pPr algn="ctr"/>
            <a:r>
              <a:rPr lang="en-US" altLang="ko-KR" sz="3300" dirty="0">
                <a:solidFill>
                  <a:schemeClr val="accent1">
                    <a:lumMod val="75000"/>
                  </a:schemeClr>
                </a:solidFill>
                <a:cs typeface="Arial" pitchFamily="34" charset="0"/>
              </a:rPr>
              <a:t>Reading</a:t>
            </a:r>
          </a:p>
          <a:p>
            <a:pPr algn="ctr"/>
            <a:endParaRPr lang="ko-KR" altLang="en-US" sz="3300" dirty="0">
              <a:solidFill>
                <a:schemeClr val="accent1">
                  <a:lumMod val="75000"/>
                </a:schemeClr>
              </a:solidFill>
              <a:cs typeface="Arial" pitchFamily="34" charset="0"/>
            </a:endParaRPr>
          </a:p>
        </p:txBody>
      </p:sp>
      <p:sp>
        <p:nvSpPr>
          <p:cNvPr id="4" name="TextBox 3">
            <a:extLst>
              <a:ext uri="{FF2B5EF4-FFF2-40B4-BE49-F238E27FC236}">
                <a16:creationId xmlns:a16="http://schemas.microsoft.com/office/drawing/2014/main" id="{1C37E646-BAE6-6FBC-8FBD-E7ACE609BBB3}"/>
              </a:ext>
            </a:extLst>
          </p:cNvPr>
          <p:cNvSpPr txBox="1"/>
          <p:nvPr/>
        </p:nvSpPr>
        <p:spPr>
          <a:xfrm>
            <a:off x="4278086" y="1084020"/>
            <a:ext cx="4572000" cy="4478149"/>
          </a:xfrm>
          <a:prstGeom prst="rect">
            <a:avLst/>
          </a:prstGeom>
          <a:noFill/>
        </p:spPr>
        <p:txBody>
          <a:bodyPr wrap="square">
            <a:spAutoFit/>
          </a:bodyPr>
          <a:lstStyle/>
          <a:p>
            <a:r>
              <a:rPr lang="en-GB" sz="1500" dirty="0">
                <a:solidFill>
                  <a:schemeClr val="accent1">
                    <a:lumMod val="75000"/>
                  </a:schemeClr>
                </a:solidFill>
              </a:rPr>
              <a:t>Reading for ten to fifteen minutes every day</a:t>
            </a:r>
            <a:r>
              <a:rPr lang="en-GB" sz="1500" b="1" dirty="0">
                <a:solidFill>
                  <a:schemeClr val="accent1">
                    <a:lumMod val="75000"/>
                  </a:schemeClr>
                </a:solidFill>
              </a:rPr>
              <a:t> is expected. </a:t>
            </a:r>
            <a:r>
              <a:rPr lang="en-GB" sz="1500" dirty="0">
                <a:solidFill>
                  <a:schemeClr val="accent1">
                    <a:lumMod val="75000"/>
                  </a:schemeClr>
                </a:solidFill>
              </a:rPr>
              <a:t>This should be recorded in the reading record with a comment from parents and signed.</a:t>
            </a:r>
          </a:p>
          <a:p>
            <a:endParaRPr lang="en-GB" sz="1500" dirty="0">
              <a:solidFill>
                <a:schemeClr val="accent1">
                  <a:lumMod val="75000"/>
                </a:schemeClr>
              </a:solidFill>
            </a:endParaRPr>
          </a:p>
          <a:p>
            <a:r>
              <a:rPr lang="en-GB" sz="1500" b="1" dirty="0">
                <a:solidFill>
                  <a:schemeClr val="accent1">
                    <a:lumMod val="75000"/>
                  </a:schemeClr>
                </a:solidFill>
              </a:rPr>
              <a:t>Children’s reading will be monitored. In school, the reading your child will do will include:</a:t>
            </a:r>
          </a:p>
          <a:p>
            <a:pPr marL="257175" indent="-257175">
              <a:buFont typeface="Courier New" panose="02070309020205020404" pitchFamily="49" charset="0"/>
              <a:buChar char="o"/>
            </a:pPr>
            <a:r>
              <a:rPr lang="en-GB" sz="1500" dirty="0">
                <a:solidFill>
                  <a:schemeClr val="accent1">
                    <a:lumMod val="75000"/>
                  </a:schemeClr>
                </a:solidFill>
              </a:rPr>
              <a:t>Whole class shared reading</a:t>
            </a:r>
          </a:p>
          <a:p>
            <a:pPr marL="257175" indent="-257175">
              <a:buFont typeface="Courier New" panose="02070309020205020404" pitchFamily="49" charset="0"/>
              <a:buChar char="o"/>
            </a:pPr>
            <a:r>
              <a:rPr lang="en-GB" sz="1500" dirty="0">
                <a:solidFill>
                  <a:schemeClr val="accent1">
                    <a:lumMod val="75000"/>
                  </a:schemeClr>
                </a:solidFill>
              </a:rPr>
              <a:t>Reading comprehension practice</a:t>
            </a:r>
          </a:p>
          <a:p>
            <a:pPr marL="257175" indent="-257175">
              <a:buFont typeface="Courier New" panose="02070309020205020404" pitchFamily="49" charset="0"/>
              <a:buChar char="o"/>
            </a:pPr>
            <a:r>
              <a:rPr lang="en-GB" sz="1500" dirty="0">
                <a:solidFill>
                  <a:schemeClr val="accent1">
                    <a:lumMod val="75000"/>
                  </a:schemeClr>
                </a:solidFill>
              </a:rPr>
              <a:t>Reading in other subjects</a:t>
            </a:r>
          </a:p>
          <a:p>
            <a:pPr marL="257175" indent="-257175">
              <a:buFont typeface="Courier New" panose="02070309020205020404" pitchFamily="49" charset="0"/>
              <a:buChar char="o"/>
            </a:pPr>
            <a:r>
              <a:rPr lang="en-GB" sz="1500" dirty="0">
                <a:solidFill>
                  <a:schemeClr val="accent1">
                    <a:lumMod val="75000"/>
                  </a:schemeClr>
                </a:solidFill>
              </a:rPr>
              <a:t>Reading one-to-one with an adult</a:t>
            </a:r>
          </a:p>
          <a:p>
            <a:pPr marL="257175" indent="-257175">
              <a:buFont typeface="Courier New" panose="02070309020205020404" pitchFamily="49" charset="0"/>
              <a:buChar char="o"/>
            </a:pPr>
            <a:endParaRPr lang="en-GB" sz="1500" dirty="0">
              <a:solidFill>
                <a:schemeClr val="accent1">
                  <a:lumMod val="75000"/>
                </a:schemeClr>
              </a:solidFill>
            </a:endParaRPr>
          </a:p>
          <a:p>
            <a:endParaRPr lang="en-GB" sz="1500" dirty="0">
              <a:solidFill>
                <a:schemeClr val="accent1">
                  <a:lumMod val="75000"/>
                </a:schemeClr>
              </a:solidFill>
            </a:endParaRPr>
          </a:p>
          <a:p>
            <a:r>
              <a:rPr lang="en-GB" sz="1500" b="1" dirty="0">
                <a:solidFill>
                  <a:schemeClr val="accent1">
                    <a:lumMod val="75000"/>
                  </a:schemeClr>
                </a:solidFill>
              </a:rPr>
              <a:t>Reading records must be in school </a:t>
            </a:r>
            <a:r>
              <a:rPr lang="en-GB" sz="1500" b="1" u="sng" dirty="0">
                <a:solidFill>
                  <a:schemeClr val="accent1">
                    <a:lumMod val="75000"/>
                  </a:schemeClr>
                </a:solidFill>
              </a:rPr>
              <a:t>daily</a:t>
            </a:r>
            <a:r>
              <a:rPr lang="en-GB" sz="1500" b="1" dirty="0">
                <a:solidFill>
                  <a:schemeClr val="accent1">
                    <a:lumMod val="75000"/>
                  </a:schemeClr>
                </a:solidFill>
              </a:rPr>
              <a:t> to record this and for the teacher/LSA to check home reading. </a:t>
            </a:r>
          </a:p>
          <a:p>
            <a:endParaRPr lang="en-GB" sz="1500" b="1" dirty="0">
              <a:solidFill>
                <a:schemeClr val="accent1">
                  <a:lumMod val="75000"/>
                </a:schemeClr>
              </a:solidFill>
            </a:endParaRPr>
          </a:p>
          <a:p>
            <a:r>
              <a:rPr lang="en-GB" sz="1500" b="1" dirty="0">
                <a:solidFill>
                  <a:schemeClr val="accent1">
                    <a:lumMod val="75000"/>
                  </a:schemeClr>
                </a:solidFill>
              </a:rPr>
              <a:t>Children will be responsible for changing their own reading books. These can be changed as soon as they have finished their book. </a:t>
            </a:r>
            <a:endParaRPr lang="en-GB" sz="1500" dirty="0">
              <a:solidFill>
                <a:schemeClr val="accent1">
                  <a:lumMod val="75000"/>
                </a:schemeClr>
              </a:solidFill>
            </a:endParaRPr>
          </a:p>
        </p:txBody>
      </p:sp>
    </p:spTree>
    <p:extLst>
      <p:ext uri="{BB962C8B-B14F-4D97-AF65-F5344CB8AC3E}">
        <p14:creationId xmlns:p14="http://schemas.microsoft.com/office/powerpoint/2010/main" val="2059778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A4C6C09-06D0-2902-2D74-043262B3368C}"/>
              </a:ext>
            </a:extLst>
          </p:cNvPr>
          <p:cNvSpPr txBox="1"/>
          <p:nvPr/>
        </p:nvSpPr>
        <p:spPr>
          <a:xfrm>
            <a:off x="620486" y="2935855"/>
            <a:ext cx="2275114" cy="1615827"/>
          </a:xfrm>
          <a:prstGeom prst="rect">
            <a:avLst/>
          </a:prstGeom>
          <a:noFill/>
        </p:spPr>
        <p:txBody>
          <a:bodyPr wrap="square" rtlCol="0" anchor="ctr">
            <a:spAutoFit/>
          </a:bodyPr>
          <a:lstStyle/>
          <a:p>
            <a:pPr algn="ctr"/>
            <a:r>
              <a:rPr lang="en-US" altLang="ko-KR" sz="3300" dirty="0">
                <a:solidFill>
                  <a:schemeClr val="accent1">
                    <a:lumMod val="75000"/>
                  </a:schemeClr>
                </a:solidFill>
                <a:cs typeface="Arial" pitchFamily="34" charset="0"/>
              </a:rPr>
              <a:t>Healthy schools</a:t>
            </a:r>
          </a:p>
          <a:p>
            <a:pPr algn="ctr"/>
            <a:endParaRPr lang="ko-KR" altLang="en-US" sz="3300" dirty="0">
              <a:solidFill>
                <a:schemeClr val="accent1">
                  <a:lumMod val="75000"/>
                </a:schemeClr>
              </a:solidFill>
              <a:cs typeface="Arial" pitchFamily="34" charset="0"/>
            </a:endParaRPr>
          </a:p>
        </p:txBody>
      </p:sp>
      <p:sp>
        <p:nvSpPr>
          <p:cNvPr id="4" name="TextBox 3">
            <a:extLst>
              <a:ext uri="{FF2B5EF4-FFF2-40B4-BE49-F238E27FC236}">
                <a16:creationId xmlns:a16="http://schemas.microsoft.com/office/drawing/2014/main" id="{B8BCEEDF-D4F9-8D20-DC5F-FBA18CE1ADF8}"/>
              </a:ext>
            </a:extLst>
          </p:cNvPr>
          <p:cNvSpPr txBox="1"/>
          <p:nvPr/>
        </p:nvSpPr>
        <p:spPr>
          <a:xfrm>
            <a:off x="4278086" y="1025731"/>
            <a:ext cx="4572000" cy="4662815"/>
          </a:xfrm>
          <a:prstGeom prst="rect">
            <a:avLst/>
          </a:prstGeom>
          <a:noFill/>
        </p:spPr>
        <p:txBody>
          <a:bodyPr wrap="square">
            <a:spAutoFit/>
          </a:bodyPr>
          <a:lstStyle/>
          <a:p>
            <a:r>
              <a:rPr lang="en-GB" sz="1650" dirty="0">
                <a:solidFill>
                  <a:schemeClr val="accent1">
                    <a:lumMod val="75000"/>
                  </a:schemeClr>
                </a:solidFill>
              </a:rPr>
              <a:t>Our school is increasing its focus on healthy lifestyles this year and there are some rules that will be in place.</a:t>
            </a:r>
          </a:p>
          <a:p>
            <a:endParaRPr lang="en-GB" sz="1650" dirty="0">
              <a:solidFill>
                <a:schemeClr val="accent1">
                  <a:lumMod val="75000"/>
                </a:schemeClr>
              </a:solidFill>
            </a:endParaRPr>
          </a:p>
          <a:p>
            <a:r>
              <a:rPr lang="en-GB" sz="1650" dirty="0">
                <a:solidFill>
                  <a:schemeClr val="accent1">
                    <a:lumMod val="75000"/>
                  </a:schemeClr>
                </a:solidFill>
              </a:rPr>
              <a:t>Playtime snacks must be </a:t>
            </a:r>
            <a:r>
              <a:rPr lang="en-GB" sz="1650" b="1" dirty="0">
                <a:solidFill>
                  <a:schemeClr val="accent1">
                    <a:lumMod val="75000"/>
                  </a:schemeClr>
                </a:solidFill>
              </a:rPr>
              <a:t>a piece of fruit or veg </a:t>
            </a:r>
            <a:r>
              <a:rPr lang="en-GB" sz="1650" dirty="0">
                <a:solidFill>
                  <a:schemeClr val="accent1">
                    <a:lumMod val="75000"/>
                  </a:schemeClr>
                </a:solidFill>
              </a:rPr>
              <a:t>(not snack bars or chocolate).</a:t>
            </a:r>
          </a:p>
          <a:p>
            <a:endParaRPr lang="en-GB" sz="1650" dirty="0">
              <a:solidFill>
                <a:schemeClr val="accent1">
                  <a:lumMod val="75000"/>
                </a:schemeClr>
              </a:solidFill>
            </a:endParaRPr>
          </a:p>
          <a:p>
            <a:r>
              <a:rPr lang="en-GB" sz="1650" dirty="0">
                <a:solidFill>
                  <a:schemeClr val="accent1">
                    <a:lumMod val="75000"/>
                  </a:schemeClr>
                </a:solidFill>
              </a:rPr>
              <a:t>Children will not be allowed to bring in sweets on their birthday, this is because:</a:t>
            </a:r>
          </a:p>
          <a:p>
            <a:pPr marL="257175" indent="-257175">
              <a:buFont typeface="Courier New" panose="02070309020205020404" pitchFamily="49" charset="0"/>
              <a:buChar char="o"/>
            </a:pPr>
            <a:r>
              <a:rPr lang="en-GB" sz="1650" dirty="0">
                <a:solidFill>
                  <a:schemeClr val="accent1">
                    <a:lumMod val="75000"/>
                  </a:schemeClr>
                </a:solidFill>
              </a:rPr>
              <a:t>It is our aim to promote healthy choices at school</a:t>
            </a:r>
          </a:p>
          <a:p>
            <a:pPr marL="257175" indent="-257175">
              <a:buFont typeface="Courier New" panose="02070309020205020404" pitchFamily="49" charset="0"/>
              <a:buChar char="o"/>
            </a:pPr>
            <a:r>
              <a:rPr lang="en-GB" sz="1650" dirty="0">
                <a:solidFill>
                  <a:schemeClr val="accent1">
                    <a:lumMod val="75000"/>
                  </a:schemeClr>
                </a:solidFill>
              </a:rPr>
              <a:t>We know that some parents feel under pressure to provide cakes/sweets for the whole class on their child’s birthday.</a:t>
            </a:r>
          </a:p>
          <a:p>
            <a:endParaRPr lang="en-GB" sz="1650" dirty="0">
              <a:solidFill>
                <a:schemeClr val="accent1">
                  <a:lumMod val="75000"/>
                </a:schemeClr>
              </a:solidFill>
            </a:endParaRPr>
          </a:p>
          <a:p>
            <a:r>
              <a:rPr lang="en-GB" sz="1650" dirty="0">
                <a:solidFill>
                  <a:schemeClr val="accent1">
                    <a:lumMod val="75000"/>
                  </a:schemeClr>
                </a:solidFill>
              </a:rPr>
              <a:t>Wearing a birthday badge for the day might be a nice way of showing their friends it is their birthday. </a:t>
            </a:r>
          </a:p>
        </p:txBody>
      </p:sp>
    </p:spTree>
    <p:extLst>
      <p:ext uri="{BB962C8B-B14F-4D97-AF65-F5344CB8AC3E}">
        <p14:creationId xmlns:p14="http://schemas.microsoft.com/office/powerpoint/2010/main" val="15862726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2061B49-CA9E-D83B-4B25-CEB8EDA691DC}"/>
              </a:ext>
            </a:extLst>
          </p:cNvPr>
          <p:cNvSpPr txBox="1"/>
          <p:nvPr/>
        </p:nvSpPr>
        <p:spPr>
          <a:xfrm>
            <a:off x="576942" y="3211542"/>
            <a:ext cx="2492829" cy="1107996"/>
          </a:xfrm>
          <a:prstGeom prst="rect">
            <a:avLst/>
          </a:prstGeom>
          <a:noFill/>
        </p:spPr>
        <p:txBody>
          <a:bodyPr wrap="square" rtlCol="0" anchor="ctr">
            <a:spAutoFit/>
          </a:bodyPr>
          <a:lstStyle/>
          <a:p>
            <a:pPr algn="ctr"/>
            <a:r>
              <a:rPr lang="en-US" altLang="ko-KR" sz="3300" dirty="0">
                <a:solidFill>
                  <a:schemeClr val="accent1">
                    <a:lumMod val="75000"/>
                  </a:schemeClr>
                </a:solidFill>
                <a:cs typeface="Arial" pitchFamily="34" charset="0"/>
              </a:rPr>
              <a:t>Assessment </a:t>
            </a:r>
          </a:p>
          <a:p>
            <a:pPr algn="ctr"/>
            <a:endParaRPr lang="ko-KR" altLang="en-US" sz="3300" dirty="0">
              <a:solidFill>
                <a:schemeClr val="accent1">
                  <a:lumMod val="75000"/>
                </a:schemeClr>
              </a:solidFill>
              <a:cs typeface="Arial" pitchFamily="34" charset="0"/>
            </a:endParaRPr>
          </a:p>
        </p:txBody>
      </p:sp>
      <p:sp>
        <p:nvSpPr>
          <p:cNvPr id="3" name="Title 1">
            <a:extLst>
              <a:ext uri="{FF2B5EF4-FFF2-40B4-BE49-F238E27FC236}">
                <a16:creationId xmlns:a16="http://schemas.microsoft.com/office/drawing/2014/main" id="{96048D09-8212-4940-A569-83B8A8554B68}"/>
              </a:ext>
            </a:extLst>
          </p:cNvPr>
          <p:cNvSpPr>
            <a:spLocks noGrp="1"/>
          </p:cNvSpPr>
          <p:nvPr/>
        </p:nvSpPr>
        <p:spPr>
          <a:xfrm>
            <a:off x="3197684" y="999526"/>
            <a:ext cx="6390450" cy="326082"/>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Nunito Sans SemiBold"/>
              <a:buNone/>
              <a:defRPr sz="1800" b="0" i="0" u="none" strike="noStrike" cap="none">
                <a:solidFill>
                  <a:schemeClr val="dk1"/>
                </a:solidFill>
                <a:latin typeface="+mn-lt"/>
                <a:ea typeface="Nunito Sans SemiBold"/>
                <a:cs typeface="Nunito Sans SemiBold"/>
                <a:sym typeface="Nunito Sans SemiBold"/>
              </a:defRPr>
            </a:lvl1pPr>
            <a:lvl2pPr marR="0" lvl="1" algn="l" rtl="0">
              <a:lnSpc>
                <a:spcPct val="100000"/>
              </a:lnSpc>
              <a:spcBef>
                <a:spcPts val="0"/>
              </a:spcBef>
              <a:spcAft>
                <a:spcPts val="0"/>
              </a:spcAft>
              <a:buClr>
                <a:schemeClr val="dk1"/>
              </a:buClr>
              <a:buSzPts val="2800"/>
              <a:buFont typeface="Nunito Sans SemiBold"/>
              <a:buNone/>
              <a:defRPr sz="2800" b="0" i="0" u="none" strike="noStrike" cap="none">
                <a:solidFill>
                  <a:schemeClr val="dk1"/>
                </a:solidFill>
                <a:latin typeface="Nunito Sans SemiBold"/>
                <a:ea typeface="Nunito Sans SemiBold"/>
                <a:cs typeface="Nunito Sans SemiBold"/>
                <a:sym typeface="Nunito Sans SemiBold"/>
              </a:defRPr>
            </a:lvl2pPr>
            <a:lvl3pPr marR="0" lvl="2" algn="l" rtl="0">
              <a:lnSpc>
                <a:spcPct val="100000"/>
              </a:lnSpc>
              <a:spcBef>
                <a:spcPts val="0"/>
              </a:spcBef>
              <a:spcAft>
                <a:spcPts val="0"/>
              </a:spcAft>
              <a:buClr>
                <a:schemeClr val="dk1"/>
              </a:buClr>
              <a:buSzPts val="2800"/>
              <a:buFont typeface="Nunito Sans SemiBold"/>
              <a:buNone/>
              <a:defRPr sz="2800" b="0" i="0" u="none" strike="noStrike" cap="none">
                <a:solidFill>
                  <a:schemeClr val="dk1"/>
                </a:solidFill>
                <a:latin typeface="Nunito Sans SemiBold"/>
                <a:ea typeface="Nunito Sans SemiBold"/>
                <a:cs typeface="Nunito Sans SemiBold"/>
                <a:sym typeface="Nunito Sans SemiBold"/>
              </a:defRPr>
            </a:lvl3pPr>
            <a:lvl4pPr marR="0" lvl="3" algn="l" rtl="0">
              <a:lnSpc>
                <a:spcPct val="100000"/>
              </a:lnSpc>
              <a:spcBef>
                <a:spcPts val="0"/>
              </a:spcBef>
              <a:spcAft>
                <a:spcPts val="0"/>
              </a:spcAft>
              <a:buClr>
                <a:schemeClr val="dk1"/>
              </a:buClr>
              <a:buSzPts val="2800"/>
              <a:buFont typeface="Nunito Sans SemiBold"/>
              <a:buNone/>
              <a:defRPr sz="2800" b="0" i="0" u="none" strike="noStrike" cap="none">
                <a:solidFill>
                  <a:schemeClr val="dk1"/>
                </a:solidFill>
                <a:latin typeface="Nunito Sans SemiBold"/>
                <a:ea typeface="Nunito Sans SemiBold"/>
                <a:cs typeface="Nunito Sans SemiBold"/>
                <a:sym typeface="Nunito Sans SemiBold"/>
              </a:defRPr>
            </a:lvl4pPr>
            <a:lvl5pPr marR="0" lvl="4" algn="l" rtl="0">
              <a:lnSpc>
                <a:spcPct val="100000"/>
              </a:lnSpc>
              <a:spcBef>
                <a:spcPts val="0"/>
              </a:spcBef>
              <a:spcAft>
                <a:spcPts val="0"/>
              </a:spcAft>
              <a:buClr>
                <a:schemeClr val="dk1"/>
              </a:buClr>
              <a:buSzPts val="2800"/>
              <a:buFont typeface="Nunito Sans SemiBold"/>
              <a:buNone/>
              <a:defRPr sz="2800" b="0" i="0" u="none" strike="noStrike" cap="none">
                <a:solidFill>
                  <a:schemeClr val="dk1"/>
                </a:solidFill>
                <a:latin typeface="Nunito Sans SemiBold"/>
                <a:ea typeface="Nunito Sans SemiBold"/>
                <a:cs typeface="Nunito Sans SemiBold"/>
                <a:sym typeface="Nunito Sans SemiBold"/>
              </a:defRPr>
            </a:lvl5pPr>
            <a:lvl6pPr marR="0" lvl="5" algn="l" rtl="0">
              <a:lnSpc>
                <a:spcPct val="100000"/>
              </a:lnSpc>
              <a:spcBef>
                <a:spcPts val="0"/>
              </a:spcBef>
              <a:spcAft>
                <a:spcPts val="0"/>
              </a:spcAft>
              <a:buClr>
                <a:schemeClr val="dk1"/>
              </a:buClr>
              <a:buSzPts val="2800"/>
              <a:buFont typeface="Nunito Sans SemiBold"/>
              <a:buNone/>
              <a:defRPr sz="2800" b="0" i="0" u="none" strike="noStrike" cap="none">
                <a:solidFill>
                  <a:schemeClr val="dk1"/>
                </a:solidFill>
                <a:latin typeface="Nunito Sans SemiBold"/>
                <a:ea typeface="Nunito Sans SemiBold"/>
                <a:cs typeface="Nunito Sans SemiBold"/>
                <a:sym typeface="Nunito Sans SemiBold"/>
              </a:defRPr>
            </a:lvl6pPr>
            <a:lvl7pPr marR="0" lvl="6" algn="l" rtl="0">
              <a:lnSpc>
                <a:spcPct val="100000"/>
              </a:lnSpc>
              <a:spcBef>
                <a:spcPts val="0"/>
              </a:spcBef>
              <a:spcAft>
                <a:spcPts val="0"/>
              </a:spcAft>
              <a:buClr>
                <a:schemeClr val="dk1"/>
              </a:buClr>
              <a:buSzPts val="2800"/>
              <a:buFont typeface="Nunito Sans SemiBold"/>
              <a:buNone/>
              <a:defRPr sz="2800" b="0" i="0" u="none" strike="noStrike" cap="none">
                <a:solidFill>
                  <a:schemeClr val="dk1"/>
                </a:solidFill>
                <a:latin typeface="Nunito Sans SemiBold"/>
                <a:ea typeface="Nunito Sans SemiBold"/>
                <a:cs typeface="Nunito Sans SemiBold"/>
                <a:sym typeface="Nunito Sans SemiBold"/>
              </a:defRPr>
            </a:lvl7pPr>
            <a:lvl8pPr marR="0" lvl="7" algn="l" rtl="0">
              <a:lnSpc>
                <a:spcPct val="100000"/>
              </a:lnSpc>
              <a:spcBef>
                <a:spcPts val="0"/>
              </a:spcBef>
              <a:spcAft>
                <a:spcPts val="0"/>
              </a:spcAft>
              <a:buClr>
                <a:schemeClr val="dk1"/>
              </a:buClr>
              <a:buSzPts val="2800"/>
              <a:buFont typeface="Nunito Sans SemiBold"/>
              <a:buNone/>
              <a:defRPr sz="2800" b="0" i="0" u="none" strike="noStrike" cap="none">
                <a:solidFill>
                  <a:schemeClr val="dk1"/>
                </a:solidFill>
                <a:latin typeface="Nunito Sans SemiBold"/>
                <a:ea typeface="Nunito Sans SemiBold"/>
                <a:cs typeface="Nunito Sans SemiBold"/>
                <a:sym typeface="Nunito Sans SemiBold"/>
              </a:defRPr>
            </a:lvl8pPr>
            <a:lvl9pPr marR="0" lvl="8" algn="l" rtl="0">
              <a:lnSpc>
                <a:spcPct val="100000"/>
              </a:lnSpc>
              <a:spcBef>
                <a:spcPts val="0"/>
              </a:spcBef>
              <a:spcAft>
                <a:spcPts val="0"/>
              </a:spcAft>
              <a:buClr>
                <a:schemeClr val="dk1"/>
              </a:buClr>
              <a:buSzPts val="2800"/>
              <a:buFont typeface="Nunito Sans SemiBold"/>
              <a:buNone/>
              <a:defRPr sz="2800" b="0" i="0" u="none" strike="noStrike" cap="none">
                <a:solidFill>
                  <a:schemeClr val="dk1"/>
                </a:solidFill>
                <a:latin typeface="Nunito Sans SemiBold"/>
                <a:ea typeface="Nunito Sans SemiBold"/>
                <a:cs typeface="Nunito Sans SemiBold"/>
                <a:sym typeface="Nunito Sans SemiBold"/>
              </a:defRPr>
            </a:lvl9pPr>
          </a:lstStyle>
          <a:p>
            <a:r>
              <a:rPr lang="en-GB" sz="1500" b="1" dirty="0">
                <a:solidFill>
                  <a:schemeClr val="accent1">
                    <a:lumMod val="75000"/>
                  </a:schemeClr>
                </a:solidFill>
              </a:rPr>
              <a:t>How do we assess the children?</a:t>
            </a:r>
          </a:p>
        </p:txBody>
      </p:sp>
      <p:sp>
        <p:nvSpPr>
          <p:cNvPr id="4" name="Text Placeholder 2">
            <a:extLst>
              <a:ext uri="{FF2B5EF4-FFF2-40B4-BE49-F238E27FC236}">
                <a16:creationId xmlns:a16="http://schemas.microsoft.com/office/drawing/2014/main" id="{56103980-1C0A-42FB-A6A8-22E664322B67}"/>
              </a:ext>
            </a:extLst>
          </p:cNvPr>
          <p:cNvSpPr>
            <a:spLocks noGrp="1"/>
          </p:cNvSpPr>
          <p:nvPr/>
        </p:nvSpPr>
        <p:spPr>
          <a:xfrm>
            <a:off x="3197684" y="1438990"/>
            <a:ext cx="5213555" cy="4653099"/>
          </a:xfrm>
          <a:prstGeom prst="rect">
            <a:avLst/>
          </a:prstGeom>
          <a:noFill/>
          <a:ln>
            <a:noFill/>
          </a:ln>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Nunito"/>
              <a:buChar char="●"/>
              <a:defRPr sz="1600" b="0" i="0" u="none" strike="noStrike" cap="none">
                <a:solidFill>
                  <a:schemeClr val="tx1"/>
                </a:solidFill>
                <a:latin typeface="+mn-lt"/>
                <a:ea typeface="Nunito"/>
                <a:cs typeface="Nunito"/>
                <a:sym typeface="Nunito"/>
              </a:defRPr>
            </a:lvl1pPr>
            <a:lvl2pPr marL="914400" marR="0" lvl="1"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2pPr>
            <a:lvl3pPr marL="1371600" marR="0" lvl="2" indent="-317500" algn="l" rtl="0">
              <a:lnSpc>
                <a:spcPct val="115000"/>
              </a:lnSpc>
              <a:spcBef>
                <a:spcPts val="1600"/>
              </a:spcBef>
              <a:spcAft>
                <a:spcPts val="0"/>
              </a:spcAft>
              <a:buClr>
                <a:schemeClr val="dk2"/>
              </a:buClr>
              <a:buSzPts val="1400"/>
              <a:buFont typeface="Nunito Sans SemiBold"/>
              <a:buChar char="■"/>
              <a:defRPr sz="1400" b="0" i="0" u="none" strike="noStrike" cap="none">
                <a:solidFill>
                  <a:schemeClr val="dk2"/>
                </a:solidFill>
                <a:latin typeface="Nunito Sans SemiBold"/>
                <a:ea typeface="Nunito Sans SemiBold"/>
                <a:cs typeface="Nunito Sans SemiBold"/>
                <a:sym typeface="Nunito Sans SemiBold"/>
              </a:defRPr>
            </a:lvl3pPr>
            <a:lvl4pPr marL="1828800" marR="0" lvl="3"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4pPr>
            <a:lvl5pPr marL="2286000" marR="0" lvl="4"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5pPr>
            <a:lvl6pPr marL="2743200" marR="0" lvl="5"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6pPr>
            <a:lvl7pPr marL="3200400" marR="0" lvl="6"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7pPr>
            <a:lvl8pPr marL="3657600" marR="0" lvl="7" indent="-317500" algn="l" rtl="0">
              <a:lnSpc>
                <a:spcPct val="115000"/>
              </a:lnSpc>
              <a:spcBef>
                <a:spcPts val="1600"/>
              </a:spcBef>
              <a:spcAft>
                <a:spcPts val="0"/>
              </a:spcAft>
              <a:buClr>
                <a:schemeClr val="dk2"/>
              </a:buClr>
              <a:buSzPts val="1400"/>
              <a:buFont typeface="Nunito"/>
              <a:buChar char="○"/>
              <a:defRPr sz="1400" b="0" i="0" u="none" strike="noStrike" cap="none">
                <a:solidFill>
                  <a:schemeClr val="dk2"/>
                </a:solidFill>
                <a:latin typeface="Nunito"/>
                <a:ea typeface="Nunito"/>
                <a:cs typeface="Nunito"/>
                <a:sym typeface="Nunito"/>
              </a:defRPr>
            </a:lvl8pPr>
            <a:lvl9pPr marL="4114800" marR="0" lvl="8" indent="-317500" algn="l" rtl="0">
              <a:lnSpc>
                <a:spcPct val="115000"/>
              </a:lnSpc>
              <a:spcBef>
                <a:spcPts val="1600"/>
              </a:spcBef>
              <a:spcAft>
                <a:spcPts val="1600"/>
              </a:spcAft>
              <a:buClr>
                <a:schemeClr val="dk2"/>
              </a:buClr>
              <a:buSzPts val="1400"/>
              <a:buFont typeface="Nunito"/>
              <a:buChar char="■"/>
              <a:defRPr sz="1400" b="0" i="0" u="none" strike="noStrike" cap="none">
                <a:solidFill>
                  <a:schemeClr val="dk2"/>
                </a:solidFill>
                <a:latin typeface="Nunito"/>
                <a:ea typeface="Nunito"/>
                <a:cs typeface="Nunito"/>
                <a:sym typeface="Nunito"/>
              </a:defRPr>
            </a:lvl9pPr>
          </a:lstStyle>
          <a:p>
            <a:pPr marL="85725" indent="0">
              <a:buNone/>
            </a:pPr>
            <a:r>
              <a:rPr lang="en-GB" sz="1200" dirty="0">
                <a:solidFill>
                  <a:schemeClr val="accent1">
                    <a:lumMod val="75000"/>
                  </a:schemeClr>
                </a:solidFill>
              </a:rPr>
              <a:t>Children are assessed across all subjects but particularly reading, writing and maths. </a:t>
            </a:r>
          </a:p>
          <a:p>
            <a:pPr marL="85725" indent="0">
              <a:buNone/>
            </a:pPr>
            <a:endParaRPr lang="en-GB" sz="1200" kern="0" dirty="0">
              <a:solidFill>
                <a:schemeClr val="accent1">
                  <a:lumMod val="75000"/>
                </a:schemeClr>
              </a:solidFill>
              <a:latin typeface="Arial"/>
            </a:endParaRPr>
          </a:p>
          <a:p>
            <a:pPr marL="85725" indent="0">
              <a:buNone/>
            </a:pPr>
            <a:r>
              <a:rPr lang="en-GB" sz="1200" kern="0" dirty="0">
                <a:solidFill>
                  <a:schemeClr val="accent1">
                    <a:lumMod val="75000"/>
                  </a:schemeClr>
                </a:solidFill>
                <a:latin typeface="Arial"/>
              </a:rPr>
              <a:t>In Maths, children are assessed at the end of every teaching block with 20 questions linked to the area they have learnt. Children are also assessed at the end of every term using the Progress in Understanding Mathematics Assessment (PUMA). The scores create a standardised score to identify if children are working below, at age related expectations or greater depth. </a:t>
            </a:r>
          </a:p>
          <a:p>
            <a:pPr marL="85725" indent="0">
              <a:buNone/>
            </a:pPr>
            <a:endParaRPr lang="en-GB" sz="1200" kern="0" dirty="0">
              <a:solidFill>
                <a:schemeClr val="accent1">
                  <a:lumMod val="75000"/>
                </a:schemeClr>
              </a:solidFill>
              <a:latin typeface="Arial"/>
            </a:endParaRPr>
          </a:p>
          <a:p>
            <a:pPr marL="85725" indent="0">
              <a:buNone/>
            </a:pPr>
            <a:r>
              <a:rPr lang="en-GB" sz="1200" kern="0" dirty="0">
                <a:solidFill>
                  <a:schemeClr val="accent1">
                    <a:lumMod val="75000"/>
                  </a:schemeClr>
                </a:solidFill>
                <a:latin typeface="Arial"/>
              </a:rPr>
              <a:t>In Reading, children are assessed every half term to see whether they are ready to move onto the next coloured banding. Children are also assessed at the end of every term using the Progress in Reading Assessment (PIRA). The scores create a standardised score to identify if children are working below, at age related expectations or greater depth. </a:t>
            </a:r>
          </a:p>
          <a:p>
            <a:pPr marL="85725" indent="0">
              <a:buNone/>
            </a:pPr>
            <a:endParaRPr lang="en-GB" sz="1200" kern="0" dirty="0">
              <a:solidFill>
                <a:schemeClr val="accent1">
                  <a:lumMod val="75000"/>
                </a:schemeClr>
              </a:solidFill>
              <a:latin typeface="Arial"/>
            </a:endParaRPr>
          </a:p>
          <a:p>
            <a:pPr marL="85725" indent="0">
              <a:buNone/>
            </a:pPr>
            <a:r>
              <a:rPr lang="en-GB" sz="1200" kern="0" dirty="0">
                <a:solidFill>
                  <a:schemeClr val="accent1">
                    <a:lumMod val="75000"/>
                  </a:schemeClr>
                </a:solidFill>
                <a:latin typeface="Arial"/>
              </a:rPr>
              <a:t>Children are assessed on their independent pieces of writing across English and subjects such as History, Geography and Science. Teachers use writing criteria to check children’s writing skills across composition (purpose or audience), grammar, punctuation and transcription (spelling and handwriting.)</a:t>
            </a:r>
          </a:p>
          <a:p>
            <a:pPr marL="85725" indent="0">
              <a:buNone/>
            </a:pPr>
            <a:endParaRPr lang="en-GB" sz="1500" kern="0" dirty="0">
              <a:solidFill>
                <a:schemeClr val="accent1">
                  <a:lumMod val="75000"/>
                </a:schemeClr>
              </a:solidFill>
              <a:latin typeface="Arial"/>
            </a:endParaRPr>
          </a:p>
          <a:p>
            <a:pPr marL="447675" lvl="1" indent="0">
              <a:lnSpc>
                <a:spcPct val="100000"/>
              </a:lnSpc>
              <a:spcBef>
                <a:spcPts val="0"/>
              </a:spcBef>
              <a:buNone/>
            </a:pPr>
            <a:endParaRPr lang="en-GB" sz="1500" kern="0" dirty="0">
              <a:solidFill>
                <a:schemeClr val="accent1">
                  <a:lumMod val="75000"/>
                </a:schemeClr>
              </a:solidFill>
              <a:latin typeface="Arial"/>
            </a:endParaRPr>
          </a:p>
        </p:txBody>
      </p:sp>
      <p:sp>
        <p:nvSpPr>
          <p:cNvPr id="5" name="Slide Number Placeholder 3">
            <a:extLst>
              <a:ext uri="{FF2B5EF4-FFF2-40B4-BE49-F238E27FC236}">
                <a16:creationId xmlns:a16="http://schemas.microsoft.com/office/drawing/2014/main" id="{1E03E430-207B-4F9B-B8E8-7F55E45BBAFE}"/>
              </a:ext>
            </a:extLst>
          </p:cNvPr>
          <p:cNvSpPr>
            <a:spLocks noGrp="1"/>
          </p:cNvSpPr>
          <p:nvPr/>
        </p:nvSpPr>
        <p:spPr>
          <a:xfrm>
            <a:off x="10106944" y="4636701"/>
            <a:ext cx="411525" cy="295200"/>
          </a:xfrm>
          <a:prstGeom prst="rect">
            <a:avLst/>
          </a:prstGeom>
          <a:no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buNone/>
              <a:defRPr sz="1000" b="0" i="0" u="none" strike="noStrike" cap="none">
                <a:solidFill>
                  <a:schemeClr val="dk2"/>
                </a:solidFill>
                <a:latin typeface="+mn-lt"/>
                <a:ea typeface="Arial"/>
                <a:cs typeface="Arial"/>
                <a:sym typeface="Arial"/>
              </a:defRPr>
            </a:lvl1pPr>
            <a:lvl2pPr marR="0" lvl="1"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2pPr>
            <a:lvl3pPr marR="0" lvl="2"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3pPr>
            <a:lvl4pPr marR="0" lvl="3"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4pPr>
            <a:lvl5pPr marR="0" lvl="4"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5pPr>
            <a:lvl6pPr marR="0" lvl="5"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6pPr>
            <a:lvl7pPr marR="0" lvl="6"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7pPr>
            <a:lvl8pPr marR="0" lvl="7"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8pPr>
            <a:lvl9pPr marR="0" lvl="8" algn="r" rtl="0">
              <a:lnSpc>
                <a:spcPct val="100000"/>
              </a:lnSpc>
              <a:spcBef>
                <a:spcPts val="0"/>
              </a:spcBef>
              <a:spcAft>
                <a:spcPts val="0"/>
              </a:spcAft>
              <a:buClr>
                <a:srgbClr val="000000"/>
              </a:buClr>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 sz="750"/>
              <a:pPr/>
              <a:t>12</a:t>
            </a:fld>
            <a:endParaRPr lang="en" sz="750"/>
          </a:p>
        </p:txBody>
      </p:sp>
    </p:spTree>
    <p:extLst>
      <p:ext uri="{BB962C8B-B14F-4D97-AF65-F5344CB8AC3E}">
        <p14:creationId xmlns:p14="http://schemas.microsoft.com/office/powerpoint/2010/main" val="30792838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28E9F52-A6FD-A5D6-E742-2180B8E775E6}"/>
              </a:ext>
            </a:extLst>
          </p:cNvPr>
          <p:cNvSpPr txBox="1"/>
          <p:nvPr/>
        </p:nvSpPr>
        <p:spPr>
          <a:xfrm>
            <a:off x="576942" y="2311295"/>
            <a:ext cx="2492829" cy="2908489"/>
          </a:xfrm>
          <a:prstGeom prst="rect">
            <a:avLst/>
          </a:prstGeom>
          <a:noFill/>
        </p:spPr>
        <p:txBody>
          <a:bodyPr wrap="square" rtlCol="0" anchor="ctr">
            <a:spAutoFit/>
          </a:bodyPr>
          <a:lstStyle/>
          <a:p>
            <a:pPr algn="ctr"/>
            <a:r>
              <a:rPr lang="en-US" altLang="ko-KR" sz="3000" dirty="0">
                <a:solidFill>
                  <a:schemeClr val="accent1">
                    <a:lumMod val="75000"/>
                  </a:schemeClr>
                </a:solidFill>
                <a:cs typeface="Arial" pitchFamily="34" charset="0"/>
              </a:rPr>
              <a:t>Special Educational Needs and or Disabilities </a:t>
            </a:r>
          </a:p>
          <a:p>
            <a:pPr algn="ctr"/>
            <a:r>
              <a:rPr lang="en-US" altLang="ko-KR" sz="3000" dirty="0">
                <a:solidFill>
                  <a:schemeClr val="accent1">
                    <a:lumMod val="75000"/>
                  </a:schemeClr>
                </a:solidFill>
                <a:cs typeface="Arial" pitchFamily="34" charset="0"/>
              </a:rPr>
              <a:t>(SEND)</a:t>
            </a:r>
          </a:p>
          <a:p>
            <a:pPr algn="ctr"/>
            <a:endParaRPr lang="ko-KR" altLang="en-US" sz="3300" dirty="0">
              <a:solidFill>
                <a:schemeClr val="accent1">
                  <a:lumMod val="75000"/>
                </a:schemeClr>
              </a:solidFill>
              <a:cs typeface="Arial" pitchFamily="34" charset="0"/>
            </a:endParaRPr>
          </a:p>
        </p:txBody>
      </p:sp>
      <p:sp>
        <p:nvSpPr>
          <p:cNvPr id="4" name="TextBox 3">
            <a:extLst>
              <a:ext uri="{FF2B5EF4-FFF2-40B4-BE49-F238E27FC236}">
                <a16:creationId xmlns:a16="http://schemas.microsoft.com/office/drawing/2014/main" id="{B682037D-DBCA-A904-1331-EB896864AF1A}"/>
              </a:ext>
            </a:extLst>
          </p:cNvPr>
          <p:cNvSpPr txBox="1"/>
          <p:nvPr/>
        </p:nvSpPr>
        <p:spPr>
          <a:xfrm>
            <a:off x="4211626" y="1086051"/>
            <a:ext cx="4572000" cy="4939814"/>
          </a:xfrm>
          <a:prstGeom prst="rect">
            <a:avLst/>
          </a:prstGeom>
          <a:noFill/>
        </p:spPr>
        <p:txBody>
          <a:bodyPr wrap="square" lIns="91440" tIns="45720" rIns="91440" bIns="45720" anchor="t">
            <a:spAutoFit/>
          </a:bodyPr>
          <a:lstStyle/>
          <a:p>
            <a:r>
              <a:rPr lang="en-GB" sz="1500" dirty="0">
                <a:solidFill>
                  <a:schemeClr val="accent1">
                    <a:lumMod val="75000"/>
                  </a:schemeClr>
                </a:solidFill>
              </a:rPr>
              <a:t>Mrs Pattullo is our Special Educational Needs co-ordinator.</a:t>
            </a:r>
          </a:p>
          <a:p>
            <a:r>
              <a:rPr lang="en-GB" sz="1500" dirty="0">
                <a:solidFill>
                  <a:schemeClr val="accent1">
                    <a:lumMod val="75000"/>
                  </a:schemeClr>
                </a:solidFill>
              </a:rPr>
              <a:t>Her email is </a:t>
            </a:r>
            <a:r>
              <a:rPr lang="en-GB" sz="1500" dirty="0">
                <a:solidFill>
                  <a:schemeClr val="accent1">
                    <a:lumMod val="75000"/>
                  </a:schemeClr>
                </a:solidFill>
                <a:hlinkClick r:id="rId2">
                  <a:extLst>
                    <a:ext uri="{A12FA001-AC4F-418D-AE19-62706E023703}">
                      <ahyp:hlinkClr xmlns:ahyp="http://schemas.microsoft.com/office/drawing/2018/hyperlinkcolor" val="tx"/>
                    </a:ext>
                  </a:extLst>
                </a:hlinkClick>
              </a:rPr>
              <a:t>m.pattullo@larkrise.essex.sch.uk</a:t>
            </a:r>
            <a:r>
              <a:rPr lang="en-GB" sz="1500" dirty="0">
                <a:solidFill>
                  <a:schemeClr val="accent1">
                    <a:lumMod val="75000"/>
                  </a:schemeClr>
                </a:solidFill>
              </a:rPr>
              <a:t> </a:t>
            </a:r>
          </a:p>
          <a:p>
            <a:endParaRPr lang="en-GB" sz="1500" dirty="0">
              <a:solidFill>
                <a:schemeClr val="accent1">
                  <a:lumMod val="75000"/>
                </a:schemeClr>
              </a:solidFill>
            </a:endParaRPr>
          </a:p>
          <a:p>
            <a:pPr marL="257175" indent="-257175">
              <a:buFont typeface="Courier New" panose="02070309020205020404" pitchFamily="49" charset="0"/>
              <a:buChar char="o"/>
            </a:pPr>
            <a:r>
              <a:rPr lang="en-GB" sz="1500" dirty="0">
                <a:solidFill>
                  <a:schemeClr val="accent1">
                    <a:lumMod val="75000"/>
                  </a:schemeClr>
                </a:solidFill>
              </a:rPr>
              <a:t>If your child does not seem to be making the progress we would expect, then additional steps may need to be put into place in order to help them access the curriculum and make good progress from their starting points. </a:t>
            </a:r>
          </a:p>
          <a:p>
            <a:endParaRPr lang="en-GB" sz="1500" dirty="0">
              <a:solidFill>
                <a:schemeClr val="accent1">
                  <a:lumMod val="75000"/>
                </a:schemeClr>
              </a:solidFill>
            </a:endParaRPr>
          </a:p>
          <a:p>
            <a:pPr marL="257175" indent="-257175">
              <a:buFont typeface="Courier New" panose="02070309020205020404" pitchFamily="49" charset="0"/>
              <a:buChar char="o"/>
            </a:pPr>
            <a:r>
              <a:rPr lang="en-GB" sz="1500" dirty="0">
                <a:solidFill>
                  <a:schemeClr val="accent1">
                    <a:lumMod val="75000"/>
                  </a:schemeClr>
                </a:solidFill>
              </a:rPr>
              <a:t>Children who require this support in addition to what they receive in the classroom will have a ‘One Plan’ outlining what they need to work on, both in and outside of school to help them make good progress. </a:t>
            </a:r>
          </a:p>
          <a:p>
            <a:pPr marL="257175" indent="-257175">
              <a:buFont typeface="Courier New" panose="02070309020205020404" pitchFamily="49" charset="0"/>
              <a:buChar char="o"/>
            </a:pPr>
            <a:endParaRPr lang="en-GB" sz="1500" dirty="0">
              <a:solidFill>
                <a:schemeClr val="accent1">
                  <a:lumMod val="75000"/>
                </a:schemeClr>
              </a:solidFill>
            </a:endParaRPr>
          </a:p>
          <a:p>
            <a:pPr marL="257175" indent="-257175">
              <a:buFont typeface="Courier New" panose="02070309020205020404" pitchFamily="49" charset="0"/>
              <a:buChar char="o"/>
            </a:pPr>
            <a:r>
              <a:rPr lang="en-GB" sz="1500" dirty="0">
                <a:solidFill>
                  <a:schemeClr val="accent1">
                    <a:lumMod val="75000"/>
                  </a:schemeClr>
                </a:solidFill>
              </a:rPr>
              <a:t>For more significant needs, a child may have an ‘Education, Health and Care Plan’ (EHCP).</a:t>
            </a:r>
          </a:p>
          <a:p>
            <a:pPr marL="257175" indent="-257175">
              <a:buFont typeface="Courier New" panose="02070309020205020404" pitchFamily="49" charset="0"/>
              <a:buChar char="o"/>
            </a:pPr>
            <a:endParaRPr lang="en-GB" sz="1500" dirty="0">
              <a:solidFill>
                <a:schemeClr val="accent1">
                  <a:lumMod val="75000"/>
                </a:schemeClr>
              </a:solidFill>
            </a:endParaRPr>
          </a:p>
          <a:p>
            <a:pPr marL="257175" indent="-257175">
              <a:buFont typeface="Courier New" panose="02070309020205020404" pitchFamily="49" charset="0"/>
              <a:buChar char="o"/>
            </a:pPr>
            <a:r>
              <a:rPr lang="en-GB" sz="1500" dirty="0">
                <a:solidFill>
                  <a:schemeClr val="accent1">
                    <a:lumMod val="75000"/>
                  </a:schemeClr>
                </a:solidFill>
              </a:rPr>
              <a:t>This process is always done in consultation with a child’s parents and class teacher.</a:t>
            </a:r>
          </a:p>
        </p:txBody>
      </p:sp>
    </p:spTree>
    <p:extLst>
      <p:ext uri="{BB962C8B-B14F-4D97-AF65-F5344CB8AC3E}">
        <p14:creationId xmlns:p14="http://schemas.microsoft.com/office/powerpoint/2010/main" val="21971653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1432538-67AF-30B0-637F-C3AF3360359F}"/>
              </a:ext>
            </a:extLst>
          </p:cNvPr>
          <p:cNvSpPr txBox="1"/>
          <p:nvPr/>
        </p:nvSpPr>
        <p:spPr>
          <a:xfrm>
            <a:off x="3995058" y="1180217"/>
            <a:ext cx="4572000" cy="4154984"/>
          </a:xfrm>
          <a:prstGeom prst="rect">
            <a:avLst/>
          </a:prstGeom>
          <a:noFill/>
        </p:spPr>
        <p:txBody>
          <a:bodyPr wrap="square">
            <a:spAutoFit/>
          </a:bodyPr>
          <a:lstStyle/>
          <a:p>
            <a:r>
              <a:rPr lang="en-GB" sz="1650" dirty="0">
                <a:solidFill>
                  <a:schemeClr val="accent1">
                    <a:lumMod val="75000"/>
                  </a:schemeClr>
                </a:solidFill>
              </a:rPr>
              <a:t>Mrs Pointon is our Child and Family Support Worker. </a:t>
            </a:r>
          </a:p>
          <a:p>
            <a:endParaRPr lang="en-GB" sz="1650" dirty="0">
              <a:solidFill>
                <a:schemeClr val="accent1">
                  <a:lumMod val="75000"/>
                </a:schemeClr>
              </a:solidFill>
            </a:endParaRPr>
          </a:p>
          <a:p>
            <a:r>
              <a:rPr lang="en-GB" sz="1650" dirty="0">
                <a:solidFill>
                  <a:schemeClr val="accent1">
                    <a:lumMod val="75000"/>
                  </a:schemeClr>
                </a:solidFill>
              </a:rPr>
              <a:t>Her role is to be a ‘learning mentor’ to support children to do the best in their learning and also as a link between families and the school.</a:t>
            </a:r>
          </a:p>
          <a:p>
            <a:endParaRPr lang="en-GB" sz="1650" dirty="0">
              <a:solidFill>
                <a:schemeClr val="accent1">
                  <a:lumMod val="75000"/>
                </a:schemeClr>
              </a:solidFill>
            </a:endParaRPr>
          </a:p>
          <a:p>
            <a:r>
              <a:rPr lang="en-GB" sz="1650" dirty="0">
                <a:solidFill>
                  <a:schemeClr val="accent1">
                    <a:lumMod val="75000"/>
                  </a:schemeClr>
                </a:solidFill>
              </a:rPr>
              <a:t>She already loves </a:t>
            </a:r>
            <a:r>
              <a:rPr lang="en-GB" sz="1650" dirty="0" err="1">
                <a:solidFill>
                  <a:schemeClr val="accent1">
                    <a:lumMod val="75000"/>
                  </a:schemeClr>
                </a:solidFill>
              </a:rPr>
              <a:t>Larkrise</a:t>
            </a:r>
            <a:r>
              <a:rPr lang="en-GB" sz="1650" dirty="0">
                <a:solidFill>
                  <a:schemeClr val="accent1">
                    <a:lumMod val="75000"/>
                  </a:schemeClr>
                </a:solidFill>
              </a:rPr>
              <a:t> children and we are really glad to have her here for 2.5 days a week.</a:t>
            </a:r>
          </a:p>
          <a:p>
            <a:endParaRPr lang="en-GB" sz="1650" dirty="0">
              <a:solidFill>
                <a:schemeClr val="accent1">
                  <a:lumMod val="75000"/>
                </a:schemeClr>
              </a:solidFill>
            </a:endParaRPr>
          </a:p>
          <a:p>
            <a:r>
              <a:rPr lang="en-GB" sz="1650" dirty="0">
                <a:solidFill>
                  <a:schemeClr val="accent1">
                    <a:lumMod val="75000"/>
                  </a:schemeClr>
                </a:solidFill>
              </a:rPr>
              <a:t>Mrs Pointon is also in charge of The Parent Hub. Here you can access support through coffee mornings, access training programmes and use the preloved uniform shop in The Parent Hub.  </a:t>
            </a:r>
          </a:p>
        </p:txBody>
      </p:sp>
      <p:sp>
        <p:nvSpPr>
          <p:cNvPr id="4" name="TextBox 3">
            <a:extLst>
              <a:ext uri="{FF2B5EF4-FFF2-40B4-BE49-F238E27FC236}">
                <a16:creationId xmlns:a16="http://schemas.microsoft.com/office/drawing/2014/main" id="{D6F95F23-9CAE-CE05-8DB6-44951B886AF2}"/>
              </a:ext>
            </a:extLst>
          </p:cNvPr>
          <p:cNvSpPr txBox="1"/>
          <p:nvPr/>
        </p:nvSpPr>
        <p:spPr>
          <a:xfrm>
            <a:off x="576942" y="2195880"/>
            <a:ext cx="2492829" cy="3139321"/>
          </a:xfrm>
          <a:prstGeom prst="rect">
            <a:avLst/>
          </a:prstGeom>
          <a:noFill/>
        </p:spPr>
        <p:txBody>
          <a:bodyPr wrap="square" rtlCol="0" anchor="ctr">
            <a:spAutoFit/>
          </a:bodyPr>
          <a:lstStyle/>
          <a:p>
            <a:pPr algn="ctr"/>
            <a:r>
              <a:rPr lang="en-US" altLang="ko-KR" sz="3300" dirty="0">
                <a:solidFill>
                  <a:schemeClr val="accent1">
                    <a:lumMod val="75000"/>
                  </a:schemeClr>
                </a:solidFill>
                <a:cs typeface="Arial" pitchFamily="34" charset="0"/>
              </a:rPr>
              <a:t>Family support worker and The Parent Hub</a:t>
            </a:r>
          </a:p>
          <a:p>
            <a:pPr algn="ctr"/>
            <a:endParaRPr lang="ko-KR" altLang="en-US" sz="3300" dirty="0">
              <a:solidFill>
                <a:schemeClr val="accent1">
                  <a:lumMod val="75000"/>
                </a:schemeClr>
              </a:solidFill>
              <a:cs typeface="Arial" pitchFamily="34" charset="0"/>
            </a:endParaRPr>
          </a:p>
        </p:txBody>
      </p:sp>
    </p:spTree>
    <p:extLst>
      <p:ext uri="{BB962C8B-B14F-4D97-AF65-F5344CB8AC3E}">
        <p14:creationId xmlns:p14="http://schemas.microsoft.com/office/powerpoint/2010/main" val="38081204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1432538-67AF-30B0-637F-C3AF3360359F}"/>
              </a:ext>
            </a:extLst>
          </p:cNvPr>
          <p:cNvSpPr txBox="1"/>
          <p:nvPr/>
        </p:nvSpPr>
        <p:spPr>
          <a:xfrm>
            <a:off x="3995058" y="1180217"/>
            <a:ext cx="4572000" cy="3139321"/>
          </a:xfrm>
          <a:prstGeom prst="rect">
            <a:avLst/>
          </a:prstGeom>
          <a:noFill/>
        </p:spPr>
        <p:txBody>
          <a:bodyPr wrap="square">
            <a:spAutoFit/>
          </a:bodyPr>
          <a:lstStyle/>
          <a:p>
            <a:pPr marL="285750" indent="-285750">
              <a:buFont typeface="Arial" panose="020B0604020202020204" pitchFamily="34" charset="0"/>
              <a:buChar char="•"/>
            </a:pPr>
            <a:r>
              <a:rPr lang="en-GB" sz="1650" dirty="0">
                <a:solidFill>
                  <a:schemeClr val="accent1">
                    <a:lumMod val="75000"/>
                  </a:schemeClr>
                </a:solidFill>
              </a:rPr>
              <a:t>Respect everyone around school and in the classroom – do not try to get a reaction from each other. </a:t>
            </a:r>
          </a:p>
          <a:p>
            <a:pPr marL="285750" indent="-285750">
              <a:buFont typeface="Arial" panose="020B0604020202020204" pitchFamily="34" charset="0"/>
              <a:buChar char="•"/>
            </a:pPr>
            <a:r>
              <a:rPr lang="en-GB" sz="1650" dirty="0">
                <a:solidFill>
                  <a:schemeClr val="accent1">
                    <a:lumMod val="75000"/>
                  </a:schemeClr>
                </a:solidFill>
              </a:rPr>
              <a:t>Listen to others when they are talking </a:t>
            </a:r>
          </a:p>
          <a:p>
            <a:pPr marL="285750" indent="-285750">
              <a:buFont typeface="Arial" panose="020B0604020202020204" pitchFamily="34" charset="0"/>
              <a:buChar char="•"/>
            </a:pPr>
            <a:r>
              <a:rPr lang="en-GB" sz="1650" dirty="0">
                <a:solidFill>
                  <a:schemeClr val="accent1">
                    <a:lumMod val="75000"/>
                  </a:schemeClr>
                </a:solidFill>
              </a:rPr>
              <a:t>Do not interrupt</a:t>
            </a:r>
          </a:p>
          <a:p>
            <a:pPr marL="285750" indent="-285750">
              <a:buFont typeface="Arial" panose="020B0604020202020204" pitchFamily="34" charset="0"/>
              <a:buChar char="•"/>
            </a:pPr>
            <a:r>
              <a:rPr lang="en-GB" sz="1650" dirty="0">
                <a:solidFill>
                  <a:schemeClr val="accent1">
                    <a:lumMod val="75000"/>
                  </a:schemeClr>
                </a:solidFill>
              </a:rPr>
              <a:t>Use kind words and actions</a:t>
            </a:r>
          </a:p>
          <a:p>
            <a:pPr marL="285750" indent="-285750">
              <a:buFont typeface="Arial" panose="020B0604020202020204" pitchFamily="34" charset="0"/>
              <a:buChar char="•"/>
            </a:pPr>
            <a:r>
              <a:rPr lang="en-GB" sz="1650" dirty="0">
                <a:solidFill>
                  <a:schemeClr val="accent1">
                    <a:lumMod val="75000"/>
                  </a:schemeClr>
                </a:solidFill>
              </a:rPr>
              <a:t>Try your best with your learning </a:t>
            </a:r>
          </a:p>
          <a:p>
            <a:pPr marL="285750" indent="-285750">
              <a:buFont typeface="Arial" panose="020B0604020202020204" pitchFamily="34" charset="0"/>
              <a:buChar char="•"/>
            </a:pPr>
            <a:r>
              <a:rPr lang="en-GB" sz="1650" dirty="0">
                <a:solidFill>
                  <a:schemeClr val="accent1">
                    <a:lumMod val="75000"/>
                  </a:schemeClr>
                </a:solidFill>
              </a:rPr>
              <a:t>Move around the school safely and sensibly </a:t>
            </a:r>
          </a:p>
          <a:p>
            <a:pPr marL="285750" indent="-285750">
              <a:buFont typeface="Arial" panose="020B0604020202020204" pitchFamily="34" charset="0"/>
              <a:buChar char="•"/>
            </a:pPr>
            <a:r>
              <a:rPr lang="en-GB" sz="1650" dirty="0">
                <a:solidFill>
                  <a:schemeClr val="accent1">
                    <a:lumMod val="75000"/>
                  </a:schemeClr>
                </a:solidFill>
              </a:rPr>
              <a:t>Focus on yourself and your work </a:t>
            </a:r>
          </a:p>
          <a:p>
            <a:pPr marL="285750" indent="-285750">
              <a:buFont typeface="Arial" panose="020B0604020202020204" pitchFamily="34" charset="0"/>
              <a:buChar char="•"/>
            </a:pPr>
            <a:r>
              <a:rPr lang="en-GB" sz="1650" dirty="0">
                <a:solidFill>
                  <a:schemeClr val="accent1">
                    <a:lumMod val="75000"/>
                  </a:schemeClr>
                </a:solidFill>
              </a:rPr>
              <a:t>Sit up quietly if you want to answer a question </a:t>
            </a:r>
          </a:p>
          <a:p>
            <a:pPr marL="285750" indent="-285750">
              <a:buFont typeface="Arial" panose="020B0604020202020204" pitchFamily="34" charset="0"/>
              <a:buChar char="•"/>
            </a:pPr>
            <a:r>
              <a:rPr lang="en-GB" sz="1650" dirty="0">
                <a:solidFill>
                  <a:schemeClr val="accent1">
                    <a:lumMod val="75000"/>
                  </a:schemeClr>
                </a:solidFill>
              </a:rPr>
              <a:t>Always be honest</a:t>
            </a:r>
          </a:p>
        </p:txBody>
      </p:sp>
      <p:sp>
        <p:nvSpPr>
          <p:cNvPr id="4" name="TextBox 3">
            <a:extLst>
              <a:ext uri="{FF2B5EF4-FFF2-40B4-BE49-F238E27FC236}">
                <a16:creationId xmlns:a16="http://schemas.microsoft.com/office/drawing/2014/main" id="{D6F95F23-9CAE-CE05-8DB6-44951B886AF2}"/>
              </a:ext>
            </a:extLst>
          </p:cNvPr>
          <p:cNvSpPr txBox="1"/>
          <p:nvPr/>
        </p:nvSpPr>
        <p:spPr>
          <a:xfrm>
            <a:off x="576942" y="2703712"/>
            <a:ext cx="2492829" cy="2123658"/>
          </a:xfrm>
          <a:prstGeom prst="rect">
            <a:avLst/>
          </a:prstGeom>
          <a:noFill/>
        </p:spPr>
        <p:txBody>
          <a:bodyPr wrap="square" rtlCol="0" anchor="ctr">
            <a:spAutoFit/>
          </a:bodyPr>
          <a:lstStyle/>
          <a:p>
            <a:pPr algn="ctr"/>
            <a:r>
              <a:rPr lang="en-US" altLang="ko-KR" sz="3300" dirty="0" err="1">
                <a:solidFill>
                  <a:schemeClr val="accent1">
                    <a:lumMod val="75000"/>
                  </a:schemeClr>
                </a:solidFill>
                <a:cs typeface="Arial" pitchFamily="34" charset="0"/>
              </a:rPr>
              <a:t>Behaviour</a:t>
            </a:r>
            <a:r>
              <a:rPr lang="en-US" altLang="ko-KR" sz="3300" dirty="0">
                <a:solidFill>
                  <a:schemeClr val="accent1">
                    <a:lumMod val="75000"/>
                  </a:schemeClr>
                </a:solidFill>
                <a:cs typeface="Arial" pitchFamily="34" charset="0"/>
              </a:rPr>
              <a:t> and class expectations </a:t>
            </a:r>
          </a:p>
          <a:p>
            <a:pPr algn="ctr"/>
            <a:endParaRPr lang="ko-KR" altLang="en-US" sz="3300" dirty="0">
              <a:solidFill>
                <a:schemeClr val="accent1">
                  <a:lumMod val="75000"/>
                </a:schemeClr>
              </a:solidFill>
              <a:cs typeface="Arial" pitchFamily="34" charset="0"/>
            </a:endParaRPr>
          </a:p>
        </p:txBody>
      </p:sp>
    </p:spTree>
    <p:extLst>
      <p:ext uri="{BB962C8B-B14F-4D97-AF65-F5344CB8AC3E}">
        <p14:creationId xmlns:p14="http://schemas.microsoft.com/office/powerpoint/2010/main" val="29332880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1432538-67AF-30B0-637F-C3AF3360359F}"/>
              </a:ext>
            </a:extLst>
          </p:cNvPr>
          <p:cNvSpPr txBox="1"/>
          <p:nvPr/>
        </p:nvSpPr>
        <p:spPr>
          <a:xfrm>
            <a:off x="2612570" y="867396"/>
            <a:ext cx="5388429" cy="4916731"/>
          </a:xfrm>
          <a:prstGeom prst="rect">
            <a:avLst/>
          </a:prstGeom>
          <a:noFill/>
        </p:spPr>
        <p:txBody>
          <a:bodyPr wrap="square">
            <a:spAutoFit/>
          </a:bodyPr>
          <a:lstStyle/>
          <a:p>
            <a:pPr marL="742950" lvl="1" indent="-285750">
              <a:buFont typeface="Arial" panose="020B0604020202020204" pitchFamily="34" charset="0"/>
              <a:buChar char="•"/>
            </a:pPr>
            <a:r>
              <a:rPr lang="en-GB" sz="1650" dirty="0">
                <a:solidFill>
                  <a:schemeClr val="accent1">
                    <a:lumMod val="75000"/>
                  </a:schemeClr>
                </a:solidFill>
              </a:rPr>
              <a:t>Grey/Black trousers/shorts and grey or black socks</a:t>
            </a:r>
          </a:p>
          <a:p>
            <a:pPr marL="742950" lvl="1" indent="-285750">
              <a:buFont typeface="Arial" panose="020B0604020202020204" pitchFamily="34" charset="0"/>
              <a:buChar char="•"/>
            </a:pPr>
            <a:r>
              <a:rPr lang="en-GB" sz="1650" dirty="0">
                <a:solidFill>
                  <a:schemeClr val="accent1">
                    <a:lumMod val="75000"/>
                  </a:schemeClr>
                </a:solidFill>
              </a:rPr>
              <a:t>Grey/Black school skirt/pinafore (for girls) and charcoal grey/black woollen tights or ¾ length charcoal grey, black or white socks</a:t>
            </a:r>
          </a:p>
          <a:p>
            <a:pPr marL="742950" lvl="1" indent="-285750">
              <a:buFont typeface="Arial" panose="020B0604020202020204" pitchFamily="34" charset="0"/>
              <a:buChar char="•"/>
            </a:pPr>
            <a:r>
              <a:rPr lang="en-GB" sz="1650" dirty="0">
                <a:solidFill>
                  <a:schemeClr val="accent1">
                    <a:lumMod val="75000"/>
                  </a:schemeClr>
                </a:solidFill>
              </a:rPr>
              <a:t>White shirt/blouse for Y1-6 </a:t>
            </a:r>
          </a:p>
          <a:p>
            <a:pPr marL="742950" lvl="1" indent="-285750">
              <a:buFont typeface="Arial" panose="020B0604020202020204" pitchFamily="34" charset="0"/>
              <a:buChar char="•"/>
            </a:pPr>
            <a:r>
              <a:rPr lang="en-GB" sz="1650" dirty="0" err="1">
                <a:solidFill>
                  <a:schemeClr val="accent1">
                    <a:lumMod val="75000"/>
                  </a:schemeClr>
                </a:solidFill>
              </a:rPr>
              <a:t>Larkrise</a:t>
            </a:r>
            <a:r>
              <a:rPr lang="en-GB" sz="1650" dirty="0">
                <a:solidFill>
                  <a:schemeClr val="accent1">
                    <a:lumMod val="75000"/>
                  </a:schemeClr>
                </a:solidFill>
              </a:rPr>
              <a:t> tie </a:t>
            </a:r>
          </a:p>
          <a:p>
            <a:pPr marL="742950" lvl="1" indent="-285750">
              <a:buFont typeface="Arial" panose="020B0604020202020204" pitchFamily="34" charset="0"/>
              <a:buChar char="•"/>
            </a:pPr>
            <a:r>
              <a:rPr lang="en-GB" sz="1650" dirty="0">
                <a:solidFill>
                  <a:schemeClr val="accent1">
                    <a:lumMod val="75000"/>
                  </a:schemeClr>
                </a:solidFill>
              </a:rPr>
              <a:t>Blue jumper or cardigan with optional school logo on </a:t>
            </a:r>
          </a:p>
          <a:p>
            <a:pPr marL="742950" lvl="1" indent="-285750">
              <a:buFont typeface="Arial" panose="020B0604020202020204" pitchFamily="34" charset="0"/>
              <a:buChar char="•"/>
            </a:pPr>
            <a:r>
              <a:rPr lang="en-GB" sz="1650" dirty="0">
                <a:solidFill>
                  <a:schemeClr val="accent1">
                    <a:lumMod val="75000"/>
                  </a:schemeClr>
                </a:solidFill>
              </a:rPr>
              <a:t>Blue and white gingham dresses in the summer term</a:t>
            </a:r>
          </a:p>
          <a:p>
            <a:pPr marL="742950" lvl="1" indent="-285750">
              <a:buFont typeface="Arial" panose="020B0604020202020204" pitchFamily="34" charset="0"/>
              <a:buChar char="•"/>
            </a:pPr>
            <a:r>
              <a:rPr lang="en-GB" sz="1650" dirty="0">
                <a:solidFill>
                  <a:schemeClr val="accent1">
                    <a:lumMod val="75000"/>
                  </a:schemeClr>
                </a:solidFill>
              </a:rPr>
              <a:t>Plain black shoes or trainers, no logos</a:t>
            </a:r>
          </a:p>
          <a:p>
            <a:pPr marL="742950" lvl="1" indent="-285750">
              <a:buFont typeface="Arial" panose="020B0604020202020204" pitchFamily="34" charset="0"/>
              <a:buChar char="•"/>
            </a:pPr>
            <a:endParaRPr lang="en-GB" sz="1650" dirty="0">
              <a:solidFill>
                <a:schemeClr val="accent1">
                  <a:lumMod val="75000"/>
                </a:schemeClr>
              </a:solidFill>
            </a:endParaRPr>
          </a:p>
          <a:p>
            <a:pPr lvl="1"/>
            <a:r>
              <a:rPr lang="en-GB" sz="1650" dirty="0">
                <a:solidFill>
                  <a:schemeClr val="accent1">
                    <a:lumMod val="75000"/>
                  </a:schemeClr>
                </a:solidFill>
              </a:rPr>
              <a:t>The Hive has a pre-loved uniform shop. Contact our Child and Family support worker or come to a drop-in to find out what’s there. </a:t>
            </a:r>
          </a:p>
          <a:p>
            <a:pPr lvl="1"/>
            <a:endParaRPr lang="en-GB" sz="1650" dirty="0">
              <a:solidFill>
                <a:schemeClr val="accent1">
                  <a:lumMod val="75000"/>
                </a:schemeClr>
              </a:solidFill>
            </a:endParaRPr>
          </a:p>
          <a:p>
            <a:pPr lvl="1"/>
            <a:r>
              <a:rPr lang="en-GB" sz="1650" dirty="0">
                <a:solidFill>
                  <a:schemeClr val="accent1">
                    <a:lumMod val="75000"/>
                  </a:schemeClr>
                </a:solidFill>
              </a:rPr>
              <a:t>Jewellery is not allowed in our school except small objects of religious significance. </a:t>
            </a:r>
          </a:p>
        </p:txBody>
      </p:sp>
      <p:sp>
        <p:nvSpPr>
          <p:cNvPr id="4" name="TextBox 3">
            <a:extLst>
              <a:ext uri="{FF2B5EF4-FFF2-40B4-BE49-F238E27FC236}">
                <a16:creationId xmlns:a16="http://schemas.microsoft.com/office/drawing/2014/main" id="{D6F95F23-9CAE-CE05-8DB6-44951B886AF2}"/>
              </a:ext>
            </a:extLst>
          </p:cNvPr>
          <p:cNvSpPr txBox="1"/>
          <p:nvPr/>
        </p:nvSpPr>
        <p:spPr>
          <a:xfrm>
            <a:off x="576942" y="2957628"/>
            <a:ext cx="2492829" cy="1615827"/>
          </a:xfrm>
          <a:prstGeom prst="rect">
            <a:avLst/>
          </a:prstGeom>
          <a:noFill/>
        </p:spPr>
        <p:txBody>
          <a:bodyPr wrap="square" rtlCol="0" anchor="ctr">
            <a:spAutoFit/>
          </a:bodyPr>
          <a:lstStyle/>
          <a:p>
            <a:pPr algn="ctr"/>
            <a:r>
              <a:rPr lang="en-US" altLang="ko-KR" sz="3300" dirty="0">
                <a:solidFill>
                  <a:schemeClr val="accent1">
                    <a:lumMod val="75000"/>
                  </a:schemeClr>
                </a:solidFill>
                <a:cs typeface="Arial" pitchFamily="34" charset="0"/>
              </a:rPr>
              <a:t>Uniform policy</a:t>
            </a:r>
          </a:p>
          <a:p>
            <a:pPr algn="ctr"/>
            <a:endParaRPr lang="ko-KR" altLang="en-US" sz="3300" dirty="0">
              <a:solidFill>
                <a:schemeClr val="accent1">
                  <a:lumMod val="75000"/>
                </a:schemeClr>
              </a:solidFill>
              <a:cs typeface="Arial" pitchFamily="34" charset="0"/>
            </a:endParaRPr>
          </a:p>
        </p:txBody>
      </p:sp>
    </p:spTree>
    <p:extLst>
      <p:ext uri="{BB962C8B-B14F-4D97-AF65-F5344CB8AC3E}">
        <p14:creationId xmlns:p14="http://schemas.microsoft.com/office/powerpoint/2010/main" val="16713805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1432538-67AF-30B0-637F-C3AF3360359F}"/>
              </a:ext>
            </a:extLst>
          </p:cNvPr>
          <p:cNvSpPr txBox="1"/>
          <p:nvPr/>
        </p:nvSpPr>
        <p:spPr>
          <a:xfrm>
            <a:off x="3995058" y="1180217"/>
            <a:ext cx="4572000" cy="3393237"/>
          </a:xfrm>
          <a:prstGeom prst="rect">
            <a:avLst/>
          </a:prstGeom>
          <a:noFill/>
        </p:spPr>
        <p:txBody>
          <a:bodyPr wrap="square">
            <a:spAutoFit/>
          </a:bodyPr>
          <a:lstStyle/>
          <a:p>
            <a:pPr marL="285750" indent="-285750">
              <a:buFont typeface="Arial" panose="020B0604020202020204" pitchFamily="34" charset="0"/>
              <a:buChar char="•"/>
            </a:pPr>
            <a:r>
              <a:rPr lang="en-GB" sz="1650" dirty="0">
                <a:solidFill>
                  <a:schemeClr val="accent1">
                    <a:lumMod val="75000"/>
                  </a:schemeClr>
                </a:solidFill>
              </a:rPr>
              <a:t>Class Dojo is primarily used as a platform for sharing information and communicating general, non </a:t>
            </a:r>
            <a:r>
              <a:rPr lang="en-GB" sz="1650">
                <a:solidFill>
                  <a:schemeClr val="accent1">
                    <a:lumMod val="75000"/>
                  </a:schemeClr>
                </a:solidFill>
              </a:rPr>
              <a:t>urgent messages</a:t>
            </a:r>
          </a:p>
          <a:p>
            <a:endParaRPr lang="en-GB" sz="1650" dirty="0">
              <a:solidFill>
                <a:schemeClr val="accent1">
                  <a:lumMod val="75000"/>
                </a:schemeClr>
              </a:solidFill>
            </a:endParaRPr>
          </a:p>
          <a:p>
            <a:pPr marL="285750" indent="-285750">
              <a:buFont typeface="Arial" panose="020B0604020202020204" pitchFamily="34" charset="0"/>
              <a:buChar char="•"/>
            </a:pPr>
            <a:r>
              <a:rPr lang="en-GB" sz="1650" dirty="0">
                <a:solidFill>
                  <a:schemeClr val="accent1">
                    <a:lumMod val="75000"/>
                  </a:schemeClr>
                </a:solidFill>
              </a:rPr>
              <a:t>I may not be able to respond immediately but will respond ASAP</a:t>
            </a:r>
          </a:p>
          <a:p>
            <a:pPr marL="285750" indent="-285750">
              <a:buFont typeface="Arial" panose="020B0604020202020204" pitchFamily="34" charset="0"/>
              <a:buChar char="•"/>
            </a:pPr>
            <a:endParaRPr lang="en-GB" sz="1650" dirty="0">
              <a:solidFill>
                <a:schemeClr val="accent1">
                  <a:lumMod val="75000"/>
                </a:schemeClr>
              </a:solidFill>
            </a:endParaRPr>
          </a:p>
          <a:p>
            <a:pPr marL="285750" indent="-285750">
              <a:buFont typeface="Arial" panose="020B0604020202020204" pitchFamily="34" charset="0"/>
              <a:buChar char="•"/>
            </a:pPr>
            <a:r>
              <a:rPr lang="en-GB" sz="1650" dirty="0">
                <a:solidFill>
                  <a:schemeClr val="accent1">
                    <a:lumMod val="75000"/>
                  </a:schemeClr>
                </a:solidFill>
              </a:rPr>
              <a:t>Urgent messages – please telephone the school office </a:t>
            </a:r>
          </a:p>
          <a:p>
            <a:endParaRPr lang="en-GB" sz="1650" dirty="0">
              <a:solidFill>
                <a:schemeClr val="accent1">
                  <a:lumMod val="75000"/>
                </a:schemeClr>
              </a:solidFill>
            </a:endParaRPr>
          </a:p>
          <a:p>
            <a:pPr marL="285750" indent="-285750">
              <a:buFont typeface="Arial" panose="020B0604020202020204" pitchFamily="34" charset="0"/>
              <a:buChar char="•"/>
            </a:pPr>
            <a:r>
              <a:rPr lang="en-GB" sz="1650" dirty="0">
                <a:solidFill>
                  <a:schemeClr val="accent1">
                    <a:lumMod val="75000"/>
                  </a:schemeClr>
                </a:solidFill>
              </a:rPr>
              <a:t>Important messages – please email the school office</a:t>
            </a:r>
          </a:p>
          <a:p>
            <a:pPr marL="285750" indent="-285750">
              <a:buFont typeface="Arial" panose="020B0604020202020204" pitchFamily="34" charset="0"/>
              <a:buChar char="•"/>
            </a:pPr>
            <a:endParaRPr lang="en-GB" sz="1650" dirty="0">
              <a:solidFill>
                <a:schemeClr val="accent1">
                  <a:lumMod val="75000"/>
                </a:schemeClr>
              </a:solidFill>
            </a:endParaRPr>
          </a:p>
        </p:txBody>
      </p:sp>
      <p:sp>
        <p:nvSpPr>
          <p:cNvPr id="4" name="TextBox 3">
            <a:extLst>
              <a:ext uri="{FF2B5EF4-FFF2-40B4-BE49-F238E27FC236}">
                <a16:creationId xmlns:a16="http://schemas.microsoft.com/office/drawing/2014/main" id="{D6F95F23-9CAE-CE05-8DB6-44951B886AF2}"/>
              </a:ext>
            </a:extLst>
          </p:cNvPr>
          <p:cNvSpPr txBox="1"/>
          <p:nvPr/>
        </p:nvSpPr>
        <p:spPr>
          <a:xfrm>
            <a:off x="576942" y="2957628"/>
            <a:ext cx="3204945" cy="1615827"/>
          </a:xfrm>
          <a:prstGeom prst="rect">
            <a:avLst/>
          </a:prstGeom>
          <a:noFill/>
        </p:spPr>
        <p:txBody>
          <a:bodyPr wrap="square" rtlCol="0" anchor="ctr">
            <a:spAutoFit/>
          </a:bodyPr>
          <a:lstStyle/>
          <a:p>
            <a:pPr algn="ctr"/>
            <a:r>
              <a:rPr lang="en-US" altLang="ko-KR" sz="3300" dirty="0">
                <a:solidFill>
                  <a:schemeClr val="accent1">
                    <a:lumMod val="75000"/>
                  </a:schemeClr>
                </a:solidFill>
                <a:cs typeface="Arial" pitchFamily="34" charset="0"/>
              </a:rPr>
              <a:t>Communication policy</a:t>
            </a:r>
          </a:p>
          <a:p>
            <a:pPr algn="ctr"/>
            <a:endParaRPr lang="ko-KR" altLang="en-US" sz="3300" dirty="0">
              <a:solidFill>
                <a:schemeClr val="accent1">
                  <a:lumMod val="75000"/>
                </a:schemeClr>
              </a:solidFill>
              <a:cs typeface="Arial" pitchFamily="34" charset="0"/>
            </a:endParaRPr>
          </a:p>
        </p:txBody>
      </p:sp>
    </p:spTree>
    <p:extLst>
      <p:ext uri="{BB962C8B-B14F-4D97-AF65-F5344CB8AC3E}">
        <p14:creationId xmlns:p14="http://schemas.microsoft.com/office/powerpoint/2010/main" val="16447703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1432538-67AF-30B0-637F-C3AF3360359F}"/>
              </a:ext>
            </a:extLst>
          </p:cNvPr>
          <p:cNvSpPr txBox="1"/>
          <p:nvPr/>
        </p:nvSpPr>
        <p:spPr>
          <a:xfrm>
            <a:off x="3333321" y="1010941"/>
            <a:ext cx="4572000" cy="5509200"/>
          </a:xfrm>
          <a:prstGeom prst="rect">
            <a:avLst/>
          </a:prstGeom>
          <a:noFill/>
        </p:spPr>
        <p:txBody>
          <a:bodyPr wrap="square" lIns="91440" tIns="45720" rIns="91440" bIns="45720" anchor="t">
            <a:spAutoFit/>
          </a:bodyPr>
          <a:lstStyle/>
          <a:p>
            <a:pPr marL="285750" indent="-285750">
              <a:buFont typeface="Arial" panose="020B0604020202020204" pitchFamily="34" charset="0"/>
              <a:buChar char="•"/>
            </a:pPr>
            <a:r>
              <a:rPr lang="en-GB" sz="3200" dirty="0">
                <a:solidFill>
                  <a:schemeClr val="accent1">
                    <a:lumMod val="75000"/>
                  </a:schemeClr>
                </a:solidFill>
              </a:rPr>
              <a:t> </a:t>
            </a:r>
            <a:r>
              <a:rPr lang="en-GB" sz="1600" dirty="0">
                <a:solidFill>
                  <a:schemeClr val="accent1">
                    <a:lumMod val="75000"/>
                  </a:schemeClr>
                </a:solidFill>
                <a:latin typeface="Twinkl"/>
                <a:cs typeface="Arial"/>
              </a:rPr>
              <a:t>At </a:t>
            </a:r>
            <a:r>
              <a:rPr lang="en-GB" sz="1600" dirty="0" err="1">
                <a:solidFill>
                  <a:schemeClr val="accent1">
                    <a:lumMod val="75000"/>
                  </a:schemeClr>
                </a:solidFill>
                <a:latin typeface="Twinkl"/>
                <a:cs typeface="Arial"/>
              </a:rPr>
              <a:t>Larkrise</a:t>
            </a:r>
            <a:r>
              <a:rPr lang="en-GB" sz="1600" dirty="0">
                <a:solidFill>
                  <a:schemeClr val="accent1">
                    <a:lumMod val="75000"/>
                  </a:schemeClr>
                </a:solidFill>
                <a:latin typeface="Twinkl"/>
                <a:cs typeface="Arial"/>
              </a:rPr>
              <a:t> we have been having 'Wow days' for the last 4 years. This is something that our children really love. </a:t>
            </a:r>
            <a:endParaRPr lang="en-US" sz="1600">
              <a:solidFill>
                <a:schemeClr val="accent1">
                  <a:lumMod val="75000"/>
                </a:schemeClr>
              </a:solidFill>
              <a:latin typeface="Twinkl"/>
              <a:cs typeface="Arial"/>
            </a:endParaRPr>
          </a:p>
          <a:p>
            <a:pPr marL="285750" indent="-285750">
              <a:buFont typeface="Arial" panose="020B0604020202020204" pitchFamily="34" charset="0"/>
              <a:buChar char="•"/>
            </a:pPr>
            <a:endParaRPr lang="en-GB" sz="1600" dirty="0">
              <a:solidFill>
                <a:srgbClr val="000000"/>
              </a:solidFill>
              <a:latin typeface="Twinkl"/>
              <a:cs typeface="Arial"/>
            </a:endParaRPr>
          </a:p>
          <a:p>
            <a:pPr marL="285750" indent="-285750">
              <a:buFont typeface="Arial" panose="020B0604020202020204" pitchFamily="34" charset="0"/>
              <a:buChar char="•"/>
            </a:pPr>
            <a:r>
              <a:rPr lang="en-GB" sz="1600" dirty="0">
                <a:solidFill>
                  <a:schemeClr val="accent1">
                    <a:lumMod val="75000"/>
                  </a:schemeClr>
                </a:solidFill>
                <a:latin typeface="Twinkl"/>
                <a:cs typeface="Arial"/>
              </a:rPr>
              <a:t>Every half term we choose a day, a morning or an afternoon to do something exciting, interesting or engaging with regard to our current learning. In the past we have created castles with our parents in the hall, we have been 'Romans' for the day and come in dressed in togas and building shields and swords. The idea is to make memories for the children that help their learning to stick. Keep an eye out for dates for our upcoming Wow days later this term and next term.</a:t>
            </a:r>
            <a:endParaRPr lang="en-GB" sz="1600" dirty="0">
              <a:solidFill>
                <a:schemeClr val="accent1">
                  <a:lumMod val="75000"/>
                </a:schemeClr>
              </a:solidFill>
              <a:latin typeface="Twinkl"/>
            </a:endParaRPr>
          </a:p>
          <a:p>
            <a:pPr marL="285750" indent="-285750">
              <a:buFont typeface="Arial" panose="020B0604020202020204" pitchFamily="34" charset="0"/>
              <a:buChar char="•"/>
            </a:pPr>
            <a:endParaRPr lang="en-GB" sz="1600" dirty="0">
              <a:solidFill>
                <a:schemeClr val="accent1">
                  <a:lumMod val="75000"/>
                </a:schemeClr>
              </a:solidFill>
              <a:cs typeface="Arial"/>
            </a:endParaRPr>
          </a:p>
          <a:p>
            <a:pPr marL="285750" indent="-285750">
              <a:buFont typeface="Arial" panose="020B0604020202020204" pitchFamily="34" charset="0"/>
              <a:buChar char="•"/>
            </a:pPr>
            <a:r>
              <a:rPr lang="en-GB" sz="1600" dirty="0">
                <a:solidFill>
                  <a:schemeClr val="accent1">
                    <a:lumMod val="75000"/>
                  </a:schemeClr>
                </a:solidFill>
              </a:rPr>
              <a:t>I will send a message out up to a week before if we are in non school uniform. </a:t>
            </a:r>
          </a:p>
          <a:p>
            <a:pPr marL="285750" indent="-285750">
              <a:buFont typeface="Arial" panose="020B0604020202020204" pitchFamily="34" charset="0"/>
              <a:buChar char="•"/>
            </a:pPr>
            <a:endParaRPr lang="en-GB" sz="1600" dirty="0">
              <a:solidFill>
                <a:schemeClr val="accent1">
                  <a:lumMod val="75000"/>
                </a:schemeClr>
              </a:solidFill>
            </a:endParaRPr>
          </a:p>
          <a:p>
            <a:pPr marL="285750" indent="-285750">
              <a:buFont typeface="Arial" panose="020B0604020202020204" pitchFamily="34" charset="0"/>
              <a:buChar char="•"/>
            </a:pPr>
            <a:r>
              <a:rPr lang="en-GB" sz="1600" dirty="0">
                <a:solidFill>
                  <a:schemeClr val="accent1">
                    <a:lumMod val="75000"/>
                  </a:schemeClr>
                </a:solidFill>
              </a:rPr>
              <a:t>Our first wow day is making kites!</a:t>
            </a:r>
          </a:p>
          <a:p>
            <a:pPr marL="285750" indent="-285750">
              <a:buFont typeface="Arial" panose="020B0604020202020204" pitchFamily="34" charset="0"/>
              <a:buChar char="•"/>
            </a:pPr>
            <a:endParaRPr lang="en-GB" sz="1600" dirty="0">
              <a:solidFill>
                <a:schemeClr val="accent1">
                  <a:lumMod val="75000"/>
                </a:schemeClr>
              </a:solidFill>
            </a:endParaRPr>
          </a:p>
        </p:txBody>
      </p:sp>
      <p:sp>
        <p:nvSpPr>
          <p:cNvPr id="4" name="TextBox 3">
            <a:extLst>
              <a:ext uri="{FF2B5EF4-FFF2-40B4-BE49-F238E27FC236}">
                <a16:creationId xmlns:a16="http://schemas.microsoft.com/office/drawing/2014/main" id="{D6F95F23-9CAE-CE05-8DB6-44951B886AF2}"/>
              </a:ext>
            </a:extLst>
          </p:cNvPr>
          <p:cNvSpPr txBox="1"/>
          <p:nvPr/>
        </p:nvSpPr>
        <p:spPr>
          <a:xfrm>
            <a:off x="576942" y="3211543"/>
            <a:ext cx="3204945" cy="1107996"/>
          </a:xfrm>
          <a:prstGeom prst="rect">
            <a:avLst/>
          </a:prstGeom>
          <a:noFill/>
        </p:spPr>
        <p:txBody>
          <a:bodyPr wrap="square" rtlCol="0" anchor="ctr">
            <a:spAutoFit/>
          </a:bodyPr>
          <a:lstStyle/>
          <a:p>
            <a:pPr algn="ctr"/>
            <a:r>
              <a:rPr lang="en-US" altLang="ko-KR" sz="3300" dirty="0">
                <a:solidFill>
                  <a:schemeClr val="accent1">
                    <a:lumMod val="75000"/>
                  </a:schemeClr>
                </a:solidFill>
                <a:cs typeface="Arial" pitchFamily="34" charset="0"/>
              </a:rPr>
              <a:t>WOW days</a:t>
            </a:r>
          </a:p>
          <a:p>
            <a:pPr algn="ctr"/>
            <a:endParaRPr lang="ko-KR" altLang="en-US" sz="3300" dirty="0">
              <a:solidFill>
                <a:schemeClr val="accent1">
                  <a:lumMod val="75000"/>
                </a:schemeClr>
              </a:solidFill>
              <a:cs typeface="Arial" pitchFamily="34" charset="0"/>
            </a:endParaRPr>
          </a:p>
        </p:txBody>
      </p:sp>
    </p:spTree>
    <p:extLst>
      <p:ext uri="{BB962C8B-B14F-4D97-AF65-F5344CB8AC3E}">
        <p14:creationId xmlns:p14="http://schemas.microsoft.com/office/powerpoint/2010/main" val="8696825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C4764F2-6231-86D2-F19E-23B1567C103F}"/>
              </a:ext>
            </a:extLst>
          </p:cNvPr>
          <p:cNvSpPr txBox="1"/>
          <p:nvPr/>
        </p:nvSpPr>
        <p:spPr>
          <a:xfrm>
            <a:off x="4174957" y="2472879"/>
            <a:ext cx="4572000" cy="2308324"/>
          </a:xfrm>
          <a:prstGeom prst="rect">
            <a:avLst/>
          </a:prstGeom>
          <a:noFill/>
        </p:spPr>
        <p:txBody>
          <a:bodyPr wrap="square">
            <a:spAutoFit/>
          </a:bodyPr>
          <a:lstStyle/>
          <a:p>
            <a:r>
              <a:rPr lang="en-GB" dirty="0">
                <a:solidFill>
                  <a:schemeClr val="accent1">
                    <a:lumMod val="75000"/>
                  </a:schemeClr>
                </a:solidFill>
              </a:rPr>
              <a:t>If you have any questions/queries regarding your child, their work or homework, please find me for a brief chat on the playground after school.</a:t>
            </a:r>
          </a:p>
          <a:p>
            <a:endParaRPr lang="en-GB" dirty="0">
              <a:solidFill>
                <a:schemeClr val="accent1">
                  <a:lumMod val="75000"/>
                </a:schemeClr>
              </a:solidFill>
            </a:endParaRPr>
          </a:p>
          <a:p>
            <a:r>
              <a:rPr lang="en-GB" dirty="0">
                <a:solidFill>
                  <a:schemeClr val="accent1">
                    <a:lumMod val="75000"/>
                  </a:schemeClr>
                </a:solidFill>
              </a:rPr>
              <a:t>If you need more of my time to discuss things further, then a separate appointment will need to be made. </a:t>
            </a:r>
          </a:p>
        </p:txBody>
      </p:sp>
      <p:sp>
        <p:nvSpPr>
          <p:cNvPr id="4" name="TextBox 3">
            <a:extLst>
              <a:ext uri="{FF2B5EF4-FFF2-40B4-BE49-F238E27FC236}">
                <a16:creationId xmlns:a16="http://schemas.microsoft.com/office/drawing/2014/main" id="{CBDE2139-7E68-996C-2624-DF1B0F484717}"/>
              </a:ext>
            </a:extLst>
          </p:cNvPr>
          <p:cNvSpPr txBox="1"/>
          <p:nvPr/>
        </p:nvSpPr>
        <p:spPr>
          <a:xfrm>
            <a:off x="576942" y="3211543"/>
            <a:ext cx="2492829" cy="1107996"/>
          </a:xfrm>
          <a:prstGeom prst="rect">
            <a:avLst/>
          </a:prstGeom>
          <a:noFill/>
        </p:spPr>
        <p:txBody>
          <a:bodyPr wrap="square" rtlCol="0" anchor="ctr">
            <a:spAutoFit/>
          </a:bodyPr>
          <a:lstStyle/>
          <a:p>
            <a:pPr algn="ctr"/>
            <a:r>
              <a:rPr lang="en-US" altLang="ko-KR" sz="3300" dirty="0">
                <a:solidFill>
                  <a:schemeClr val="accent1">
                    <a:lumMod val="75000"/>
                  </a:schemeClr>
                </a:solidFill>
                <a:cs typeface="Arial" pitchFamily="34" charset="0"/>
              </a:rPr>
              <a:t>Questions</a:t>
            </a:r>
          </a:p>
          <a:p>
            <a:pPr algn="ctr"/>
            <a:endParaRPr lang="ko-KR" altLang="en-US" sz="3300" dirty="0">
              <a:solidFill>
                <a:schemeClr val="accent1">
                  <a:lumMod val="75000"/>
                </a:schemeClr>
              </a:solidFill>
              <a:cs typeface="Arial" pitchFamily="34" charset="0"/>
            </a:endParaRPr>
          </a:p>
        </p:txBody>
      </p:sp>
    </p:spTree>
    <p:extLst>
      <p:ext uri="{BB962C8B-B14F-4D97-AF65-F5344CB8AC3E}">
        <p14:creationId xmlns:p14="http://schemas.microsoft.com/office/powerpoint/2010/main" val="14581385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C1DBD-35F1-CF22-04E4-ED054A351E99}"/>
              </a:ext>
            </a:extLst>
          </p:cNvPr>
          <p:cNvSpPr>
            <a:spLocks noGrp="1"/>
          </p:cNvSpPr>
          <p:nvPr>
            <p:ph type="title"/>
          </p:nvPr>
        </p:nvSpPr>
        <p:spPr>
          <a:xfrm>
            <a:off x="2785310" y="3124353"/>
            <a:ext cx="3573381" cy="994306"/>
          </a:xfrm>
        </p:spPr>
        <p:txBody>
          <a:bodyPr/>
          <a:lstStyle/>
          <a:p>
            <a:pPr algn="ctr"/>
            <a:r>
              <a:rPr lang="en-GB" dirty="0"/>
              <a:t>Members of SLT</a:t>
            </a:r>
          </a:p>
        </p:txBody>
      </p:sp>
      <p:sp>
        <p:nvSpPr>
          <p:cNvPr id="3" name="Oval 2">
            <a:extLst>
              <a:ext uri="{FF2B5EF4-FFF2-40B4-BE49-F238E27FC236}">
                <a16:creationId xmlns:a16="http://schemas.microsoft.com/office/drawing/2014/main" id="{B3146D11-2989-DE5B-CA6D-44C3726DFFD7}"/>
              </a:ext>
            </a:extLst>
          </p:cNvPr>
          <p:cNvSpPr/>
          <p:nvPr/>
        </p:nvSpPr>
        <p:spPr>
          <a:xfrm>
            <a:off x="3433009" y="559410"/>
            <a:ext cx="2277982" cy="2346158"/>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Miss Allen Headteacher and DSL</a:t>
            </a:r>
          </a:p>
        </p:txBody>
      </p:sp>
      <p:sp>
        <p:nvSpPr>
          <p:cNvPr id="4" name="Oval 3">
            <a:extLst>
              <a:ext uri="{FF2B5EF4-FFF2-40B4-BE49-F238E27FC236}">
                <a16:creationId xmlns:a16="http://schemas.microsoft.com/office/drawing/2014/main" id="{FAD935C6-3C3C-AF7B-AA35-EBFE05F95609}"/>
              </a:ext>
            </a:extLst>
          </p:cNvPr>
          <p:cNvSpPr/>
          <p:nvPr/>
        </p:nvSpPr>
        <p:spPr>
          <a:xfrm>
            <a:off x="6019801" y="3871160"/>
            <a:ext cx="2277982" cy="2388269"/>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Mr </a:t>
            </a:r>
            <a:r>
              <a:rPr lang="en-GB" dirty="0" err="1">
                <a:solidFill>
                  <a:schemeClr val="tx1"/>
                </a:solidFill>
              </a:rPr>
              <a:t>Alcock</a:t>
            </a:r>
            <a:r>
              <a:rPr lang="en-GB" dirty="0">
                <a:solidFill>
                  <a:schemeClr val="tx1"/>
                </a:solidFill>
              </a:rPr>
              <a:t> </a:t>
            </a:r>
          </a:p>
          <a:p>
            <a:pPr algn="ctr"/>
            <a:r>
              <a:rPr lang="en-GB" dirty="0">
                <a:solidFill>
                  <a:schemeClr val="tx1"/>
                </a:solidFill>
              </a:rPr>
              <a:t>DDSL and Year 6 teacher </a:t>
            </a:r>
          </a:p>
        </p:txBody>
      </p:sp>
      <p:sp>
        <p:nvSpPr>
          <p:cNvPr id="5" name="Oval 4">
            <a:extLst>
              <a:ext uri="{FF2B5EF4-FFF2-40B4-BE49-F238E27FC236}">
                <a16:creationId xmlns:a16="http://schemas.microsoft.com/office/drawing/2014/main" id="{9C5346E9-22F6-EEFA-A916-677E358ED399}"/>
              </a:ext>
            </a:extLst>
          </p:cNvPr>
          <p:cNvSpPr/>
          <p:nvPr/>
        </p:nvSpPr>
        <p:spPr>
          <a:xfrm>
            <a:off x="669757" y="3850106"/>
            <a:ext cx="2454444" cy="2430379"/>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Miss Pointon </a:t>
            </a:r>
          </a:p>
          <a:p>
            <a:pPr algn="ctr"/>
            <a:r>
              <a:rPr lang="en-GB" dirty="0">
                <a:solidFill>
                  <a:schemeClr val="tx1"/>
                </a:solidFill>
              </a:rPr>
              <a:t>DDSL and Family Support Worker</a:t>
            </a:r>
          </a:p>
        </p:txBody>
      </p:sp>
    </p:spTree>
    <p:extLst>
      <p:ext uri="{BB962C8B-B14F-4D97-AF65-F5344CB8AC3E}">
        <p14:creationId xmlns:p14="http://schemas.microsoft.com/office/powerpoint/2010/main" val="1969540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hlinkClick r:id="rId2"/>
            <a:extLst>
              <a:ext uri="{FF2B5EF4-FFF2-40B4-BE49-F238E27FC236}">
                <a16:creationId xmlns:a16="http://schemas.microsoft.com/office/drawing/2014/main" id="{262FEBD4-B150-478F-92B8-6F26A854CDB1}"/>
              </a:ext>
            </a:extLst>
          </p:cNvPr>
          <p:cNvSpPr/>
          <p:nvPr/>
        </p:nvSpPr>
        <p:spPr>
          <a:xfrm>
            <a:off x="8171067" y="6015231"/>
            <a:ext cx="1204111" cy="7333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hlinkClick r:id="rId2"/>
            <a:extLst>
              <a:ext uri="{FF2B5EF4-FFF2-40B4-BE49-F238E27FC236}">
                <a16:creationId xmlns:a16="http://schemas.microsoft.com/office/drawing/2014/main" id="{DD963DD0-30D0-4571-B953-C0DE2DA43853}"/>
              </a:ext>
            </a:extLst>
          </p:cNvPr>
          <p:cNvSpPr/>
          <p:nvPr/>
        </p:nvSpPr>
        <p:spPr>
          <a:xfrm>
            <a:off x="153594" y="6015231"/>
            <a:ext cx="1204111" cy="7333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080758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C1DBD-35F1-CF22-04E4-ED054A351E99}"/>
              </a:ext>
            </a:extLst>
          </p:cNvPr>
          <p:cNvSpPr>
            <a:spLocks noGrp="1"/>
          </p:cNvSpPr>
          <p:nvPr>
            <p:ph type="title"/>
          </p:nvPr>
        </p:nvSpPr>
        <p:spPr>
          <a:xfrm>
            <a:off x="2785311" y="2931846"/>
            <a:ext cx="3573381" cy="994306"/>
          </a:xfrm>
        </p:spPr>
        <p:txBody>
          <a:bodyPr/>
          <a:lstStyle/>
          <a:p>
            <a:pPr algn="ctr"/>
            <a:r>
              <a:rPr lang="en-GB" dirty="0"/>
              <a:t>Meet the team</a:t>
            </a:r>
          </a:p>
        </p:txBody>
      </p:sp>
      <p:sp>
        <p:nvSpPr>
          <p:cNvPr id="3" name="Oval 2">
            <a:extLst>
              <a:ext uri="{FF2B5EF4-FFF2-40B4-BE49-F238E27FC236}">
                <a16:creationId xmlns:a16="http://schemas.microsoft.com/office/drawing/2014/main" id="{B3146D11-2989-DE5B-CA6D-44C3726DFFD7}"/>
              </a:ext>
            </a:extLst>
          </p:cNvPr>
          <p:cNvSpPr/>
          <p:nvPr/>
        </p:nvSpPr>
        <p:spPr>
          <a:xfrm>
            <a:off x="3433009" y="532777"/>
            <a:ext cx="2277982" cy="2346158"/>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Teacher: </a:t>
            </a:r>
          </a:p>
          <a:p>
            <a:pPr algn="ctr"/>
            <a:r>
              <a:rPr lang="en-GB" b="1" dirty="0">
                <a:solidFill>
                  <a:schemeClr val="tx1"/>
                </a:solidFill>
              </a:rPr>
              <a:t>Miss Horne</a:t>
            </a:r>
          </a:p>
        </p:txBody>
      </p:sp>
      <p:sp>
        <p:nvSpPr>
          <p:cNvPr id="4" name="Oval 3">
            <a:extLst>
              <a:ext uri="{FF2B5EF4-FFF2-40B4-BE49-F238E27FC236}">
                <a16:creationId xmlns:a16="http://schemas.microsoft.com/office/drawing/2014/main" id="{FAD935C6-3C3C-AF7B-AA35-EBFE05F95609}"/>
              </a:ext>
            </a:extLst>
          </p:cNvPr>
          <p:cNvSpPr/>
          <p:nvPr/>
        </p:nvSpPr>
        <p:spPr>
          <a:xfrm>
            <a:off x="6019801" y="3871160"/>
            <a:ext cx="2277982" cy="2388269"/>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LSA:</a:t>
            </a:r>
          </a:p>
          <a:p>
            <a:pPr algn="ctr"/>
            <a:r>
              <a:rPr lang="en-GB" b="1" dirty="0">
                <a:solidFill>
                  <a:schemeClr val="tx1"/>
                </a:solidFill>
              </a:rPr>
              <a:t>Miss Huckles </a:t>
            </a:r>
          </a:p>
          <a:p>
            <a:pPr algn="ctr"/>
            <a:r>
              <a:rPr lang="en-GB" b="1" dirty="0">
                <a:solidFill>
                  <a:schemeClr val="tx1"/>
                </a:solidFill>
              </a:rPr>
              <a:t>PM</a:t>
            </a:r>
          </a:p>
        </p:txBody>
      </p:sp>
      <p:sp>
        <p:nvSpPr>
          <p:cNvPr id="5" name="Oval 4">
            <a:extLst>
              <a:ext uri="{FF2B5EF4-FFF2-40B4-BE49-F238E27FC236}">
                <a16:creationId xmlns:a16="http://schemas.microsoft.com/office/drawing/2014/main" id="{9C5346E9-22F6-EEFA-A916-677E358ED399}"/>
              </a:ext>
            </a:extLst>
          </p:cNvPr>
          <p:cNvSpPr/>
          <p:nvPr/>
        </p:nvSpPr>
        <p:spPr>
          <a:xfrm>
            <a:off x="669757" y="3850106"/>
            <a:ext cx="2454444" cy="2430379"/>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LSA: </a:t>
            </a:r>
          </a:p>
          <a:p>
            <a:pPr algn="ctr"/>
            <a:r>
              <a:rPr lang="en-GB" b="1" dirty="0">
                <a:solidFill>
                  <a:schemeClr val="tx1"/>
                </a:solidFill>
              </a:rPr>
              <a:t>Miss Finlay </a:t>
            </a:r>
          </a:p>
          <a:p>
            <a:pPr algn="ctr"/>
            <a:r>
              <a:rPr lang="en-GB" b="1" dirty="0">
                <a:solidFill>
                  <a:schemeClr val="tx1"/>
                </a:solidFill>
              </a:rPr>
              <a:t>PM</a:t>
            </a:r>
          </a:p>
        </p:txBody>
      </p:sp>
      <p:sp>
        <p:nvSpPr>
          <p:cNvPr id="6" name="Oval 5">
            <a:extLst>
              <a:ext uri="{FF2B5EF4-FFF2-40B4-BE49-F238E27FC236}">
                <a16:creationId xmlns:a16="http://schemas.microsoft.com/office/drawing/2014/main" id="{199E6F19-362F-4700-A03A-29E541347835}"/>
              </a:ext>
            </a:extLst>
          </p:cNvPr>
          <p:cNvSpPr/>
          <p:nvPr/>
        </p:nvSpPr>
        <p:spPr>
          <a:xfrm>
            <a:off x="3500719" y="3936954"/>
            <a:ext cx="2277982" cy="2388269"/>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LSA:</a:t>
            </a:r>
          </a:p>
          <a:p>
            <a:pPr algn="ctr"/>
            <a:r>
              <a:rPr lang="en-GB" b="1" dirty="0">
                <a:solidFill>
                  <a:schemeClr val="tx1"/>
                </a:solidFill>
              </a:rPr>
              <a:t>Miss Homan</a:t>
            </a:r>
          </a:p>
          <a:p>
            <a:pPr algn="ctr"/>
            <a:r>
              <a:rPr lang="en-GB" b="1" dirty="0">
                <a:solidFill>
                  <a:schemeClr val="tx1"/>
                </a:solidFill>
              </a:rPr>
              <a:t>Tues-Fri PM</a:t>
            </a:r>
          </a:p>
        </p:txBody>
      </p:sp>
      <p:sp>
        <p:nvSpPr>
          <p:cNvPr id="7" name="Oval 6">
            <a:extLst>
              <a:ext uri="{FF2B5EF4-FFF2-40B4-BE49-F238E27FC236}">
                <a16:creationId xmlns:a16="http://schemas.microsoft.com/office/drawing/2014/main" id="{330C6B49-4A0B-4682-8CC6-9D0308B85745}"/>
              </a:ext>
            </a:extLst>
          </p:cNvPr>
          <p:cNvSpPr/>
          <p:nvPr/>
        </p:nvSpPr>
        <p:spPr>
          <a:xfrm>
            <a:off x="757988" y="577515"/>
            <a:ext cx="2277982" cy="2388269"/>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LSA:</a:t>
            </a:r>
          </a:p>
          <a:p>
            <a:pPr algn="ctr"/>
            <a:r>
              <a:rPr lang="en-GB" b="1" dirty="0">
                <a:solidFill>
                  <a:schemeClr val="tx1"/>
                </a:solidFill>
              </a:rPr>
              <a:t>Miss Carline </a:t>
            </a:r>
          </a:p>
          <a:p>
            <a:pPr algn="ctr"/>
            <a:r>
              <a:rPr lang="en-GB" b="1" dirty="0">
                <a:solidFill>
                  <a:schemeClr val="tx1"/>
                </a:solidFill>
              </a:rPr>
              <a:t>Monday </a:t>
            </a:r>
          </a:p>
          <a:p>
            <a:pPr algn="ctr"/>
            <a:r>
              <a:rPr lang="en-GB" b="1" dirty="0">
                <a:solidFill>
                  <a:schemeClr val="tx1"/>
                </a:solidFill>
              </a:rPr>
              <a:t>PM </a:t>
            </a:r>
          </a:p>
        </p:txBody>
      </p:sp>
      <p:sp>
        <p:nvSpPr>
          <p:cNvPr id="8" name="Oval 7">
            <a:extLst>
              <a:ext uri="{FF2B5EF4-FFF2-40B4-BE49-F238E27FC236}">
                <a16:creationId xmlns:a16="http://schemas.microsoft.com/office/drawing/2014/main" id="{777370E5-B237-48D4-82B7-AB032EFA5140}"/>
              </a:ext>
            </a:extLst>
          </p:cNvPr>
          <p:cNvSpPr/>
          <p:nvPr/>
        </p:nvSpPr>
        <p:spPr>
          <a:xfrm>
            <a:off x="6019801" y="490666"/>
            <a:ext cx="2277982" cy="2388269"/>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LSA:</a:t>
            </a:r>
          </a:p>
          <a:p>
            <a:pPr algn="ctr"/>
            <a:r>
              <a:rPr lang="en-GB" b="1" dirty="0">
                <a:solidFill>
                  <a:schemeClr val="tx1"/>
                </a:solidFill>
              </a:rPr>
              <a:t>Miss </a:t>
            </a:r>
            <a:r>
              <a:rPr lang="en-GB" b="1" dirty="0" err="1">
                <a:solidFill>
                  <a:schemeClr val="tx1"/>
                </a:solidFill>
              </a:rPr>
              <a:t>Coote</a:t>
            </a:r>
            <a:r>
              <a:rPr lang="en-GB" b="1" dirty="0">
                <a:solidFill>
                  <a:schemeClr val="tx1"/>
                </a:solidFill>
              </a:rPr>
              <a:t> AM</a:t>
            </a:r>
          </a:p>
        </p:txBody>
      </p:sp>
    </p:spTree>
    <p:extLst>
      <p:ext uri="{BB962C8B-B14F-4D97-AF65-F5344CB8AC3E}">
        <p14:creationId xmlns:p14="http://schemas.microsoft.com/office/powerpoint/2010/main" val="892353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F4B79-5EAA-B16E-3349-5853BBE48DBD}"/>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693C1630-BBCE-1C74-C990-2922D27FC95E}"/>
              </a:ext>
            </a:extLst>
          </p:cNvPr>
          <p:cNvSpPr txBox="1">
            <a:spLocks/>
          </p:cNvSpPr>
          <p:nvPr/>
        </p:nvSpPr>
        <p:spPr>
          <a:xfrm>
            <a:off x="1547446" y="450166"/>
            <a:ext cx="6035040" cy="6006905"/>
          </a:xfrm>
          <a:prstGeom prst="rect">
            <a:avLst/>
          </a:prstGeom>
        </p:spPr>
        <p:txBody>
          <a:bodyPr lIns="0" tIns="0" rIns="0" bIns="0" anchor="ctr" anchorCtr="1">
            <a:noAutofit/>
          </a:bodyPr>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r>
              <a:rPr lang="en-US" sz="5400" dirty="0">
                <a:latin typeface="+mn-lt"/>
              </a:rPr>
              <a:t>Curriculum overview</a:t>
            </a:r>
          </a:p>
        </p:txBody>
      </p:sp>
    </p:spTree>
    <p:extLst>
      <p:ext uri="{BB962C8B-B14F-4D97-AF65-F5344CB8AC3E}">
        <p14:creationId xmlns:p14="http://schemas.microsoft.com/office/powerpoint/2010/main" val="637564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C1DBD-35F1-CF22-04E4-ED054A351E99}"/>
              </a:ext>
            </a:extLst>
          </p:cNvPr>
          <p:cNvSpPr>
            <a:spLocks noGrp="1"/>
          </p:cNvSpPr>
          <p:nvPr>
            <p:ph type="title"/>
          </p:nvPr>
        </p:nvSpPr>
        <p:spPr>
          <a:xfrm>
            <a:off x="2785310" y="3124353"/>
            <a:ext cx="3573381" cy="994306"/>
          </a:xfrm>
        </p:spPr>
        <p:txBody>
          <a:bodyPr/>
          <a:lstStyle/>
          <a:p>
            <a:pPr algn="ctr"/>
            <a:r>
              <a:rPr lang="en-GB" dirty="0"/>
              <a:t>Long term curriculum (Topics)</a:t>
            </a:r>
          </a:p>
        </p:txBody>
      </p:sp>
      <p:sp>
        <p:nvSpPr>
          <p:cNvPr id="3" name="Oval 2">
            <a:extLst>
              <a:ext uri="{FF2B5EF4-FFF2-40B4-BE49-F238E27FC236}">
                <a16:creationId xmlns:a16="http://schemas.microsoft.com/office/drawing/2014/main" id="{B3146D11-2989-DE5B-CA6D-44C3726DFFD7}"/>
              </a:ext>
            </a:extLst>
          </p:cNvPr>
          <p:cNvSpPr/>
          <p:nvPr/>
        </p:nvSpPr>
        <p:spPr>
          <a:xfrm>
            <a:off x="757988" y="1287379"/>
            <a:ext cx="2277982" cy="2346158"/>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Autumn – Exploring India</a:t>
            </a:r>
          </a:p>
        </p:txBody>
      </p:sp>
      <p:sp>
        <p:nvSpPr>
          <p:cNvPr id="4" name="Oval 3">
            <a:extLst>
              <a:ext uri="{FF2B5EF4-FFF2-40B4-BE49-F238E27FC236}">
                <a16:creationId xmlns:a16="http://schemas.microsoft.com/office/drawing/2014/main" id="{FAD935C6-3C3C-AF7B-AA35-EBFE05F95609}"/>
              </a:ext>
            </a:extLst>
          </p:cNvPr>
          <p:cNvSpPr/>
          <p:nvPr/>
        </p:nvSpPr>
        <p:spPr>
          <a:xfrm>
            <a:off x="6108030" y="1233237"/>
            <a:ext cx="2277982" cy="2388269"/>
          </a:xfrm>
          <a:prstGeom prst="ellips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Spring – Romans</a:t>
            </a:r>
          </a:p>
        </p:txBody>
      </p:sp>
      <p:sp>
        <p:nvSpPr>
          <p:cNvPr id="5" name="Oval 4">
            <a:extLst>
              <a:ext uri="{FF2B5EF4-FFF2-40B4-BE49-F238E27FC236}">
                <a16:creationId xmlns:a16="http://schemas.microsoft.com/office/drawing/2014/main" id="{9C5346E9-22F6-EEFA-A916-677E358ED399}"/>
              </a:ext>
            </a:extLst>
          </p:cNvPr>
          <p:cNvSpPr/>
          <p:nvPr/>
        </p:nvSpPr>
        <p:spPr>
          <a:xfrm>
            <a:off x="669757" y="3850106"/>
            <a:ext cx="2454444" cy="2430379"/>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Summer – Down Under (Australia)</a:t>
            </a:r>
          </a:p>
        </p:txBody>
      </p:sp>
    </p:spTree>
    <p:extLst>
      <p:ext uri="{BB962C8B-B14F-4D97-AF65-F5344CB8AC3E}">
        <p14:creationId xmlns:p14="http://schemas.microsoft.com/office/powerpoint/2010/main" val="3512281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FD1F060-3120-7C10-868E-C05B65C35329}"/>
              </a:ext>
            </a:extLst>
          </p:cNvPr>
          <p:cNvSpPr txBox="1"/>
          <p:nvPr/>
        </p:nvSpPr>
        <p:spPr>
          <a:xfrm>
            <a:off x="618210" y="2791241"/>
            <a:ext cx="2882240" cy="1938992"/>
          </a:xfrm>
          <a:prstGeom prst="rect">
            <a:avLst/>
          </a:prstGeom>
          <a:noFill/>
        </p:spPr>
        <p:txBody>
          <a:bodyPr wrap="square" rtlCol="0" anchor="ctr">
            <a:spAutoFit/>
          </a:bodyPr>
          <a:lstStyle/>
          <a:p>
            <a:pPr algn="ctr"/>
            <a:r>
              <a:rPr lang="en-US" altLang="ko-KR" sz="4000" dirty="0">
                <a:solidFill>
                  <a:schemeClr val="accent1">
                    <a:lumMod val="75000"/>
                  </a:schemeClr>
                </a:solidFill>
                <a:cs typeface="Arial" pitchFamily="34" charset="0"/>
              </a:rPr>
              <a:t>This Term’s Curriculum</a:t>
            </a:r>
          </a:p>
          <a:p>
            <a:pPr algn="ctr"/>
            <a:endParaRPr lang="ko-KR" altLang="en-US" sz="4000" dirty="0">
              <a:solidFill>
                <a:schemeClr val="accent1">
                  <a:lumMod val="75000"/>
                </a:schemeClr>
              </a:solidFill>
              <a:cs typeface="Arial" pitchFamily="34" charset="0"/>
            </a:endParaRPr>
          </a:p>
        </p:txBody>
      </p:sp>
      <p:sp>
        <p:nvSpPr>
          <p:cNvPr id="14" name="Rectangle 13">
            <a:extLst>
              <a:ext uri="{FF2B5EF4-FFF2-40B4-BE49-F238E27FC236}">
                <a16:creationId xmlns:a16="http://schemas.microsoft.com/office/drawing/2014/main" id="{2389F591-535E-43B4-6585-EF868ECF65BC}"/>
              </a:ext>
            </a:extLst>
          </p:cNvPr>
          <p:cNvSpPr/>
          <p:nvPr/>
        </p:nvSpPr>
        <p:spPr>
          <a:xfrm>
            <a:off x="5670647" y="4365057"/>
            <a:ext cx="1131318" cy="300082"/>
          </a:xfrm>
          <a:prstGeom prst="rect">
            <a:avLst/>
          </a:prstGeom>
        </p:spPr>
        <p:txBody>
          <a:bodyPr wrap="square">
            <a:spAutoFit/>
          </a:bodyPr>
          <a:lstStyle/>
          <a:p>
            <a:pPr algn="ctr"/>
            <a:r>
              <a:rPr lang="en-US" altLang="ko-KR" sz="1350" b="1" dirty="0">
                <a:solidFill>
                  <a:schemeClr val="bg1"/>
                </a:solidFill>
              </a:rPr>
              <a:t>Add to Text</a:t>
            </a:r>
            <a:endParaRPr lang="ko-KR" altLang="en-US" sz="1350" b="1" dirty="0">
              <a:solidFill>
                <a:schemeClr val="bg1"/>
              </a:solidFill>
            </a:endParaRPr>
          </a:p>
        </p:txBody>
      </p:sp>
      <p:grpSp>
        <p:nvGrpSpPr>
          <p:cNvPr id="23" name="Group 22">
            <a:extLst>
              <a:ext uri="{FF2B5EF4-FFF2-40B4-BE49-F238E27FC236}">
                <a16:creationId xmlns:a16="http://schemas.microsoft.com/office/drawing/2014/main" id="{D1E3F62F-0CF2-3240-35E5-8C7CFB4921AB}"/>
              </a:ext>
            </a:extLst>
          </p:cNvPr>
          <p:cNvGrpSpPr/>
          <p:nvPr/>
        </p:nvGrpSpPr>
        <p:grpSpPr>
          <a:xfrm>
            <a:off x="3961194" y="955688"/>
            <a:ext cx="2358548" cy="2121058"/>
            <a:chOff x="5634128" y="292494"/>
            <a:chExt cx="3282759" cy="3190302"/>
          </a:xfrm>
        </p:grpSpPr>
        <p:sp>
          <p:nvSpPr>
            <p:cNvPr id="4" name="Rectangle: Diagonal Corners Rounded 3">
              <a:extLst>
                <a:ext uri="{FF2B5EF4-FFF2-40B4-BE49-F238E27FC236}">
                  <a16:creationId xmlns:a16="http://schemas.microsoft.com/office/drawing/2014/main" id="{8C5F1743-8879-90DA-7F45-1F208C4707D4}"/>
                </a:ext>
              </a:extLst>
            </p:cNvPr>
            <p:cNvSpPr/>
            <p:nvPr/>
          </p:nvSpPr>
          <p:spPr>
            <a:xfrm rot="16200000" flipV="1">
              <a:off x="7216583" y="292494"/>
              <a:ext cx="1584176" cy="1584176"/>
            </a:xfrm>
            <a:prstGeom prst="round2DiagRect">
              <a:avLst>
                <a:gd name="adj1" fmla="val 39387"/>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25"/>
            </a:p>
          </p:txBody>
        </p:sp>
        <p:sp>
          <p:nvSpPr>
            <p:cNvPr id="5" name="Rectangle: Diagonal Corners Rounded 4">
              <a:extLst>
                <a:ext uri="{FF2B5EF4-FFF2-40B4-BE49-F238E27FC236}">
                  <a16:creationId xmlns:a16="http://schemas.microsoft.com/office/drawing/2014/main" id="{F46F860E-9193-CAE6-E664-48F793F9882C}"/>
                </a:ext>
              </a:extLst>
            </p:cNvPr>
            <p:cNvSpPr/>
            <p:nvPr/>
          </p:nvSpPr>
          <p:spPr>
            <a:xfrm rot="5400000">
              <a:off x="5635848" y="314444"/>
              <a:ext cx="1584176" cy="1584176"/>
            </a:xfrm>
            <a:prstGeom prst="round2DiagRect">
              <a:avLst>
                <a:gd name="adj1" fmla="val 35703"/>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25"/>
            </a:p>
          </p:txBody>
        </p:sp>
        <p:sp>
          <p:nvSpPr>
            <p:cNvPr id="7" name="Rectangle: Diagonal Corners Rounded 6">
              <a:extLst>
                <a:ext uri="{FF2B5EF4-FFF2-40B4-BE49-F238E27FC236}">
                  <a16:creationId xmlns:a16="http://schemas.microsoft.com/office/drawing/2014/main" id="{BE879AF4-BCCE-4F13-CEE7-A411860AB707}"/>
                </a:ext>
              </a:extLst>
            </p:cNvPr>
            <p:cNvSpPr/>
            <p:nvPr/>
          </p:nvSpPr>
          <p:spPr>
            <a:xfrm>
              <a:off x="5634128" y="1898620"/>
              <a:ext cx="1584176" cy="1584176"/>
            </a:xfrm>
            <a:prstGeom prst="round2DiagRect">
              <a:avLst>
                <a:gd name="adj1" fmla="val 38773"/>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25"/>
            </a:p>
          </p:txBody>
        </p:sp>
        <p:sp>
          <p:nvSpPr>
            <p:cNvPr id="8" name="Rectangle: Diagonal Corners Rounded 7">
              <a:extLst>
                <a:ext uri="{FF2B5EF4-FFF2-40B4-BE49-F238E27FC236}">
                  <a16:creationId xmlns:a16="http://schemas.microsoft.com/office/drawing/2014/main" id="{FD9614C5-BD1E-09B0-4685-9E0CFC65E31A}"/>
                </a:ext>
              </a:extLst>
            </p:cNvPr>
            <p:cNvSpPr/>
            <p:nvPr/>
          </p:nvSpPr>
          <p:spPr>
            <a:xfrm flipV="1">
              <a:off x="7214862" y="1878055"/>
              <a:ext cx="1584176" cy="1584176"/>
            </a:xfrm>
            <a:prstGeom prst="round2DiagRect">
              <a:avLst>
                <a:gd name="adj1" fmla="val 40001"/>
                <a:gd name="adj2"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25" dirty="0"/>
            </a:p>
          </p:txBody>
        </p:sp>
        <p:sp>
          <p:nvSpPr>
            <p:cNvPr id="15" name="Rectangle 14">
              <a:extLst>
                <a:ext uri="{FF2B5EF4-FFF2-40B4-BE49-F238E27FC236}">
                  <a16:creationId xmlns:a16="http://schemas.microsoft.com/office/drawing/2014/main" id="{48BE31BE-D589-9997-9408-1EE2F5AF2339}"/>
                </a:ext>
              </a:extLst>
            </p:cNvPr>
            <p:cNvSpPr/>
            <p:nvPr/>
          </p:nvSpPr>
          <p:spPr>
            <a:xfrm>
              <a:off x="7266826" y="899916"/>
              <a:ext cx="1508424" cy="451356"/>
            </a:xfrm>
            <a:prstGeom prst="rect">
              <a:avLst/>
            </a:prstGeom>
          </p:spPr>
          <p:txBody>
            <a:bodyPr wrap="square">
              <a:spAutoFit/>
            </a:bodyPr>
            <a:lstStyle/>
            <a:p>
              <a:pPr algn="ctr"/>
              <a:r>
                <a:rPr lang="en-US" altLang="ko-KR" sz="1350" b="1" dirty="0">
                  <a:solidFill>
                    <a:schemeClr val="bg1"/>
                  </a:solidFill>
                </a:rPr>
                <a:t>Place value</a:t>
              </a:r>
              <a:endParaRPr lang="ko-KR" altLang="en-US" sz="1350" b="1" dirty="0">
                <a:solidFill>
                  <a:schemeClr val="bg1"/>
                </a:solidFill>
              </a:endParaRPr>
            </a:p>
          </p:txBody>
        </p:sp>
        <p:sp>
          <p:nvSpPr>
            <p:cNvPr id="16" name="Rectangle 15">
              <a:extLst>
                <a:ext uri="{FF2B5EF4-FFF2-40B4-BE49-F238E27FC236}">
                  <a16:creationId xmlns:a16="http://schemas.microsoft.com/office/drawing/2014/main" id="{4C18ADEB-66FF-664A-1DAA-6C187C84BAA4}"/>
                </a:ext>
              </a:extLst>
            </p:cNvPr>
            <p:cNvSpPr/>
            <p:nvPr/>
          </p:nvSpPr>
          <p:spPr>
            <a:xfrm>
              <a:off x="5672005" y="597448"/>
              <a:ext cx="1508424" cy="1076312"/>
            </a:xfrm>
            <a:prstGeom prst="rect">
              <a:avLst/>
            </a:prstGeom>
          </p:spPr>
          <p:txBody>
            <a:bodyPr wrap="square">
              <a:spAutoFit/>
            </a:bodyPr>
            <a:lstStyle/>
            <a:p>
              <a:pPr algn="ctr"/>
              <a:r>
                <a:rPr lang="en-US" altLang="ko-KR" sz="1350" b="1" dirty="0">
                  <a:solidFill>
                    <a:schemeClr val="bg1"/>
                  </a:solidFill>
                </a:rPr>
                <a:t>Addition and subtraction</a:t>
              </a:r>
              <a:endParaRPr lang="ko-KR" altLang="en-US" sz="1350" b="1" dirty="0">
                <a:solidFill>
                  <a:schemeClr val="bg1"/>
                </a:solidFill>
              </a:endParaRPr>
            </a:p>
          </p:txBody>
        </p:sp>
        <p:sp>
          <p:nvSpPr>
            <p:cNvPr id="18" name="Rectangle 17">
              <a:extLst>
                <a:ext uri="{FF2B5EF4-FFF2-40B4-BE49-F238E27FC236}">
                  <a16:creationId xmlns:a16="http://schemas.microsoft.com/office/drawing/2014/main" id="{266F7B5E-8B4F-166B-F3AF-DA831062ECA3}"/>
                </a:ext>
              </a:extLst>
            </p:cNvPr>
            <p:cNvSpPr/>
            <p:nvPr/>
          </p:nvSpPr>
          <p:spPr>
            <a:xfrm>
              <a:off x="5668720" y="2373991"/>
              <a:ext cx="1508424" cy="451356"/>
            </a:xfrm>
            <a:prstGeom prst="rect">
              <a:avLst/>
            </a:prstGeom>
          </p:spPr>
          <p:txBody>
            <a:bodyPr wrap="square">
              <a:spAutoFit/>
            </a:bodyPr>
            <a:lstStyle/>
            <a:p>
              <a:pPr algn="ctr"/>
              <a:r>
                <a:rPr lang="en-US" altLang="ko-KR" sz="1350" b="1" dirty="0">
                  <a:solidFill>
                    <a:schemeClr val="bg1"/>
                  </a:solidFill>
                </a:rPr>
                <a:t>Shapes</a:t>
              </a:r>
              <a:endParaRPr lang="ko-KR" altLang="en-US" sz="1350" b="1" dirty="0">
                <a:solidFill>
                  <a:schemeClr val="bg1"/>
                </a:solidFill>
              </a:endParaRPr>
            </a:p>
          </p:txBody>
        </p:sp>
        <p:sp>
          <p:nvSpPr>
            <p:cNvPr id="19" name="Rectangle 18">
              <a:extLst>
                <a:ext uri="{FF2B5EF4-FFF2-40B4-BE49-F238E27FC236}">
                  <a16:creationId xmlns:a16="http://schemas.microsoft.com/office/drawing/2014/main" id="{68EC9E19-F266-BF77-8B51-3D5530DF85B4}"/>
                </a:ext>
              </a:extLst>
            </p:cNvPr>
            <p:cNvSpPr/>
            <p:nvPr/>
          </p:nvSpPr>
          <p:spPr>
            <a:xfrm>
              <a:off x="7143415" y="2293228"/>
              <a:ext cx="1773472" cy="1076312"/>
            </a:xfrm>
            <a:prstGeom prst="rect">
              <a:avLst/>
            </a:prstGeom>
          </p:spPr>
          <p:txBody>
            <a:bodyPr wrap="square">
              <a:spAutoFit/>
            </a:bodyPr>
            <a:lstStyle/>
            <a:p>
              <a:pPr algn="ctr"/>
              <a:r>
                <a:rPr lang="en-US" altLang="ko-KR" sz="1350" b="1" dirty="0">
                  <a:solidFill>
                    <a:schemeClr val="bg1"/>
                  </a:solidFill>
                </a:rPr>
                <a:t>Multiplication and division</a:t>
              </a:r>
              <a:endParaRPr lang="ko-KR" altLang="en-US" sz="1350" b="1" dirty="0">
                <a:solidFill>
                  <a:schemeClr val="bg1"/>
                </a:solidFill>
              </a:endParaRPr>
            </a:p>
          </p:txBody>
        </p:sp>
        <p:sp>
          <p:nvSpPr>
            <p:cNvPr id="22" name="Rectangle 21">
              <a:extLst>
                <a:ext uri="{FF2B5EF4-FFF2-40B4-BE49-F238E27FC236}">
                  <a16:creationId xmlns:a16="http://schemas.microsoft.com/office/drawing/2014/main" id="{76640F1F-4D31-3613-99D4-738EBF109F51}"/>
                </a:ext>
              </a:extLst>
            </p:cNvPr>
            <p:cNvSpPr/>
            <p:nvPr/>
          </p:nvSpPr>
          <p:spPr>
            <a:xfrm>
              <a:off x="6489215" y="1594592"/>
              <a:ext cx="1508424" cy="624954"/>
            </a:xfrm>
            <a:prstGeom prst="rect">
              <a:avLst/>
            </a:prstGeom>
          </p:spPr>
          <p:txBody>
            <a:bodyPr wrap="square">
              <a:spAutoFit/>
            </a:bodyPr>
            <a:lstStyle/>
            <a:p>
              <a:pPr algn="ctr"/>
              <a:r>
                <a:rPr lang="en-US" altLang="ko-KR" sz="2100" b="1" dirty="0" err="1">
                  <a:solidFill>
                    <a:schemeClr val="bg1"/>
                  </a:solidFill>
                </a:rPr>
                <a:t>Maths</a:t>
              </a:r>
              <a:endParaRPr lang="ko-KR" altLang="en-US" sz="2100" b="1" dirty="0">
                <a:solidFill>
                  <a:schemeClr val="bg1"/>
                </a:solidFill>
              </a:endParaRPr>
            </a:p>
          </p:txBody>
        </p:sp>
      </p:grpSp>
      <p:grpSp>
        <p:nvGrpSpPr>
          <p:cNvPr id="24" name="Group 23">
            <a:extLst>
              <a:ext uri="{FF2B5EF4-FFF2-40B4-BE49-F238E27FC236}">
                <a16:creationId xmlns:a16="http://schemas.microsoft.com/office/drawing/2014/main" id="{A40ECE1D-9648-2F97-6EA7-391CD63F6AA9}"/>
              </a:ext>
            </a:extLst>
          </p:cNvPr>
          <p:cNvGrpSpPr/>
          <p:nvPr/>
        </p:nvGrpSpPr>
        <p:grpSpPr>
          <a:xfrm>
            <a:off x="6779250" y="2244000"/>
            <a:ext cx="2275114" cy="2121058"/>
            <a:chOff x="5634128" y="292494"/>
            <a:chExt cx="3166631" cy="3190302"/>
          </a:xfrm>
        </p:grpSpPr>
        <p:sp>
          <p:nvSpPr>
            <p:cNvPr id="25" name="Rectangle: Diagonal Corners Rounded 24">
              <a:extLst>
                <a:ext uri="{FF2B5EF4-FFF2-40B4-BE49-F238E27FC236}">
                  <a16:creationId xmlns:a16="http://schemas.microsoft.com/office/drawing/2014/main" id="{3F1FBE7C-3CDF-3B71-32E8-527472A90D54}"/>
                </a:ext>
              </a:extLst>
            </p:cNvPr>
            <p:cNvSpPr/>
            <p:nvPr/>
          </p:nvSpPr>
          <p:spPr>
            <a:xfrm rot="16200000" flipV="1">
              <a:off x="7216583" y="292494"/>
              <a:ext cx="1584176" cy="1584176"/>
            </a:xfrm>
            <a:prstGeom prst="round2DiagRect">
              <a:avLst>
                <a:gd name="adj1" fmla="val 39387"/>
                <a:gd name="adj2" fmla="val 0"/>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25"/>
            </a:p>
          </p:txBody>
        </p:sp>
        <p:sp>
          <p:nvSpPr>
            <p:cNvPr id="26" name="Rectangle: Diagonal Corners Rounded 25">
              <a:extLst>
                <a:ext uri="{FF2B5EF4-FFF2-40B4-BE49-F238E27FC236}">
                  <a16:creationId xmlns:a16="http://schemas.microsoft.com/office/drawing/2014/main" id="{0267D70D-CE6C-BE65-4B81-22CA7F4BEE48}"/>
                </a:ext>
              </a:extLst>
            </p:cNvPr>
            <p:cNvSpPr/>
            <p:nvPr/>
          </p:nvSpPr>
          <p:spPr>
            <a:xfrm rot="5400000">
              <a:off x="5635849" y="314444"/>
              <a:ext cx="1584176" cy="1584176"/>
            </a:xfrm>
            <a:prstGeom prst="round2DiagRect">
              <a:avLst>
                <a:gd name="adj1" fmla="val 35703"/>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25" dirty="0"/>
            </a:p>
          </p:txBody>
        </p:sp>
        <p:sp>
          <p:nvSpPr>
            <p:cNvPr id="27" name="Rectangle: Diagonal Corners Rounded 26">
              <a:extLst>
                <a:ext uri="{FF2B5EF4-FFF2-40B4-BE49-F238E27FC236}">
                  <a16:creationId xmlns:a16="http://schemas.microsoft.com/office/drawing/2014/main" id="{8798D6AD-5028-142C-A087-ADEFE74982DD}"/>
                </a:ext>
              </a:extLst>
            </p:cNvPr>
            <p:cNvSpPr/>
            <p:nvPr/>
          </p:nvSpPr>
          <p:spPr>
            <a:xfrm>
              <a:off x="5634128" y="1898620"/>
              <a:ext cx="1584176" cy="1584176"/>
            </a:xfrm>
            <a:prstGeom prst="round2DiagRect">
              <a:avLst>
                <a:gd name="adj1" fmla="val 38773"/>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25" dirty="0"/>
            </a:p>
          </p:txBody>
        </p:sp>
        <p:sp>
          <p:nvSpPr>
            <p:cNvPr id="28" name="Rectangle: Diagonal Corners Rounded 27">
              <a:extLst>
                <a:ext uri="{FF2B5EF4-FFF2-40B4-BE49-F238E27FC236}">
                  <a16:creationId xmlns:a16="http://schemas.microsoft.com/office/drawing/2014/main" id="{0400D6D3-0676-DA77-3AE8-45347B5CE218}"/>
                </a:ext>
              </a:extLst>
            </p:cNvPr>
            <p:cNvSpPr/>
            <p:nvPr/>
          </p:nvSpPr>
          <p:spPr>
            <a:xfrm flipV="1">
              <a:off x="7214862" y="1878055"/>
              <a:ext cx="1584176" cy="1584176"/>
            </a:xfrm>
            <a:prstGeom prst="round2DiagRect">
              <a:avLst>
                <a:gd name="adj1" fmla="val 40001"/>
                <a:gd name="adj2" fmla="val 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25" dirty="0"/>
            </a:p>
          </p:txBody>
        </p:sp>
        <p:sp>
          <p:nvSpPr>
            <p:cNvPr id="29" name="Rectangle 28">
              <a:extLst>
                <a:ext uri="{FF2B5EF4-FFF2-40B4-BE49-F238E27FC236}">
                  <a16:creationId xmlns:a16="http://schemas.microsoft.com/office/drawing/2014/main" id="{5DCB33B3-FCD8-72E2-9672-6C6AD8A218C3}"/>
                </a:ext>
              </a:extLst>
            </p:cNvPr>
            <p:cNvSpPr/>
            <p:nvPr/>
          </p:nvSpPr>
          <p:spPr>
            <a:xfrm>
              <a:off x="7290615" y="572248"/>
              <a:ext cx="1508424" cy="451356"/>
            </a:xfrm>
            <a:prstGeom prst="rect">
              <a:avLst/>
            </a:prstGeom>
          </p:spPr>
          <p:txBody>
            <a:bodyPr wrap="square">
              <a:spAutoFit/>
            </a:bodyPr>
            <a:lstStyle/>
            <a:p>
              <a:pPr algn="ctr"/>
              <a:r>
                <a:rPr lang="en-US" altLang="ko-KR" sz="1350" b="1" dirty="0">
                  <a:solidFill>
                    <a:schemeClr val="bg1"/>
                  </a:solidFill>
                </a:rPr>
                <a:t>Rocks</a:t>
              </a:r>
              <a:endParaRPr lang="ko-KR" altLang="en-US" sz="1350" b="1" dirty="0">
                <a:solidFill>
                  <a:schemeClr val="bg1"/>
                </a:solidFill>
              </a:endParaRPr>
            </a:p>
          </p:txBody>
        </p:sp>
        <p:sp>
          <p:nvSpPr>
            <p:cNvPr id="30" name="Rectangle 29">
              <a:extLst>
                <a:ext uri="{FF2B5EF4-FFF2-40B4-BE49-F238E27FC236}">
                  <a16:creationId xmlns:a16="http://schemas.microsoft.com/office/drawing/2014/main" id="{9D451A74-8B50-61A0-41F8-C6067AAB24DD}"/>
                </a:ext>
              </a:extLst>
            </p:cNvPr>
            <p:cNvSpPr/>
            <p:nvPr/>
          </p:nvSpPr>
          <p:spPr>
            <a:xfrm>
              <a:off x="5672005" y="884725"/>
              <a:ext cx="1508424" cy="451356"/>
            </a:xfrm>
            <a:prstGeom prst="rect">
              <a:avLst/>
            </a:prstGeom>
          </p:spPr>
          <p:txBody>
            <a:bodyPr wrap="square">
              <a:spAutoFit/>
            </a:bodyPr>
            <a:lstStyle/>
            <a:p>
              <a:pPr algn="ctr"/>
              <a:r>
                <a:rPr lang="en-US" altLang="ko-KR" sz="1350" b="1" dirty="0">
                  <a:solidFill>
                    <a:schemeClr val="bg1"/>
                  </a:solidFill>
                </a:rPr>
                <a:t>Magnets</a:t>
              </a:r>
              <a:endParaRPr lang="ko-KR" altLang="en-US" sz="1350" b="1" dirty="0">
                <a:solidFill>
                  <a:schemeClr val="bg1"/>
                </a:solidFill>
              </a:endParaRPr>
            </a:p>
          </p:txBody>
        </p:sp>
        <p:sp>
          <p:nvSpPr>
            <p:cNvPr id="31" name="Rectangle 30">
              <a:extLst>
                <a:ext uri="{FF2B5EF4-FFF2-40B4-BE49-F238E27FC236}">
                  <a16:creationId xmlns:a16="http://schemas.microsoft.com/office/drawing/2014/main" id="{22F6F17D-8F3D-1AD9-B62E-65AE76C7DAE7}"/>
                </a:ext>
              </a:extLst>
            </p:cNvPr>
            <p:cNvSpPr/>
            <p:nvPr/>
          </p:nvSpPr>
          <p:spPr>
            <a:xfrm>
              <a:off x="5672005" y="2453094"/>
              <a:ext cx="1508424" cy="451356"/>
            </a:xfrm>
            <a:prstGeom prst="rect">
              <a:avLst/>
            </a:prstGeom>
          </p:spPr>
          <p:txBody>
            <a:bodyPr wrap="square">
              <a:spAutoFit/>
            </a:bodyPr>
            <a:lstStyle/>
            <a:p>
              <a:pPr algn="ctr"/>
              <a:r>
                <a:rPr lang="en-US" altLang="ko-KR" sz="1350" b="1" dirty="0">
                  <a:solidFill>
                    <a:schemeClr val="bg1"/>
                  </a:solidFill>
                </a:rPr>
                <a:t>Light </a:t>
              </a:r>
              <a:endParaRPr lang="ko-KR" altLang="en-US" sz="1350" b="1" dirty="0">
                <a:solidFill>
                  <a:schemeClr val="bg1"/>
                </a:solidFill>
              </a:endParaRPr>
            </a:p>
          </p:txBody>
        </p:sp>
        <p:sp>
          <p:nvSpPr>
            <p:cNvPr id="32" name="Rectangle 31">
              <a:extLst>
                <a:ext uri="{FF2B5EF4-FFF2-40B4-BE49-F238E27FC236}">
                  <a16:creationId xmlns:a16="http://schemas.microsoft.com/office/drawing/2014/main" id="{4D482218-6C0F-93EF-3BE7-3401A60316AF}"/>
                </a:ext>
              </a:extLst>
            </p:cNvPr>
            <p:cNvSpPr/>
            <p:nvPr/>
          </p:nvSpPr>
          <p:spPr>
            <a:xfrm>
              <a:off x="7290615" y="2452077"/>
              <a:ext cx="1508424" cy="451356"/>
            </a:xfrm>
            <a:prstGeom prst="rect">
              <a:avLst/>
            </a:prstGeom>
          </p:spPr>
          <p:txBody>
            <a:bodyPr wrap="square">
              <a:spAutoFit/>
            </a:bodyPr>
            <a:lstStyle/>
            <a:p>
              <a:pPr algn="ctr"/>
              <a:r>
                <a:rPr lang="en-US" altLang="ko-KR" sz="1350" b="1" dirty="0">
                  <a:solidFill>
                    <a:schemeClr val="bg1"/>
                  </a:solidFill>
                </a:rPr>
                <a:t>Plants</a:t>
              </a:r>
              <a:endParaRPr lang="ko-KR" altLang="en-US" sz="1350" b="1" dirty="0">
                <a:solidFill>
                  <a:schemeClr val="bg1"/>
                </a:solidFill>
              </a:endParaRPr>
            </a:p>
          </p:txBody>
        </p:sp>
        <p:sp>
          <p:nvSpPr>
            <p:cNvPr id="33" name="Rectangle 32">
              <a:extLst>
                <a:ext uri="{FF2B5EF4-FFF2-40B4-BE49-F238E27FC236}">
                  <a16:creationId xmlns:a16="http://schemas.microsoft.com/office/drawing/2014/main" id="{D1F70385-8EFC-7A28-5F8F-7D4465DE4536}"/>
                </a:ext>
              </a:extLst>
            </p:cNvPr>
            <p:cNvSpPr/>
            <p:nvPr/>
          </p:nvSpPr>
          <p:spPr>
            <a:xfrm>
              <a:off x="5934001" y="1511673"/>
              <a:ext cx="2603043" cy="555516"/>
            </a:xfrm>
            <a:prstGeom prst="rect">
              <a:avLst/>
            </a:prstGeom>
          </p:spPr>
          <p:txBody>
            <a:bodyPr wrap="square">
              <a:spAutoFit/>
            </a:bodyPr>
            <a:lstStyle/>
            <a:p>
              <a:pPr algn="ctr"/>
              <a:r>
                <a:rPr lang="en-US" altLang="ko-KR" b="1" dirty="0">
                  <a:solidFill>
                    <a:schemeClr val="bg1"/>
                  </a:solidFill>
                </a:rPr>
                <a:t>Science</a:t>
              </a:r>
              <a:endParaRPr lang="ko-KR" altLang="en-US" b="1" dirty="0">
                <a:solidFill>
                  <a:schemeClr val="bg1"/>
                </a:solidFill>
              </a:endParaRPr>
            </a:p>
          </p:txBody>
        </p:sp>
      </p:grpSp>
      <p:grpSp>
        <p:nvGrpSpPr>
          <p:cNvPr id="34" name="Group 33">
            <a:extLst>
              <a:ext uri="{FF2B5EF4-FFF2-40B4-BE49-F238E27FC236}">
                <a16:creationId xmlns:a16="http://schemas.microsoft.com/office/drawing/2014/main" id="{024E7F3F-F1F8-66BE-873F-041BFB17C0C1}"/>
              </a:ext>
            </a:extLst>
          </p:cNvPr>
          <p:cNvGrpSpPr/>
          <p:nvPr/>
        </p:nvGrpSpPr>
        <p:grpSpPr>
          <a:xfrm>
            <a:off x="4151733" y="3766662"/>
            <a:ext cx="2275114" cy="2121058"/>
            <a:chOff x="5634128" y="292494"/>
            <a:chExt cx="3166631" cy="3190302"/>
          </a:xfrm>
        </p:grpSpPr>
        <p:sp>
          <p:nvSpPr>
            <p:cNvPr id="35" name="Rectangle: Diagonal Corners Rounded 34">
              <a:extLst>
                <a:ext uri="{FF2B5EF4-FFF2-40B4-BE49-F238E27FC236}">
                  <a16:creationId xmlns:a16="http://schemas.microsoft.com/office/drawing/2014/main" id="{9F0A8986-C575-53B5-3FC4-D843FC7055CE}"/>
                </a:ext>
              </a:extLst>
            </p:cNvPr>
            <p:cNvSpPr/>
            <p:nvPr/>
          </p:nvSpPr>
          <p:spPr>
            <a:xfrm rot="16200000" flipV="1">
              <a:off x="7216583" y="292494"/>
              <a:ext cx="1584176" cy="1584176"/>
            </a:xfrm>
            <a:prstGeom prst="round2DiagRect">
              <a:avLst>
                <a:gd name="adj1" fmla="val 39387"/>
                <a:gd name="adj2" fmla="val 0"/>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25" dirty="0"/>
            </a:p>
          </p:txBody>
        </p:sp>
        <p:sp>
          <p:nvSpPr>
            <p:cNvPr id="36" name="Rectangle: Diagonal Corners Rounded 35">
              <a:extLst>
                <a:ext uri="{FF2B5EF4-FFF2-40B4-BE49-F238E27FC236}">
                  <a16:creationId xmlns:a16="http://schemas.microsoft.com/office/drawing/2014/main" id="{473FC52A-373A-C9E4-FDD6-E63AC8FA7969}"/>
                </a:ext>
              </a:extLst>
            </p:cNvPr>
            <p:cNvSpPr/>
            <p:nvPr/>
          </p:nvSpPr>
          <p:spPr>
            <a:xfrm rot="5400000">
              <a:off x="5635849" y="314444"/>
              <a:ext cx="1584176" cy="1584176"/>
            </a:xfrm>
            <a:prstGeom prst="round2DiagRect">
              <a:avLst>
                <a:gd name="adj1" fmla="val 35703"/>
                <a:gd name="adj2" fmla="val 0"/>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25" dirty="0"/>
            </a:p>
          </p:txBody>
        </p:sp>
        <p:sp>
          <p:nvSpPr>
            <p:cNvPr id="37" name="Rectangle: Diagonal Corners Rounded 36">
              <a:extLst>
                <a:ext uri="{FF2B5EF4-FFF2-40B4-BE49-F238E27FC236}">
                  <a16:creationId xmlns:a16="http://schemas.microsoft.com/office/drawing/2014/main" id="{5194BD89-5C20-D39F-8E94-1662F3ACB62A}"/>
                </a:ext>
              </a:extLst>
            </p:cNvPr>
            <p:cNvSpPr/>
            <p:nvPr/>
          </p:nvSpPr>
          <p:spPr>
            <a:xfrm>
              <a:off x="5634128" y="1898620"/>
              <a:ext cx="1584176" cy="1584176"/>
            </a:xfrm>
            <a:prstGeom prst="round2DiagRect">
              <a:avLst>
                <a:gd name="adj1" fmla="val 38773"/>
                <a:gd name="adj2" fmla="val 0"/>
              </a:avLst>
            </a:prstGeom>
            <a:solidFill>
              <a:srgbClr val="8AE2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25" dirty="0"/>
            </a:p>
          </p:txBody>
        </p:sp>
        <p:sp>
          <p:nvSpPr>
            <p:cNvPr id="38" name="Rectangle: Diagonal Corners Rounded 37">
              <a:extLst>
                <a:ext uri="{FF2B5EF4-FFF2-40B4-BE49-F238E27FC236}">
                  <a16:creationId xmlns:a16="http://schemas.microsoft.com/office/drawing/2014/main" id="{25BC4F7F-FCB1-46BA-4F2B-C9A0F4C2D4AB}"/>
                </a:ext>
              </a:extLst>
            </p:cNvPr>
            <p:cNvSpPr/>
            <p:nvPr/>
          </p:nvSpPr>
          <p:spPr>
            <a:xfrm flipV="1">
              <a:off x="7214862" y="1878055"/>
              <a:ext cx="1584176" cy="1584176"/>
            </a:xfrm>
            <a:prstGeom prst="round2DiagRect">
              <a:avLst>
                <a:gd name="adj1" fmla="val 40001"/>
                <a:gd name="adj2" fmla="val 0"/>
              </a:avLst>
            </a:prstGeom>
            <a:solidFill>
              <a:srgbClr val="8A8A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25" dirty="0"/>
            </a:p>
          </p:txBody>
        </p:sp>
        <p:sp>
          <p:nvSpPr>
            <p:cNvPr id="39" name="Rectangle 38">
              <a:extLst>
                <a:ext uri="{FF2B5EF4-FFF2-40B4-BE49-F238E27FC236}">
                  <a16:creationId xmlns:a16="http://schemas.microsoft.com/office/drawing/2014/main" id="{1CF166D2-C43C-3D46-16B1-4FA6F8959EA5}"/>
                </a:ext>
              </a:extLst>
            </p:cNvPr>
            <p:cNvSpPr/>
            <p:nvPr/>
          </p:nvSpPr>
          <p:spPr>
            <a:xfrm>
              <a:off x="7254460" y="744813"/>
              <a:ext cx="1508424" cy="451356"/>
            </a:xfrm>
            <a:prstGeom prst="rect">
              <a:avLst/>
            </a:prstGeom>
          </p:spPr>
          <p:txBody>
            <a:bodyPr wrap="square">
              <a:spAutoFit/>
            </a:bodyPr>
            <a:lstStyle/>
            <a:p>
              <a:pPr algn="ctr"/>
              <a:r>
                <a:rPr lang="en-US" altLang="ko-KR" sz="1350" b="1" dirty="0">
                  <a:solidFill>
                    <a:schemeClr val="bg1"/>
                  </a:solidFill>
                </a:rPr>
                <a:t>Mosaics</a:t>
              </a:r>
              <a:endParaRPr lang="ko-KR" altLang="en-US" sz="1350" b="1" dirty="0">
                <a:solidFill>
                  <a:schemeClr val="bg1"/>
                </a:solidFill>
              </a:endParaRPr>
            </a:p>
          </p:txBody>
        </p:sp>
        <p:sp>
          <p:nvSpPr>
            <p:cNvPr id="40" name="Rectangle 39">
              <a:extLst>
                <a:ext uri="{FF2B5EF4-FFF2-40B4-BE49-F238E27FC236}">
                  <a16:creationId xmlns:a16="http://schemas.microsoft.com/office/drawing/2014/main" id="{54AD62DF-A5D8-E495-B9F5-46EDB19F3728}"/>
                </a:ext>
              </a:extLst>
            </p:cNvPr>
            <p:cNvSpPr/>
            <p:nvPr/>
          </p:nvSpPr>
          <p:spPr>
            <a:xfrm>
              <a:off x="5672005" y="876263"/>
              <a:ext cx="1508424" cy="451356"/>
            </a:xfrm>
            <a:prstGeom prst="rect">
              <a:avLst/>
            </a:prstGeom>
          </p:spPr>
          <p:txBody>
            <a:bodyPr wrap="square">
              <a:spAutoFit/>
            </a:bodyPr>
            <a:lstStyle/>
            <a:p>
              <a:pPr algn="ctr"/>
              <a:r>
                <a:rPr lang="en-US" altLang="ko-KR" sz="1350" b="1" dirty="0">
                  <a:solidFill>
                    <a:schemeClr val="bg1"/>
                  </a:solidFill>
                </a:rPr>
                <a:t>Cushions </a:t>
              </a:r>
              <a:endParaRPr lang="ko-KR" altLang="en-US" sz="1350" b="1" dirty="0">
                <a:solidFill>
                  <a:schemeClr val="bg1"/>
                </a:solidFill>
              </a:endParaRPr>
            </a:p>
          </p:txBody>
        </p:sp>
        <p:sp>
          <p:nvSpPr>
            <p:cNvPr id="41" name="Rectangle 40">
              <a:extLst>
                <a:ext uri="{FF2B5EF4-FFF2-40B4-BE49-F238E27FC236}">
                  <a16:creationId xmlns:a16="http://schemas.microsoft.com/office/drawing/2014/main" id="{D2F7BFD6-D845-1BFB-482E-896BD6A7570A}"/>
                </a:ext>
              </a:extLst>
            </p:cNvPr>
            <p:cNvSpPr/>
            <p:nvPr/>
          </p:nvSpPr>
          <p:spPr>
            <a:xfrm>
              <a:off x="5669523" y="2460440"/>
              <a:ext cx="1508424" cy="763833"/>
            </a:xfrm>
            <a:prstGeom prst="rect">
              <a:avLst/>
            </a:prstGeom>
          </p:spPr>
          <p:txBody>
            <a:bodyPr wrap="square">
              <a:spAutoFit/>
            </a:bodyPr>
            <a:lstStyle/>
            <a:p>
              <a:pPr algn="ctr"/>
              <a:r>
                <a:rPr lang="en-US" altLang="ko-KR" sz="1350" b="1" dirty="0" err="1">
                  <a:solidFill>
                    <a:schemeClr val="bg1"/>
                  </a:solidFill>
                </a:rPr>
                <a:t>Colour</a:t>
              </a:r>
              <a:r>
                <a:rPr lang="en-US" altLang="ko-KR" sz="1350" b="1" dirty="0">
                  <a:solidFill>
                    <a:schemeClr val="bg1"/>
                  </a:solidFill>
                </a:rPr>
                <a:t> wheels</a:t>
              </a:r>
              <a:endParaRPr lang="ko-KR" altLang="en-US" sz="1350" b="1" dirty="0">
                <a:solidFill>
                  <a:schemeClr val="bg1"/>
                </a:solidFill>
              </a:endParaRPr>
            </a:p>
          </p:txBody>
        </p:sp>
        <p:sp>
          <p:nvSpPr>
            <p:cNvPr id="42" name="Rectangle 41">
              <a:extLst>
                <a:ext uri="{FF2B5EF4-FFF2-40B4-BE49-F238E27FC236}">
                  <a16:creationId xmlns:a16="http://schemas.microsoft.com/office/drawing/2014/main" id="{5D907013-885D-DE8B-3129-F8CE3028490C}"/>
                </a:ext>
              </a:extLst>
            </p:cNvPr>
            <p:cNvSpPr/>
            <p:nvPr/>
          </p:nvSpPr>
          <p:spPr>
            <a:xfrm>
              <a:off x="7291476" y="2441853"/>
              <a:ext cx="1508424" cy="763833"/>
            </a:xfrm>
            <a:prstGeom prst="rect">
              <a:avLst/>
            </a:prstGeom>
          </p:spPr>
          <p:txBody>
            <a:bodyPr wrap="square">
              <a:spAutoFit/>
            </a:bodyPr>
            <a:lstStyle/>
            <a:p>
              <a:pPr algn="ctr"/>
              <a:r>
                <a:rPr lang="en-US" altLang="ko-KR" sz="1350" b="1" dirty="0">
                  <a:solidFill>
                    <a:schemeClr val="bg1"/>
                  </a:solidFill>
                </a:rPr>
                <a:t>Structure – Castles </a:t>
              </a:r>
              <a:endParaRPr lang="ko-KR" altLang="en-US" sz="1350" b="1" dirty="0">
                <a:solidFill>
                  <a:schemeClr val="bg1"/>
                </a:solidFill>
              </a:endParaRPr>
            </a:p>
          </p:txBody>
        </p:sp>
        <p:sp>
          <p:nvSpPr>
            <p:cNvPr id="43" name="Rectangle 42">
              <a:extLst>
                <a:ext uri="{FF2B5EF4-FFF2-40B4-BE49-F238E27FC236}">
                  <a16:creationId xmlns:a16="http://schemas.microsoft.com/office/drawing/2014/main" id="{A7CC560E-E1DA-937C-9926-603E40FF6BFB}"/>
                </a:ext>
              </a:extLst>
            </p:cNvPr>
            <p:cNvSpPr/>
            <p:nvPr/>
          </p:nvSpPr>
          <p:spPr>
            <a:xfrm>
              <a:off x="5934001" y="1511673"/>
              <a:ext cx="2603043" cy="972152"/>
            </a:xfrm>
            <a:prstGeom prst="rect">
              <a:avLst/>
            </a:prstGeom>
          </p:spPr>
          <p:txBody>
            <a:bodyPr wrap="square">
              <a:spAutoFit/>
            </a:bodyPr>
            <a:lstStyle/>
            <a:p>
              <a:pPr algn="ctr"/>
              <a:r>
                <a:rPr lang="en-US" altLang="ko-KR" b="1" dirty="0">
                  <a:solidFill>
                    <a:schemeClr val="bg1"/>
                  </a:solidFill>
                </a:rPr>
                <a:t>Creating and inventing</a:t>
              </a:r>
              <a:endParaRPr lang="ko-KR" altLang="en-US" b="1" dirty="0">
                <a:solidFill>
                  <a:schemeClr val="bg1"/>
                </a:solidFill>
              </a:endParaRPr>
            </a:p>
          </p:txBody>
        </p:sp>
      </p:grpSp>
    </p:spTree>
    <p:extLst>
      <p:ext uri="{BB962C8B-B14F-4D97-AF65-F5344CB8AC3E}">
        <p14:creationId xmlns:p14="http://schemas.microsoft.com/office/powerpoint/2010/main" val="2507263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C7B9A8B-3CF7-66B3-8E8D-34A246A3BCA5}"/>
              </a:ext>
            </a:extLst>
          </p:cNvPr>
          <p:cNvSpPr txBox="1"/>
          <p:nvPr/>
        </p:nvSpPr>
        <p:spPr>
          <a:xfrm>
            <a:off x="620486" y="3004714"/>
            <a:ext cx="2275114" cy="1107996"/>
          </a:xfrm>
          <a:prstGeom prst="rect">
            <a:avLst/>
          </a:prstGeom>
          <a:noFill/>
        </p:spPr>
        <p:txBody>
          <a:bodyPr wrap="square" rtlCol="0" anchor="ctr">
            <a:spAutoFit/>
          </a:bodyPr>
          <a:lstStyle/>
          <a:p>
            <a:pPr algn="ctr"/>
            <a:r>
              <a:rPr lang="en-US" altLang="ko-KR" sz="3300" dirty="0">
                <a:solidFill>
                  <a:schemeClr val="accent1">
                    <a:lumMod val="75000"/>
                  </a:schemeClr>
                </a:solidFill>
                <a:cs typeface="Arial" pitchFamily="34" charset="0"/>
              </a:rPr>
              <a:t>Attendance</a:t>
            </a:r>
          </a:p>
          <a:p>
            <a:pPr algn="ctr"/>
            <a:endParaRPr lang="ko-KR" altLang="en-US" sz="3300" dirty="0">
              <a:solidFill>
                <a:schemeClr val="accent1">
                  <a:lumMod val="75000"/>
                </a:schemeClr>
              </a:solidFill>
              <a:cs typeface="Arial" pitchFamily="34" charset="0"/>
            </a:endParaRPr>
          </a:p>
        </p:txBody>
      </p:sp>
      <p:sp>
        <p:nvSpPr>
          <p:cNvPr id="4" name="TextBox 3">
            <a:extLst>
              <a:ext uri="{FF2B5EF4-FFF2-40B4-BE49-F238E27FC236}">
                <a16:creationId xmlns:a16="http://schemas.microsoft.com/office/drawing/2014/main" id="{1DE262C5-FDDA-DFF2-A017-3F6BAB3498E4}"/>
              </a:ext>
            </a:extLst>
          </p:cNvPr>
          <p:cNvSpPr txBox="1"/>
          <p:nvPr/>
        </p:nvSpPr>
        <p:spPr>
          <a:xfrm>
            <a:off x="4278086" y="1201467"/>
            <a:ext cx="4572000" cy="4478149"/>
          </a:xfrm>
          <a:prstGeom prst="rect">
            <a:avLst/>
          </a:prstGeom>
          <a:noFill/>
        </p:spPr>
        <p:txBody>
          <a:bodyPr wrap="square">
            <a:spAutoFit/>
          </a:bodyPr>
          <a:lstStyle/>
          <a:p>
            <a:r>
              <a:rPr lang="en-GB" sz="1500" b="1" u="sng" dirty="0">
                <a:solidFill>
                  <a:schemeClr val="accent1">
                    <a:lumMod val="75000"/>
                  </a:schemeClr>
                </a:solidFill>
              </a:rPr>
              <a:t>Good</a:t>
            </a:r>
            <a:r>
              <a:rPr lang="en-GB" sz="1500" dirty="0">
                <a:solidFill>
                  <a:schemeClr val="accent1">
                    <a:lumMod val="75000"/>
                  </a:schemeClr>
                </a:solidFill>
              </a:rPr>
              <a:t> attendance means 97%+ over a year.</a:t>
            </a:r>
          </a:p>
          <a:p>
            <a:endParaRPr lang="en-GB" sz="1500" dirty="0">
              <a:solidFill>
                <a:schemeClr val="accent1">
                  <a:lumMod val="75000"/>
                </a:schemeClr>
              </a:solidFill>
            </a:endParaRPr>
          </a:p>
          <a:p>
            <a:r>
              <a:rPr lang="en-GB" sz="1500" dirty="0">
                <a:solidFill>
                  <a:schemeClr val="accent1">
                    <a:lumMod val="75000"/>
                  </a:schemeClr>
                </a:solidFill>
              </a:rPr>
              <a:t>Government guidelines are for children’s attendance to be 95% and above. </a:t>
            </a:r>
          </a:p>
          <a:p>
            <a:endParaRPr lang="en-GB" sz="1500" dirty="0">
              <a:solidFill>
                <a:schemeClr val="accent1">
                  <a:lumMod val="75000"/>
                </a:schemeClr>
              </a:solidFill>
            </a:endParaRPr>
          </a:p>
          <a:p>
            <a:r>
              <a:rPr lang="en-GB" sz="1500" dirty="0">
                <a:solidFill>
                  <a:schemeClr val="accent1">
                    <a:lumMod val="75000"/>
                  </a:schemeClr>
                </a:solidFill>
              </a:rPr>
              <a:t>Below 95% becomes a cause for concern and at 90% or below the child is considered to be ‘persistently absent’</a:t>
            </a:r>
          </a:p>
          <a:p>
            <a:r>
              <a:rPr lang="en-GB" sz="1500" dirty="0">
                <a:solidFill>
                  <a:schemeClr val="accent1">
                    <a:lumMod val="75000"/>
                  </a:schemeClr>
                </a:solidFill>
              </a:rPr>
              <a:t>Poor attendance triggers:</a:t>
            </a:r>
          </a:p>
          <a:p>
            <a:r>
              <a:rPr lang="en-GB" sz="1500" dirty="0">
                <a:solidFill>
                  <a:schemeClr val="accent1">
                    <a:lumMod val="75000"/>
                  </a:schemeClr>
                </a:solidFill>
              </a:rPr>
              <a:t>1) A letter informing you of your child’s attendance</a:t>
            </a:r>
          </a:p>
          <a:p>
            <a:r>
              <a:rPr lang="en-GB" sz="1500" dirty="0">
                <a:solidFill>
                  <a:schemeClr val="accent1">
                    <a:lumMod val="75000"/>
                  </a:schemeClr>
                </a:solidFill>
              </a:rPr>
              <a:t>2) The need to provide medical evidence for any absence and fines to be applied</a:t>
            </a:r>
          </a:p>
          <a:p>
            <a:r>
              <a:rPr lang="en-GB" sz="1500" dirty="0">
                <a:solidFill>
                  <a:schemeClr val="accent1">
                    <a:lumMod val="75000"/>
                  </a:schemeClr>
                </a:solidFill>
              </a:rPr>
              <a:t>3) The referral to the local government’s Educational Welfare Officer.</a:t>
            </a:r>
          </a:p>
          <a:p>
            <a:endParaRPr lang="en-GB" sz="1500" dirty="0">
              <a:solidFill>
                <a:schemeClr val="accent1">
                  <a:lumMod val="75000"/>
                </a:schemeClr>
              </a:solidFill>
            </a:endParaRPr>
          </a:p>
          <a:p>
            <a:r>
              <a:rPr lang="en-GB" sz="1500" dirty="0">
                <a:solidFill>
                  <a:schemeClr val="accent1">
                    <a:lumMod val="75000"/>
                  </a:schemeClr>
                </a:solidFill>
              </a:rPr>
              <a:t>In addition to academic concerns, low attendance impacts on your child’s ability to build friendships. </a:t>
            </a:r>
            <a:r>
              <a:rPr lang="en-GB" sz="1500" b="1" dirty="0">
                <a:solidFill>
                  <a:schemeClr val="accent1">
                    <a:lumMod val="75000"/>
                  </a:schemeClr>
                </a:solidFill>
              </a:rPr>
              <a:t>Children want to be friends with those children who they know they will see at playtime.</a:t>
            </a:r>
          </a:p>
        </p:txBody>
      </p:sp>
    </p:spTree>
    <p:extLst>
      <p:ext uri="{BB962C8B-B14F-4D97-AF65-F5344CB8AC3E}">
        <p14:creationId xmlns:p14="http://schemas.microsoft.com/office/powerpoint/2010/main" val="39239566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5537D2B-998C-1878-891D-83C25F522741}"/>
              </a:ext>
            </a:extLst>
          </p:cNvPr>
          <p:cNvSpPr txBox="1"/>
          <p:nvPr/>
        </p:nvSpPr>
        <p:spPr>
          <a:xfrm>
            <a:off x="609600" y="3091800"/>
            <a:ext cx="2275114" cy="1107996"/>
          </a:xfrm>
          <a:prstGeom prst="rect">
            <a:avLst/>
          </a:prstGeom>
          <a:noFill/>
        </p:spPr>
        <p:txBody>
          <a:bodyPr wrap="square" rtlCol="0" anchor="ctr">
            <a:spAutoFit/>
          </a:bodyPr>
          <a:lstStyle/>
          <a:p>
            <a:pPr algn="ctr"/>
            <a:r>
              <a:rPr lang="en-US" altLang="ko-KR" sz="3300" dirty="0">
                <a:solidFill>
                  <a:schemeClr val="accent1">
                    <a:lumMod val="75000"/>
                  </a:schemeClr>
                </a:solidFill>
                <a:cs typeface="Arial" pitchFamily="34" charset="0"/>
              </a:rPr>
              <a:t>PE</a:t>
            </a:r>
          </a:p>
          <a:p>
            <a:pPr algn="ctr"/>
            <a:endParaRPr lang="ko-KR" altLang="en-US" sz="3300" dirty="0">
              <a:solidFill>
                <a:schemeClr val="accent1">
                  <a:lumMod val="75000"/>
                </a:schemeClr>
              </a:solidFill>
              <a:cs typeface="Arial" pitchFamily="34" charset="0"/>
            </a:endParaRPr>
          </a:p>
        </p:txBody>
      </p:sp>
      <p:sp>
        <p:nvSpPr>
          <p:cNvPr id="4" name="TextBox 3">
            <a:extLst>
              <a:ext uri="{FF2B5EF4-FFF2-40B4-BE49-F238E27FC236}">
                <a16:creationId xmlns:a16="http://schemas.microsoft.com/office/drawing/2014/main" id="{EE043786-9CF7-F85A-B4B8-6F8EEAE374A0}"/>
              </a:ext>
            </a:extLst>
          </p:cNvPr>
          <p:cNvSpPr txBox="1"/>
          <p:nvPr/>
        </p:nvSpPr>
        <p:spPr>
          <a:xfrm>
            <a:off x="3973288" y="1536174"/>
            <a:ext cx="4572000" cy="3554819"/>
          </a:xfrm>
          <a:prstGeom prst="rect">
            <a:avLst/>
          </a:prstGeom>
          <a:noFill/>
        </p:spPr>
        <p:txBody>
          <a:bodyPr wrap="square">
            <a:spAutoFit/>
          </a:bodyPr>
          <a:lstStyle/>
          <a:p>
            <a:r>
              <a:rPr lang="en-GB" sz="1500" dirty="0">
                <a:solidFill>
                  <a:schemeClr val="accent1">
                    <a:lumMod val="75000"/>
                  </a:schemeClr>
                </a:solidFill>
              </a:rPr>
              <a:t>This term our PE units will be Basketball and gym. </a:t>
            </a:r>
          </a:p>
          <a:p>
            <a:endParaRPr lang="en-GB" sz="1500" dirty="0">
              <a:solidFill>
                <a:schemeClr val="accent1">
                  <a:lumMod val="75000"/>
                </a:schemeClr>
              </a:solidFill>
            </a:endParaRPr>
          </a:p>
          <a:p>
            <a:r>
              <a:rPr lang="en-GB" sz="1500" dirty="0">
                <a:solidFill>
                  <a:schemeClr val="accent1">
                    <a:lumMod val="75000"/>
                  </a:schemeClr>
                </a:solidFill>
              </a:rPr>
              <a:t>Our PE days will be Thursday and Friday</a:t>
            </a:r>
            <a:endParaRPr lang="en-GB" sz="1500" b="1" dirty="0">
              <a:solidFill>
                <a:schemeClr val="accent1">
                  <a:lumMod val="75000"/>
                </a:schemeClr>
              </a:solidFill>
            </a:endParaRPr>
          </a:p>
          <a:p>
            <a:endParaRPr lang="en-GB" sz="1500" b="1" dirty="0">
              <a:solidFill>
                <a:schemeClr val="accent1">
                  <a:lumMod val="75000"/>
                </a:schemeClr>
              </a:solidFill>
            </a:endParaRPr>
          </a:p>
          <a:p>
            <a:r>
              <a:rPr lang="en-GB" sz="1500" dirty="0">
                <a:solidFill>
                  <a:schemeClr val="accent1">
                    <a:lumMod val="75000"/>
                  </a:schemeClr>
                </a:solidFill>
              </a:rPr>
              <a:t>Children will be changing at school for PE so please ensure their PE kits are in school every day. These will be sent home every half term to be washed.</a:t>
            </a:r>
          </a:p>
          <a:p>
            <a:endParaRPr lang="en-GB" sz="1500" dirty="0">
              <a:solidFill>
                <a:schemeClr val="accent1">
                  <a:lumMod val="75000"/>
                </a:schemeClr>
              </a:solidFill>
            </a:endParaRPr>
          </a:p>
          <a:p>
            <a:r>
              <a:rPr lang="en-GB" sz="1500" dirty="0">
                <a:solidFill>
                  <a:schemeClr val="accent1">
                    <a:lumMod val="75000"/>
                  </a:schemeClr>
                </a:solidFill>
              </a:rPr>
              <a:t>Please ensure that they are wearing white tops, black/navy shorts, socks, trainers or plimsolls. In colder weather, the children will be able to wear a plain black or navy tracksuit. </a:t>
            </a:r>
          </a:p>
          <a:p>
            <a:endParaRPr lang="en-GB" sz="1500" dirty="0">
              <a:solidFill>
                <a:schemeClr val="accent1">
                  <a:lumMod val="75000"/>
                </a:schemeClr>
              </a:solidFill>
            </a:endParaRPr>
          </a:p>
          <a:p>
            <a:r>
              <a:rPr lang="en-GB" sz="1500" dirty="0">
                <a:solidFill>
                  <a:schemeClr val="accent1">
                    <a:lumMod val="75000"/>
                  </a:schemeClr>
                </a:solidFill>
              </a:rPr>
              <a:t>As usual, long hair needs to be tied back and earrings removed before coming to school. </a:t>
            </a:r>
          </a:p>
        </p:txBody>
      </p:sp>
    </p:spTree>
    <p:extLst>
      <p:ext uri="{BB962C8B-B14F-4D97-AF65-F5344CB8AC3E}">
        <p14:creationId xmlns:p14="http://schemas.microsoft.com/office/powerpoint/2010/main" val="2218607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D187632-180D-B691-19A5-5B9EA9F13A9F}"/>
              </a:ext>
            </a:extLst>
          </p:cNvPr>
          <p:cNvSpPr txBox="1"/>
          <p:nvPr/>
        </p:nvSpPr>
        <p:spPr>
          <a:xfrm>
            <a:off x="620486" y="2750799"/>
            <a:ext cx="2275114" cy="1615827"/>
          </a:xfrm>
          <a:prstGeom prst="rect">
            <a:avLst/>
          </a:prstGeom>
          <a:noFill/>
        </p:spPr>
        <p:txBody>
          <a:bodyPr wrap="square" rtlCol="0" anchor="ctr">
            <a:spAutoFit/>
          </a:bodyPr>
          <a:lstStyle/>
          <a:p>
            <a:pPr algn="ctr"/>
            <a:r>
              <a:rPr lang="en-US" altLang="ko-KR" sz="3300" dirty="0">
                <a:solidFill>
                  <a:schemeClr val="accent1">
                    <a:lumMod val="75000"/>
                  </a:schemeClr>
                </a:solidFill>
                <a:cs typeface="Arial" pitchFamily="34" charset="0"/>
              </a:rPr>
              <a:t>Jigsaw</a:t>
            </a:r>
          </a:p>
          <a:p>
            <a:pPr algn="ctr"/>
            <a:r>
              <a:rPr lang="en-US" altLang="ko-KR" sz="3300" dirty="0">
                <a:solidFill>
                  <a:schemeClr val="accent1">
                    <a:lumMod val="75000"/>
                  </a:schemeClr>
                </a:solidFill>
                <a:cs typeface="Arial" pitchFamily="34" charset="0"/>
              </a:rPr>
              <a:t>(PSHCE)</a:t>
            </a:r>
          </a:p>
          <a:p>
            <a:pPr algn="ctr"/>
            <a:endParaRPr lang="ko-KR" altLang="en-US" sz="3300" dirty="0">
              <a:solidFill>
                <a:schemeClr val="accent1">
                  <a:lumMod val="75000"/>
                </a:schemeClr>
              </a:solidFill>
              <a:cs typeface="Arial" pitchFamily="34" charset="0"/>
            </a:endParaRPr>
          </a:p>
        </p:txBody>
      </p:sp>
      <p:sp>
        <p:nvSpPr>
          <p:cNvPr id="4" name="TextBox 3">
            <a:extLst>
              <a:ext uri="{FF2B5EF4-FFF2-40B4-BE49-F238E27FC236}">
                <a16:creationId xmlns:a16="http://schemas.microsoft.com/office/drawing/2014/main" id="{68F439C2-BCBC-84D6-8200-F22DD3326CCF}"/>
              </a:ext>
            </a:extLst>
          </p:cNvPr>
          <p:cNvSpPr txBox="1"/>
          <p:nvPr/>
        </p:nvSpPr>
        <p:spPr>
          <a:xfrm>
            <a:off x="4180115" y="1377345"/>
            <a:ext cx="4789714" cy="4131900"/>
          </a:xfrm>
          <a:prstGeom prst="rect">
            <a:avLst/>
          </a:prstGeom>
          <a:noFill/>
        </p:spPr>
        <p:txBody>
          <a:bodyPr wrap="square">
            <a:spAutoFit/>
          </a:bodyPr>
          <a:lstStyle/>
          <a:p>
            <a:r>
              <a:rPr lang="en-GB" sz="1650" dirty="0">
                <a:solidFill>
                  <a:schemeClr val="accent1">
                    <a:lumMod val="75000"/>
                  </a:schemeClr>
                </a:solidFill>
              </a:rPr>
              <a:t>As a school we follow a programme for our Personal, Social, Citizenship and Health Education (PSHCE) called Jigsaw. </a:t>
            </a:r>
          </a:p>
          <a:p>
            <a:endParaRPr lang="en-GB" sz="1650" dirty="0">
              <a:solidFill>
                <a:schemeClr val="accent1">
                  <a:lumMod val="75000"/>
                </a:schemeClr>
              </a:solidFill>
            </a:endParaRPr>
          </a:p>
          <a:p>
            <a:r>
              <a:rPr lang="en-GB" sz="1650" dirty="0">
                <a:solidFill>
                  <a:schemeClr val="accent1">
                    <a:lumMod val="75000"/>
                  </a:schemeClr>
                </a:solidFill>
              </a:rPr>
              <a:t>This is taught in every class, every week and links to assembly themes.</a:t>
            </a:r>
          </a:p>
          <a:p>
            <a:endParaRPr lang="en-GB" sz="1650" dirty="0">
              <a:solidFill>
                <a:schemeClr val="accent1">
                  <a:lumMod val="75000"/>
                </a:schemeClr>
              </a:solidFill>
            </a:endParaRPr>
          </a:p>
          <a:p>
            <a:r>
              <a:rPr lang="en-GB" sz="1650" dirty="0">
                <a:solidFill>
                  <a:schemeClr val="accent1">
                    <a:lumMod val="75000"/>
                  </a:schemeClr>
                </a:solidFill>
              </a:rPr>
              <a:t>The Jigsaw themes for this year will be: </a:t>
            </a:r>
          </a:p>
          <a:p>
            <a:pPr marL="257175" indent="-257175">
              <a:buFont typeface="Courier New" panose="02070309020205020404" pitchFamily="49" charset="0"/>
              <a:buChar char="o"/>
            </a:pPr>
            <a:r>
              <a:rPr lang="en-GB" sz="1650" dirty="0">
                <a:solidFill>
                  <a:schemeClr val="accent1">
                    <a:lumMod val="75000"/>
                  </a:schemeClr>
                </a:solidFill>
              </a:rPr>
              <a:t>Being me in my World</a:t>
            </a:r>
          </a:p>
          <a:p>
            <a:pPr marL="257175" indent="-257175">
              <a:buFont typeface="Courier New" panose="02070309020205020404" pitchFamily="49" charset="0"/>
              <a:buChar char="o"/>
            </a:pPr>
            <a:r>
              <a:rPr lang="en-GB" sz="1650" dirty="0">
                <a:solidFill>
                  <a:schemeClr val="accent1">
                    <a:lumMod val="75000"/>
                  </a:schemeClr>
                </a:solidFill>
              </a:rPr>
              <a:t>Celebrating difference </a:t>
            </a:r>
          </a:p>
          <a:p>
            <a:pPr marL="257175" indent="-257175">
              <a:buFont typeface="Courier New" panose="02070309020205020404" pitchFamily="49" charset="0"/>
              <a:buChar char="o"/>
            </a:pPr>
            <a:r>
              <a:rPr lang="en-GB" sz="1650" dirty="0">
                <a:solidFill>
                  <a:schemeClr val="accent1">
                    <a:lumMod val="75000"/>
                  </a:schemeClr>
                </a:solidFill>
              </a:rPr>
              <a:t>Dreams and goals </a:t>
            </a:r>
          </a:p>
          <a:p>
            <a:pPr marL="257175" indent="-257175">
              <a:buFont typeface="Courier New" panose="02070309020205020404" pitchFamily="49" charset="0"/>
              <a:buChar char="o"/>
            </a:pPr>
            <a:r>
              <a:rPr lang="en-GB" sz="1650" dirty="0">
                <a:solidFill>
                  <a:schemeClr val="accent1">
                    <a:lumMod val="75000"/>
                  </a:schemeClr>
                </a:solidFill>
              </a:rPr>
              <a:t>Healthy me </a:t>
            </a:r>
          </a:p>
          <a:p>
            <a:pPr marL="257175" indent="-257175">
              <a:buFont typeface="Courier New" panose="02070309020205020404" pitchFamily="49" charset="0"/>
              <a:buChar char="o"/>
            </a:pPr>
            <a:r>
              <a:rPr lang="en-GB" sz="1650" dirty="0">
                <a:solidFill>
                  <a:schemeClr val="accent1">
                    <a:lumMod val="75000"/>
                  </a:schemeClr>
                </a:solidFill>
              </a:rPr>
              <a:t>Relationships </a:t>
            </a:r>
          </a:p>
          <a:p>
            <a:pPr marL="257175" indent="-257175">
              <a:buFont typeface="Courier New" panose="02070309020205020404" pitchFamily="49" charset="0"/>
              <a:buChar char="o"/>
            </a:pPr>
            <a:r>
              <a:rPr lang="en-GB" sz="1650" dirty="0">
                <a:solidFill>
                  <a:schemeClr val="accent1">
                    <a:lumMod val="75000"/>
                  </a:schemeClr>
                </a:solidFill>
              </a:rPr>
              <a:t>Changing me </a:t>
            </a:r>
          </a:p>
          <a:p>
            <a:pPr marL="257175" indent="-257175">
              <a:buFontTx/>
              <a:buChar char="-"/>
            </a:pPr>
            <a:endParaRPr lang="en-GB" sz="1650" dirty="0">
              <a:solidFill>
                <a:schemeClr val="accent1">
                  <a:lumMod val="75000"/>
                </a:schemeClr>
              </a:solidFill>
            </a:endParaRPr>
          </a:p>
          <a:p>
            <a:pPr marL="257175" indent="-257175">
              <a:buFontTx/>
              <a:buChar char="-"/>
            </a:pPr>
            <a:endParaRPr lang="en-GB" sz="1500" dirty="0">
              <a:solidFill>
                <a:schemeClr val="accent1">
                  <a:lumMod val="75000"/>
                </a:schemeClr>
              </a:solidFill>
            </a:endParaRPr>
          </a:p>
        </p:txBody>
      </p:sp>
    </p:spTree>
    <p:extLst>
      <p:ext uri="{BB962C8B-B14F-4D97-AF65-F5344CB8AC3E}">
        <p14:creationId xmlns:p14="http://schemas.microsoft.com/office/powerpoint/2010/main" val="3406263487"/>
      </p:ext>
    </p:extLst>
  </p:cSld>
  <p:clrMapOvr>
    <a:masterClrMapping/>
  </p:clrMapOvr>
</p:sld>
</file>

<file path=ppt/theme/theme1.xml><?xml version="1.0" encoding="utf-8"?>
<a:theme xmlns:a="http://schemas.openxmlformats.org/drawingml/2006/main" name="Office Theme">
  <a:themeElements>
    <a:clrScheme name="Twinkl Template">
      <a:dk1>
        <a:srgbClr val="1C1C1C"/>
      </a:dk1>
      <a:lt1>
        <a:sysClr val="window" lastClr="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Custom 1">
      <a:majorFont>
        <a:latin typeface="Twinkl Sb"/>
        <a:ea typeface=""/>
        <a:cs typeface=""/>
      </a:majorFont>
      <a:minorFont>
        <a:latin typeface="Twink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8A0DB"/>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owerPoint Guidance.pptx" id="{C62058F5-E99F-4F27-B9E9-05AC47688FF5}" vid="{052CBA24-7177-4CBD-BE8E-943201157C89}"/>
    </a:ext>
  </a:extLst>
</a:theme>
</file>

<file path=ppt/theme/theme2.xml><?xml version="1.0" encoding="utf-8"?>
<a:theme xmlns:a="http://schemas.openxmlformats.org/drawingml/2006/main" name="Contents Slide Master">
  <a:themeElements>
    <a:clrScheme name="ALLPPT-414">
      <a:dk1>
        <a:sysClr val="windowText" lastClr="000000"/>
      </a:dk1>
      <a:lt1>
        <a:sysClr val="window" lastClr="FFFFFF"/>
      </a:lt1>
      <a:dk2>
        <a:srgbClr val="1F497D"/>
      </a:dk2>
      <a:lt2>
        <a:srgbClr val="EEECE1"/>
      </a:lt2>
      <a:accent1>
        <a:srgbClr val="3A876B"/>
      </a:accent1>
      <a:accent2>
        <a:srgbClr val="90B141"/>
      </a:accent2>
      <a:accent3>
        <a:srgbClr val="CEDD46"/>
      </a:accent3>
      <a:accent4>
        <a:srgbClr val="399A84"/>
      </a:accent4>
      <a:accent5>
        <a:srgbClr val="429EB3"/>
      </a:accent5>
      <a:accent6>
        <a:srgbClr val="26648C"/>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 Template</Template>
  <TotalTime>199</TotalTime>
  <Words>1400</Words>
  <Application>Microsoft Office PowerPoint</Application>
  <PresentationFormat>On-screen Show (4:3)</PresentationFormat>
  <Paragraphs>173</Paragraphs>
  <Slides>20</Slides>
  <Notes>0</Notes>
  <HiddenSlides>0</HiddenSlides>
  <MMClips>0</MMClips>
  <ScaleCrop>false</ScaleCrop>
  <HeadingPairs>
    <vt:vector size="4" baseType="variant">
      <vt:variant>
        <vt:lpstr>Theme</vt:lpstr>
      </vt:variant>
      <vt:variant>
        <vt:i4>2</vt:i4>
      </vt:variant>
      <vt:variant>
        <vt:lpstr>Slide Titles</vt:lpstr>
      </vt:variant>
      <vt:variant>
        <vt:i4>20</vt:i4>
      </vt:variant>
    </vt:vector>
  </HeadingPairs>
  <TitlesOfParts>
    <vt:vector size="22" baseType="lpstr">
      <vt:lpstr>Office Theme</vt:lpstr>
      <vt:lpstr>Contents Slide Master</vt:lpstr>
      <vt:lpstr>PowerPoint Presentation</vt:lpstr>
      <vt:lpstr>Members of SLT</vt:lpstr>
      <vt:lpstr>Meet the team</vt:lpstr>
      <vt:lpstr>PowerPoint Presentation</vt:lpstr>
      <vt:lpstr>Long term curriculum (Topics)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Sophie Beasley</dc:creator>
  <cp:lastModifiedBy>Samantha Horne</cp:lastModifiedBy>
  <cp:revision>24</cp:revision>
  <dcterms:created xsi:type="dcterms:W3CDTF">2020-11-03T14:51:32Z</dcterms:created>
  <dcterms:modified xsi:type="dcterms:W3CDTF">2026-09-04T14:01:50Z</dcterms:modified>
</cp:coreProperties>
</file>