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21"/>
  </p:notesMasterIdLst>
  <p:sldIdLst>
    <p:sldId id="344" r:id="rId4"/>
    <p:sldId id="356" r:id="rId5"/>
    <p:sldId id="370" r:id="rId6"/>
    <p:sldId id="371" r:id="rId7"/>
    <p:sldId id="372" r:id="rId8"/>
    <p:sldId id="355" r:id="rId9"/>
    <p:sldId id="363" r:id="rId10"/>
    <p:sldId id="347" r:id="rId11"/>
    <p:sldId id="343" r:id="rId12"/>
    <p:sldId id="369" r:id="rId13"/>
    <p:sldId id="360" r:id="rId14"/>
    <p:sldId id="357" r:id="rId15"/>
    <p:sldId id="373" r:id="rId16"/>
    <p:sldId id="362" r:id="rId17"/>
    <p:sldId id="366" r:id="rId18"/>
    <p:sldId id="367" r:id="rId19"/>
    <p:sldId id="36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8AE2"/>
    <a:srgbClr val="8AE28A"/>
    <a:srgbClr val="75DD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6FF2CD-9A99-DEBD-BB54-99A8604DC83F}" v="50" dt="2026-09-09T10:41:54.3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20" autoAdjust="0"/>
    <p:restoredTop sz="94660"/>
  </p:normalViewPr>
  <p:slideViewPr>
    <p:cSldViewPr snapToGrid="0" showGuides="1">
      <p:cViewPr varScale="1">
        <p:scale>
          <a:sx n="80" d="100"/>
          <a:sy n="80" d="100"/>
        </p:scale>
        <p:origin x="677"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5/10/relationships/revisionInfo" Target="revisionInfo.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9/9/2026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496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id="{74ADC69E-7B21-41C9-B744-73AA54F21F65}"/>
              </a:ext>
            </a:extLst>
          </p:cNvPr>
          <p:cNvSpPr>
            <a:spLocks noGrp="1"/>
          </p:cNvSpPr>
          <p:nvPr>
            <p:ph type="pic" sz="quarter" idx="42" hasCustomPrompt="1"/>
          </p:nvPr>
        </p:nvSpPr>
        <p:spPr>
          <a:xfrm>
            <a:off x="901845" y="1742673"/>
            <a:ext cx="2042136" cy="2376264"/>
          </a:xfrm>
          <a:prstGeom prst="round2DiagRect">
            <a:avLst>
              <a:gd name="adj1" fmla="val 30184"/>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5" name="그림 개체 틀 2">
            <a:extLst>
              <a:ext uri="{FF2B5EF4-FFF2-40B4-BE49-F238E27FC236}">
                <a16:creationId xmlns:a16="http://schemas.microsoft.com/office/drawing/2014/main" id="{21330B0B-9763-4244-802F-F7BE7B139D26}"/>
              </a:ext>
            </a:extLst>
          </p:cNvPr>
          <p:cNvSpPr>
            <a:spLocks noGrp="1"/>
          </p:cNvSpPr>
          <p:nvPr>
            <p:ph type="pic" sz="quarter" idx="43" hasCustomPrompt="1"/>
          </p:nvPr>
        </p:nvSpPr>
        <p:spPr>
          <a:xfrm>
            <a:off x="3679716" y="1742673"/>
            <a:ext cx="2042136" cy="2376264"/>
          </a:xfrm>
          <a:prstGeom prst="round2DiagRect">
            <a:avLst>
              <a:gd name="adj1" fmla="val 29763"/>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6" name="그림 개체 틀 2">
            <a:extLst>
              <a:ext uri="{FF2B5EF4-FFF2-40B4-BE49-F238E27FC236}">
                <a16:creationId xmlns:a16="http://schemas.microsoft.com/office/drawing/2014/main" id="{749222CF-6D36-44EA-879A-C5734EBAFFAA}"/>
              </a:ext>
            </a:extLst>
          </p:cNvPr>
          <p:cNvSpPr>
            <a:spLocks noGrp="1"/>
          </p:cNvSpPr>
          <p:nvPr>
            <p:ph type="pic" sz="quarter" idx="44" hasCustomPrompt="1"/>
          </p:nvPr>
        </p:nvSpPr>
        <p:spPr>
          <a:xfrm>
            <a:off x="6457587" y="1742673"/>
            <a:ext cx="2042136" cy="2376264"/>
          </a:xfrm>
          <a:prstGeom prst="round2DiagRect">
            <a:avLst>
              <a:gd name="adj1" fmla="val 28917"/>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7" name="그림 개체 틀 2">
            <a:extLst>
              <a:ext uri="{FF2B5EF4-FFF2-40B4-BE49-F238E27FC236}">
                <a16:creationId xmlns:a16="http://schemas.microsoft.com/office/drawing/2014/main" id="{A0637056-896D-4BB6-9D69-2C13D71FEC35}"/>
              </a:ext>
            </a:extLst>
          </p:cNvPr>
          <p:cNvSpPr>
            <a:spLocks noGrp="1"/>
          </p:cNvSpPr>
          <p:nvPr>
            <p:ph type="pic" sz="quarter" idx="45" hasCustomPrompt="1"/>
          </p:nvPr>
        </p:nvSpPr>
        <p:spPr>
          <a:xfrm>
            <a:off x="9235458" y="1742673"/>
            <a:ext cx="2042136" cy="2376264"/>
          </a:xfrm>
          <a:prstGeom prst="round2DiagRect">
            <a:avLst>
              <a:gd name="adj1" fmla="val 33141"/>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ontents slide layout">
    <p:bg>
      <p:bgPr>
        <a:solidFill>
          <a:schemeClr val="accent1"/>
        </a:solidFill>
        <a:effectLst/>
      </p:bgPr>
    </p:bg>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5D493FB0-2EA2-48C2-A396-BB7BF79442AD}"/>
              </a:ext>
            </a:extLst>
          </p:cNvPr>
          <p:cNvSpPr>
            <a:spLocks noGrp="1"/>
          </p:cNvSpPr>
          <p:nvPr>
            <p:ph type="pic" sz="quarter" idx="14" hasCustomPrompt="1"/>
          </p:nvPr>
        </p:nvSpPr>
        <p:spPr>
          <a:xfrm>
            <a:off x="2" y="0"/>
            <a:ext cx="10101086" cy="6858000"/>
          </a:xfrm>
          <a:prstGeom prst="round2DiagRect">
            <a:avLst>
              <a:gd name="adj1" fmla="val 37296"/>
              <a:gd name="adj2" fmla="val 0"/>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833295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77" r:id="rId6"/>
    <p:sldLayoutId id="2147483678" r:id="rId7"/>
    <p:sldLayoutId id="2147483680" r:id="rId8"/>
    <p:sldLayoutId id="2147483682" r:id="rId9"/>
    <p:sldLayoutId id="2147483684" r:id="rId10"/>
    <p:sldLayoutId id="2147483686" r:id="rId11"/>
    <p:sldLayoutId id="2147483687" r:id="rId12"/>
    <p:sldLayoutId id="2147483688" r:id="rId13"/>
    <p:sldLayoutId id="2147483671" r:id="rId14"/>
    <p:sldLayoutId id="2147483672"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3B4C724-0776-4328-8F0A-B72DA1579537}"/>
              </a:ext>
            </a:extLst>
          </p:cNvPr>
          <p:cNvSpPr txBox="1"/>
          <p:nvPr/>
        </p:nvSpPr>
        <p:spPr>
          <a:xfrm>
            <a:off x="3909391" y="1854964"/>
            <a:ext cx="4373218" cy="2862322"/>
          </a:xfrm>
          <a:prstGeom prst="rect">
            <a:avLst/>
          </a:prstGeom>
          <a:noFill/>
        </p:spPr>
        <p:txBody>
          <a:bodyPr wrap="square" lIns="91440" tIns="45720" rIns="91440" bIns="45720" rtlCol="0" anchor="ctr">
            <a:spAutoFit/>
          </a:bodyPr>
          <a:lstStyle/>
          <a:p>
            <a:pPr algn="ctr"/>
            <a:r>
              <a:rPr lang="en-US" sz="6000" b="1" dirty="0">
                <a:solidFill>
                  <a:schemeClr val="accent1">
                    <a:lumMod val="75000"/>
                  </a:schemeClr>
                </a:solidFill>
                <a:latin typeface="+mj-lt"/>
              </a:rPr>
              <a:t>Information meeting </a:t>
            </a:r>
          </a:p>
          <a:p>
            <a:pPr algn="ctr"/>
            <a:r>
              <a:rPr lang="en-US" sz="6000" b="1" dirty="0">
                <a:solidFill>
                  <a:schemeClr val="accent1">
                    <a:lumMod val="75000"/>
                  </a:schemeClr>
                </a:solidFill>
                <a:latin typeface="+mj-lt"/>
              </a:rPr>
              <a:t>for Reception </a:t>
            </a:r>
            <a:endParaRPr lang="ko-KR" altLang="en-US" sz="6000" b="1" dirty="0">
              <a:solidFill>
                <a:schemeClr val="accent1">
                  <a:lumMod val="75000"/>
                </a:schemeClr>
              </a:solidFill>
              <a:latin typeface="+mj-lt"/>
              <a:cs typeface="Arial" pitchFamily="34" charset="0"/>
            </a:endParaRPr>
          </a:p>
        </p:txBody>
      </p:sp>
    </p:spTree>
    <p:extLst>
      <p:ext uri="{BB962C8B-B14F-4D97-AF65-F5344CB8AC3E}">
        <p14:creationId xmlns:p14="http://schemas.microsoft.com/office/powerpoint/2010/main" val="3057340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8D6579FB-80AA-4EBF-AE14-BA4BC4C2CF12}"/>
              </a:ext>
            </a:extLst>
          </p:cNvPr>
          <p:cNvSpPr txBox="1"/>
          <p:nvPr/>
        </p:nvSpPr>
        <p:spPr>
          <a:xfrm>
            <a:off x="827314" y="3217228"/>
            <a:ext cx="3033485" cy="769441"/>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Curriculum</a:t>
            </a:r>
          </a:p>
        </p:txBody>
      </p:sp>
      <p:grpSp>
        <p:nvGrpSpPr>
          <p:cNvPr id="53" name="Group 52">
            <a:extLst>
              <a:ext uri="{FF2B5EF4-FFF2-40B4-BE49-F238E27FC236}">
                <a16:creationId xmlns:a16="http://schemas.microsoft.com/office/drawing/2014/main" id="{C916B4E4-E2E5-436E-9916-C5BCB32F65DE}"/>
              </a:ext>
            </a:extLst>
          </p:cNvPr>
          <p:cNvGrpSpPr/>
          <p:nvPr/>
        </p:nvGrpSpPr>
        <p:grpSpPr>
          <a:xfrm>
            <a:off x="6399042" y="3070628"/>
            <a:ext cx="5270444" cy="696169"/>
            <a:chOff x="6399043" y="1068086"/>
            <a:chExt cx="5270444" cy="696169"/>
          </a:xfrm>
        </p:grpSpPr>
        <p:sp>
          <p:nvSpPr>
            <p:cNvPr id="55" name="TextBox 54">
              <a:extLst>
                <a:ext uri="{FF2B5EF4-FFF2-40B4-BE49-F238E27FC236}">
                  <a16:creationId xmlns:a16="http://schemas.microsoft.com/office/drawing/2014/main" id="{571189E6-6D5B-4ADE-8E80-2E647FC188E5}"/>
                </a:ext>
              </a:extLst>
            </p:cNvPr>
            <p:cNvSpPr txBox="1"/>
            <p:nvPr/>
          </p:nvSpPr>
          <p:spPr>
            <a:xfrm>
              <a:off x="6399043" y="1179480"/>
              <a:ext cx="677008" cy="584775"/>
            </a:xfrm>
            <a:prstGeom prst="rect">
              <a:avLst/>
            </a:prstGeom>
            <a:noFill/>
          </p:spPr>
          <p:txBody>
            <a:bodyPr wrap="square" lIns="108000" rIns="108000" rtlCol="0">
              <a:spAutoFit/>
            </a:bodyPr>
            <a:lstStyle/>
            <a:p>
              <a:pPr algn="ctr"/>
              <a:r>
                <a:rPr lang="en-US" altLang="ko-KR" sz="3200" b="1" dirty="0">
                  <a:solidFill>
                    <a:schemeClr val="bg1"/>
                  </a:solidFill>
                  <a:cs typeface="Arial" pitchFamily="34" charset="0"/>
                </a:rPr>
                <a:t>0</a:t>
              </a:r>
              <a:endParaRPr lang="ko-KR" altLang="en-US" sz="3200" b="1" dirty="0">
                <a:solidFill>
                  <a:schemeClr val="bg1"/>
                </a:solidFill>
                <a:cs typeface="Arial" pitchFamily="34" charset="0"/>
              </a:endParaRPr>
            </a:p>
          </p:txBody>
        </p:sp>
        <p:grpSp>
          <p:nvGrpSpPr>
            <p:cNvPr id="56" name="Group 55">
              <a:extLst>
                <a:ext uri="{FF2B5EF4-FFF2-40B4-BE49-F238E27FC236}">
                  <a16:creationId xmlns:a16="http://schemas.microsoft.com/office/drawing/2014/main" id="{4374E7C9-4892-40DC-B46A-9351120F0BEE}"/>
                </a:ext>
              </a:extLst>
            </p:cNvPr>
            <p:cNvGrpSpPr/>
            <p:nvPr/>
          </p:nvGrpSpPr>
          <p:grpSpPr>
            <a:xfrm>
              <a:off x="7367450" y="1068086"/>
              <a:ext cx="4302037" cy="653675"/>
              <a:chOff x="1797648" y="2369571"/>
              <a:chExt cx="3488746" cy="653675"/>
            </a:xfrm>
          </p:grpSpPr>
          <p:sp>
            <p:nvSpPr>
              <p:cNvPr id="57" name="TextBox 56">
                <a:extLst>
                  <a:ext uri="{FF2B5EF4-FFF2-40B4-BE49-F238E27FC236}">
                    <a16:creationId xmlns:a16="http://schemas.microsoft.com/office/drawing/2014/main" id="{AA562870-AAC7-4466-960F-592E1409CBCC}"/>
                  </a:ext>
                </a:extLst>
              </p:cNvPr>
              <p:cNvSpPr txBox="1"/>
              <p:nvPr/>
            </p:nvSpPr>
            <p:spPr>
              <a:xfrm>
                <a:off x="1797648" y="2369571"/>
                <a:ext cx="3488745" cy="369332"/>
              </a:xfrm>
              <a:prstGeom prst="rect">
                <a:avLst/>
              </a:prstGeom>
              <a:noFill/>
            </p:spPr>
            <p:txBody>
              <a:bodyPr wrap="square" lIns="108000" rIns="108000" rtlCol="0">
                <a:spAutoFit/>
              </a:bodyPr>
              <a:lstStyle/>
              <a:p>
                <a:endParaRPr lang="ko-KR" altLang="en-US" b="1" dirty="0">
                  <a:solidFill>
                    <a:schemeClr val="accent3">
                      <a:lumMod val="75000"/>
                    </a:schemeClr>
                  </a:solidFill>
                  <a:cs typeface="Arial" pitchFamily="34" charset="0"/>
                </a:endParaRPr>
              </a:p>
            </p:txBody>
          </p:sp>
          <p:sp>
            <p:nvSpPr>
              <p:cNvPr id="58" name="TextBox 57">
                <a:extLst>
                  <a:ext uri="{FF2B5EF4-FFF2-40B4-BE49-F238E27FC236}">
                    <a16:creationId xmlns:a16="http://schemas.microsoft.com/office/drawing/2014/main" id="{0DD333C7-6E94-4594-A56C-3AE959C9156A}"/>
                  </a:ext>
                </a:extLst>
              </p:cNvPr>
              <p:cNvSpPr txBox="1"/>
              <p:nvPr/>
            </p:nvSpPr>
            <p:spPr>
              <a:xfrm>
                <a:off x="1920062" y="2715469"/>
                <a:ext cx="3366332" cy="307777"/>
              </a:xfrm>
              <a:prstGeom prst="rect">
                <a:avLst/>
              </a:prstGeom>
              <a:noFill/>
            </p:spPr>
            <p:txBody>
              <a:bodyPr wrap="square" rtlCol="0">
                <a:spAutoFit/>
              </a:bodyPr>
              <a:lstStyle/>
              <a:p>
                <a:pPr marL="285750" indent="-285750">
                  <a:buFont typeface="Courier New" panose="02070309020205020404" pitchFamily="49" charset="0"/>
                  <a:buChar char="o"/>
                </a:pPr>
                <a:endParaRPr lang="ko-KR" altLang="en-US" sz="1400" b="1" dirty="0">
                  <a:solidFill>
                    <a:schemeClr val="accent3">
                      <a:lumMod val="75000"/>
                    </a:schemeClr>
                  </a:solidFill>
                  <a:cs typeface="Arial" pitchFamily="34" charset="0"/>
                </a:endParaRPr>
              </a:p>
            </p:txBody>
          </p:sp>
        </p:grpSp>
      </p:grpSp>
      <p:grpSp>
        <p:nvGrpSpPr>
          <p:cNvPr id="65" name="Group 64">
            <a:extLst>
              <a:ext uri="{FF2B5EF4-FFF2-40B4-BE49-F238E27FC236}">
                <a16:creationId xmlns:a16="http://schemas.microsoft.com/office/drawing/2014/main" id="{1BC93A32-3FEE-4146-A477-853EE2460B30}"/>
              </a:ext>
            </a:extLst>
          </p:cNvPr>
          <p:cNvGrpSpPr/>
          <p:nvPr/>
        </p:nvGrpSpPr>
        <p:grpSpPr>
          <a:xfrm>
            <a:off x="6205108" y="170795"/>
            <a:ext cx="5318002" cy="7015993"/>
            <a:chOff x="6351484" y="1067382"/>
            <a:chExt cx="5318002" cy="893580"/>
          </a:xfrm>
        </p:grpSpPr>
        <p:sp>
          <p:nvSpPr>
            <p:cNvPr id="66" name="Regular Pentagon 33">
              <a:extLst>
                <a:ext uri="{FF2B5EF4-FFF2-40B4-BE49-F238E27FC236}">
                  <a16:creationId xmlns:a16="http://schemas.microsoft.com/office/drawing/2014/main" id="{2DFCC8C8-4E27-45AF-9D4F-C2D2EDD6B7E8}"/>
                </a:ext>
              </a:extLst>
            </p:cNvPr>
            <p:cNvSpPr/>
            <p:nvPr/>
          </p:nvSpPr>
          <p:spPr>
            <a:xfrm>
              <a:off x="6351484" y="1104189"/>
              <a:ext cx="772126" cy="735356"/>
            </a:xfrm>
            <a:prstGeom prst="round2DiagRect">
              <a:avLst>
                <a:gd name="adj1" fmla="val 0"/>
                <a:gd name="adj2" fmla="val 50000"/>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2"/>
                </a:solidFill>
              </a:endParaRPr>
            </a:p>
          </p:txBody>
        </p:sp>
        <p:sp>
          <p:nvSpPr>
            <p:cNvPr id="67" name="TextBox 66">
              <a:extLst>
                <a:ext uri="{FF2B5EF4-FFF2-40B4-BE49-F238E27FC236}">
                  <a16:creationId xmlns:a16="http://schemas.microsoft.com/office/drawing/2014/main" id="{B35A15A7-1690-4255-9474-492A0DCD151E}"/>
                </a:ext>
              </a:extLst>
            </p:cNvPr>
            <p:cNvSpPr txBox="1"/>
            <p:nvPr/>
          </p:nvSpPr>
          <p:spPr>
            <a:xfrm>
              <a:off x="6399043" y="1179480"/>
              <a:ext cx="677008" cy="584775"/>
            </a:xfrm>
            <a:prstGeom prst="rect">
              <a:avLst/>
            </a:prstGeom>
            <a:noFill/>
          </p:spPr>
          <p:txBody>
            <a:bodyPr wrap="square" lIns="108000" rIns="108000" rtlCol="0">
              <a:spAutoFit/>
            </a:bodyPr>
            <a:lstStyle/>
            <a:p>
              <a:pPr algn="ctr"/>
              <a:endParaRPr lang="ko-KR" altLang="en-US" sz="3200" b="1" dirty="0">
                <a:solidFill>
                  <a:schemeClr val="bg1"/>
                </a:solidFill>
                <a:cs typeface="Arial" pitchFamily="34" charset="0"/>
              </a:endParaRPr>
            </a:p>
          </p:txBody>
        </p:sp>
        <p:grpSp>
          <p:nvGrpSpPr>
            <p:cNvPr id="68" name="Group 67">
              <a:extLst>
                <a:ext uri="{FF2B5EF4-FFF2-40B4-BE49-F238E27FC236}">
                  <a16:creationId xmlns:a16="http://schemas.microsoft.com/office/drawing/2014/main" id="{471B2519-BD8E-451B-BDBD-BE6E6E49E9DD}"/>
                </a:ext>
              </a:extLst>
            </p:cNvPr>
            <p:cNvGrpSpPr/>
            <p:nvPr/>
          </p:nvGrpSpPr>
          <p:grpSpPr>
            <a:xfrm>
              <a:off x="7123610" y="1067382"/>
              <a:ext cx="4545876" cy="893580"/>
              <a:chOff x="1599905" y="2368867"/>
              <a:chExt cx="3686488" cy="893580"/>
            </a:xfrm>
          </p:grpSpPr>
          <p:sp>
            <p:nvSpPr>
              <p:cNvPr id="69" name="TextBox 68">
                <a:extLst>
                  <a:ext uri="{FF2B5EF4-FFF2-40B4-BE49-F238E27FC236}">
                    <a16:creationId xmlns:a16="http://schemas.microsoft.com/office/drawing/2014/main" id="{C897B67A-114B-4B4A-8348-4B01A3BF569D}"/>
                  </a:ext>
                </a:extLst>
              </p:cNvPr>
              <p:cNvSpPr txBox="1"/>
              <p:nvPr/>
            </p:nvSpPr>
            <p:spPr>
              <a:xfrm>
                <a:off x="1797648" y="2368867"/>
                <a:ext cx="3488745" cy="369332"/>
              </a:xfrm>
              <a:prstGeom prst="rect">
                <a:avLst/>
              </a:prstGeom>
              <a:noFill/>
            </p:spPr>
            <p:txBody>
              <a:bodyPr wrap="square" lIns="108000" rIns="108000" rtlCol="0">
                <a:spAutoFit/>
              </a:bodyPr>
              <a:lstStyle/>
              <a:p>
                <a:r>
                  <a:rPr lang="en-GB" altLang="ko-KR" b="1" dirty="0">
                    <a:solidFill>
                      <a:schemeClr val="accent5"/>
                    </a:solidFill>
                    <a:cs typeface="Arial" pitchFamily="34" charset="0"/>
                  </a:rPr>
                  <a:t>The Autumn Term </a:t>
                </a:r>
                <a:endParaRPr lang="ko-KR" altLang="en-US" b="1" dirty="0">
                  <a:solidFill>
                    <a:schemeClr val="accent5"/>
                  </a:solidFill>
                  <a:cs typeface="Arial" pitchFamily="34" charset="0"/>
                </a:endParaRPr>
              </a:p>
            </p:txBody>
          </p:sp>
          <p:sp>
            <p:nvSpPr>
              <p:cNvPr id="70" name="TextBox 69">
                <a:extLst>
                  <a:ext uri="{FF2B5EF4-FFF2-40B4-BE49-F238E27FC236}">
                    <a16:creationId xmlns:a16="http://schemas.microsoft.com/office/drawing/2014/main" id="{41F64FA9-2F52-4942-83BC-4451AEA8DDB4}"/>
                  </a:ext>
                </a:extLst>
              </p:cNvPr>
              <p:cNvSpPr txBox="1"/>
              <p:nvPr/>
            </p:nvSpPr>
            <p:spPr>
              <a:xfrm>
                <a:off x="1599905" y="2415739"/>
                <a:ext cx="3686488" cy="846708"/>
              </a:xfrm>
              <a:prstGeom prst="rect">
                <a:avLst/>
              </a:prstGeom>
              <a:noFill/>
            </p:spPr>
            <p:txBody>
              <a:bodyPr wrap="square" rtlCol="0">
                <a:spAutoFit/>
              </a:bodyPr>
              <a:lstStyle/>
              <a:p>
                <a:pPr marL="285750" indent="-285750">
                  <a:buFont typeface="Courier New" panose="02070309020205020404" pitchFamily="49" charset="0"/>
                  <a:buChar char="o"/>
                </a:pPr>
                <a:r>
                  <a:rPr lang="en-US" altLang="ko-KR" b="1" dirty="0">
                    <a:solidFill>
                      <a:schemeClr val="accent5"/>
                    </a:solidFill>
                    <a:cs typeface="Arial" pitchFamily="34" charset="0"/>
                  </a:rPr>
                  <a:t>We will be starting to learn Phonics</a:t>
                </a:r>
              </a:p>
              <a:p>
                <a:pPr marL="285750" indent="-285750">
                  <a:buFont typeface="Courier New" panose="02070309020205020404" pitchFamily="49" charset="0"/>
                  <a:buChar char="o"/>
                </a:pPr>
                <a:r>
                  <a:rPr lang="en-US" altLang="ko-KR" b="1" dirty="0">
                    <a:solidFill>
                      <a:schemeClr val="accent5"/>
                    </a:solidFill>
                    <a:cs typeface="Arial" pitchFamily="34" charset="0"/>
                  </a:rPr>
                  <a:t>We will also be learning numbers and counting.</a:t>
                </a:r>
              </a:p>
              <a:p>
                <a:pPr marL="285750" indent="-285750">
                  <a:buFont typeface="Courier New" panose="02070309020205020404" pitchFamily="49" charset="0"/>
                  <a:buChar char="o"/>
                </a:pPr>
                <a:endParaRPr lang="en-US" altLang="ko-KR" b="1" dirty="0">
                  <a:solidFill>
                    <a:schemeClr val="accent5"/>
                  </a:solidFill>
                  <a:cs typeface="Arial" pitchFamily="34" charset="0"/>
                </a:endParaRPr>
              </a:p>
              <a:p>
                <a:pPr marL="285750" indent="-285750">
                  <a:buFont typeface="Courier New" panose="02070309020205020404" pitchFamily="49" charset="0"/>
                  <a:buChar char="o"/>
                </a:pPr>
                <a:r>
                  <a:rPr lang="en-US" altLang="ko-KR" b="1" dirty="0">
                    <a:solidFill>
                      <a:schemeClr val="accent5"/>
                    </a:solidFill>
                    <a:cs typeface="Arial" pitchFamily="34" charset="0"/>
                  </a:rPr>
                  <a:t>Reading stories and singing songs will be something we do on a daily basis.</a:t>
                </a:r>
              </a:p>
              <a:p>
                <a:pPr marL="285750" indent="-285750">
                  <a:buFont typeface="Courier New" panose="02070309020205020404" pitchFamily="49" charset="0"/>
                  <a:buChar char="o"/>
                </a:pPr>
                <a:endParaRPr lang="en-US" altLang="ko-KR" b="1" dirty="0">
                  <a:solidFill>
                    <a:schemeClr val="accent5"/>
                  </a:solidFill>
                  <a:cs typeface="Arial" pitchFamily="34" charset="0"/>
                </a:endParaRPr>
              </a:p>
              <a:p>
                <a:pPr marL="285750" indent="-285750">
                  <a:buFont typeface="Courier New" panose="02070309020205020404" pitchFamily="49" charset="0"/>
                  <a:buChar char="o"/>
                </a:pPr>
                <a:r>
                  <a:rPr lang="en-US" altLang="ko-KR" b="1" dirty="0">
                    <a:solidFill>
                      <a:schemeClr val="accent5"/>
                    </a:solidFill>
                    <a:cs typeface="Arial" pitchFamily="34" charset="0"/>
                  </a:rPr>
                  <a:t>The Early Years Curriculum covers the following areas</a:t>
                </a:r>
              </a:p>
              <a:p>
                <a:pPr marL="285750" indent="-285750">
                  <a:buFont typeface="Courier New" panose="02070309020205020404" pitchFamily="49" charset="0"/>
                  <a:buChar char="o"/>
                </a:pPr>
                <a:r>
                  <a:rPr lang="en-US" altLang="ko-KR" b="1" dirty="0">
                    <a:solidFill>
                      <a:schemeClr val="accent5"/>
                    </a:solidFill>
                    <a:cs typeface="Arial" pitchFamily="34" charset="0"/>
                  </a:rPr>
                  <a:t>Communication and Language</a:t>
                </a:r>
              </a:p>
              <a:p>
                <a:pPr marL="285750" indent="-285750">
                  <a:buFont typeface="Courier New" panose="02070309020205020404" pitchFamily="49" charset="0"/>
                  <a:buChar char="o"/>
                </a:pPr>
                <a:r>
                  <a:rPr lang="en-US" altLang="ko-KR" b="1" dirty="0">
                    <a:solidFill>
                      <a:schemeClr val="accent5"/>
                    </a:solidFill>
                    <a:cs typeface="Arial" pitchFamily="34" charset="0"/>
                  </a:rPr>
                  <a:t>Literacy</a:t>
                </a:r>
              </a:p>
              <a:p>
                <a:pPr marL="285750" indent="-285750">
                  <a:buFont typeface="Courier New" panose="02070309020205020404" pitchFamily="49" charset="0"/>
                  <a:buChar char="o"/>
                </a:pPr>
                <a:r>
                  <a:rPr lang="en-US" altLang="ko-KR" b="1" dirty="0">
                    <a:solidFill>
                      <a:schemeClr val="accent5"/>
                    </a:solidFill>
                    <a:cs typeface="Arial" pitchFamily="34" charset="0"/>
                  </a:rPr>
                  <a:t>Physical development</a:t>
                </a:r>
              </a:p>
              <a:p>
                <a:pPr marL="285750" indent="-285750">
                  <a:buFont typeface="Courier New" panose="02070309020205020404" pitchFamily="49" charset="0"/>
                  <a:buChar char="o"/>
                </a:pPr>
                <a:r>
                  <a:rPr lang="en-US" altLang="ko-KR" b="1" dirty="0">
                    <a:solidFill>
                      <a:schemeClr val="accent5"/>
                    </a:solidFill>
                    <a:cs typeface="Arial" pitchFamily="34" charset="0"/>
                  </a:rPr>
                  <a:t>Mathematics</a:t>
                </a:r>
              </a:p>
              <a:p>
                <a:pPr marL="285750" indent="-285750">
                  <a:buFont typeface="Courier New" panose="02070309020205020404" pitchFamily="49" charset="0"/>
                  <a:buChar char="o"/>
                </a:pPr>
                <a:r>
                  <a:rPr lang="en-US" altLang="ko-KR" b="1" dirty="0">
                    <a:solidFill>
                      <a:schemeClr val="accent5"/>
                    </a:solidFill>
                    <a:cs typeface="Arial" pitchFamily="34" charset="0"/>
                  </a:rPr>
                  <a:t>Understanding the world</a:t>
                </a:r>
              </a:p>
              <a:p>
                <a:pPr marL="285750" indent="-285750">
                  <a:buFont typeface="Courier New" panose="02070309020205020404" pitchFamily="49" charset="0"/>
                  <a:buChar char="o"/>
                </a:pPr>
                <a:r>
                  <a:rPr lang="en-US" altLang="ko-KR" b="1" dirty="0">
                    <a:solidFill>
                      <a:schemeClr val="accent5"/>
                    </a:solidFill>
                    <a:cs typeface="Arial" pitchFamily="34" charset="0"/>
                  </a:rPr>
                  <a:t>Personal, social and emotional</a:t>
                </a:r>
              </a:p>
              <a:p>
                <a:pPr marL="285750" indent="-285750">
                  <a:buFont typeface="Courier New" panose="02070309020205020404" pitchFamily="49" charset="0"/>
                  <a:buChar char="o"/>
                </a:pPr>
                <a:r>
                  <a:rPr lang="en-US" altLang="ko-KR" b="1" dirty="0">
                    <a:solidFill>
                      <a:schemeClr val="accent5"/>
                    </a:solidFill>
                    <a:cs typeface="Arial" pitchFamily="34" charset="0"/>
                  </a:rPr>
                  <a:t>Expressive arts and design</a:t>
                </a:r>
              </a:p>
              <a:p>
                <a:pPr marL="285750" indent="-285750">
                  <a:buFont typeface="Courier New" panose="02070309020205020404" pitchFamily="49" charset="0"/>
                  <a:buChar char="o"/>
                </a:pPr>
                <a:endParaRPr lang="en-US" altLang="ko-KR" b="1" dirty="0">
                  <a:solidFill>
                    <a:schemeClr val="accent5"/>
                  </a:solidFill>
                  <a:cs typeface="Arial" pitchFamily="34" charset="0"/>
                </a:endParaRPr>
              </a:p>
              <a:p>
                <a:r>
                  <a:rPr lang="en-US" altLang="ko-KR" b="1" dirty="0">
                    <a:solidFill>
                      <a:schemeClr val="accent5"/>
                    </a:solidFill>
                    <a:cs typeface="Arial" pitchFamily="34" charset="0"/>
                  </a:rPr>
                  <a:t>And every thing we do will be linked to these areas and the children will be assessed in the Summer term in each of these areas.</a:t>
                </a:r>
              </a:p>
              <a:p>
                <a:pPr marL="285750" indent="-285750">
                  <a:buFont typeface="Courier New" panose="02070309020205020404" pitchFamily="49" charset="0"/>
                  <a:buChar char="o"/>
                </a:pPr>
                <a:endParaRPr lang="en-US" altLang="ko-KR" sz="1600" b="1" dirty="0">
                  <a:solidFill>
                    <a:schemeClr val="accent5"/>
                  </a:solidFill>
                  <a:cs typeface="Arial" pitchFamily="34" charset="0"/>
                </a:endParaRPr>
              </a:p>
              <a:p>
                <a:pPr marL="285750" indent="-285750">
                  <a:buFont typeface="Courier New" panose="02070309020205020404" pitchFamily="49" charset="0"/>
                  <a:buChar char="o"/>
                </a:pPr>
                <a:endParaRPr lang="ko-KR" altLang="en-US" sz="1400" b="1" dirty="0">
                  <a:solidFill>
                    <a:schemeClr val="accent5"/>
                  </a:solidFill>
                  <a:cs typeface="Arial" pitchFamily="34" charset="0"/>
                </a:endParaRPr>
              </a:p>
            </p:txBody>
          </p:sp>
        </p:grpSp>
      </p:grpSp>
    </p:spTree>
    <p:extLst>
      <p:ext uri="{BB962C8B-B14F-4D97-AF65-F5344CB8AC3E}">
        <p14:creationId xmlns:p14="http://schemas.microsoft.com/office/powerpoint/2010/main" val="3170354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0B9A4D-4B96-B439-0A2D-0743E11118E8}"/>
              </a:ext>
            </a:extLst>
          </p:cNvPr>
          <p:cNvSpPr txBox="1"/>
          <p:nvPr/>
        </p:nvSpPr>
        <p:spPr>
          <a:xfrm>
            <a:off x="812799" y="2994788"/>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Reading</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1C37E646-BAE6-6FBC-8FBD-E7ACE609BBB3}"/>
              </a:ext>
            </a:extLst>
          </p:cNvPr>
          <p:cNvSpPr txBox="1"/>
          <p:nvPr/>
        </p:nvSpPr>
        <p:spPr>
          <a:xfrm>
            <a:off x="5465989" y="151179"/>
            <a:ext cx="6096000" cy="6247864"/>
          </a:xfrm>
          <a:prstGeom prst="rect">
            <a:avLst/>
          </a:prstGeom>
          <a:noFill/>
        </p:spPr>
        <p:txBody>
          <a:bodyPr wrap="square" lIns="91440" tIns="45720" rIns="91440" bIns="45720" anchor="t">
            <a:spAutoFit/>
          </a:bodyPr>
          <a:lstStyle/>
          <a:p>
            <a:pPr marL="0" indent="0">
              <a:buNone/>
            </a:pPr>
            <a:r>
              <a:rPr lang="en-GB" sz="2000" dirty="0">
                <a:solidFill>
                  <a:schemeClr val="accent1">
                    <a:lumMod val="75000"/>
                  </a:schemeClr>
                </a:solidFill>
              </a:rPr>
              <a:t>Reading for ten to fifteen minutes every day</a:t>
            </a:r>
            <a:r>
              <a:rPr lang="en-GB" sz="2000" b="1" dirty="0">
                <a:solidFill>
                  <a:schemeClr val="accent1">
                    <a:lumMod val="75000"/>
                  </a:schemeClr>
                </a:solidFill>
              </a:rPr>
              <a:t> is expected and will make a real difference especially in the early stages. </a:t>
            </a:r>
            <a:r>
              <a:rPr lang="en-GB" sz="2000" dirty="0">
                <a:solidFill>
                  <a:schemeClr val="accent1">
                    <a:lumMod val="75000"/>
                  </a:schemeClr>
                </a:solidFill>
              </a:rPr>
              <a:t>This should be recorded in the reading record with a comment from parents and signed.</a:t>
            </a:r>
          </a:p>
          <a:p>
            <a:pPr marL="0" indent="0">
              <a:buNone/>
            </a:pPr>
            <a:endParaRPr lang="en-GB" sz="2000" dirty="0">
              <a:solidFill>
                <a:schemeClr val="accent1">
                  <a:lumMod val="75000"/>
                </a:schemeClr>
              </a:solidFill>
            </a:endParaRPr>
          </a:p>
          <a:p>
            <a:pPr marL="0" indent="0">
              <a:buNone/>
            </a:pPr>
            <a:r>
              <a:rPr lang="en-GB" sz="2000" dirty="0">
                <a:solidFill>
                  <a:schemeClr val="accent1">
                    <a:lumMod val="75000"/>
                  </a:schemeClr>
                </a:solidFill>
              </a:rPr>
              <a:t>We will begin by sending home story books that can be shared together and will be changed regularly.</a:t>
            </a:r>
            <a:endParaRPr lang="en-GB" sz="2000" dirty="0">
              <a:solidFill>
                <a:schemeClr val="accent1">
                  <a:lumMod val="75000"/>
                </a:schemeClr>
              </a:solidFill>
              <a:cs typeface="Arial"/>
            </a:endParaRPr>
          </a:p>
          <a:p>
            <a:pPr marL="0" indent="0">
              <a:buNone/>
            </a:pPr>
            <a:endParaRPr lang="en-GB" sz="2000" dirty="0">
              <a:solidFill>
                <a:schemeClr val="accent1">
                  <a:lumMod val="75000"/>
                </a:schemeClr>
              </a:solidFill>
            </a:endParaRPr>
          </a:p>
          <a:p>
            <a:pPr marL="0" indent="0">
              <a:buNone/>
            </a:pPr>
            <a:r>
              <a:rPr lang="en-GB" sz="2000" b="1" dirty="0">
                <a:solidFill>
                  <a:schemeClr val="accent1">
                    <a:lumMod val="75000"/>
                  </a:schemeClr>
                </a:solidFill>
              </a:rPr>
              <a:t>Children’s reading will be monitored. In school, the reading your child will do will include:</a:t>
            </a:r>
          </a:p>
          <a:p>
            <a:pPr marL="342900" indent="-342900">
              <a:buFont typeface="Courier New" panose="02070309020205020404" pitchFamily="49" charset="0"/>
              <a:buChar char="o"/>
            </a:pPr>
            <a:r>
              <a:rPr lang="en-GB" sz="2000" dirty="0">
                <a:solidFill>
                  <a:schemeClr val="accent1">
                    <a:lumMod val="75000"/>
                  </a:schemeClr>
                </a:solidFill>
              </a:rPr>
              <a:t>Phonics lessons</a:t>
            </a:r>
          </a:p>
          <a:p>
            <a:pPr marL="342900" indent="-342900">
              <a:buFont typeface="Courier New" panose="02070309020205020404" pitchFamily="49" charset="0"/>
              <a:buChar char="o"/>
            </a:pPr>
            <a:r>
              <a:rPr lang="en-GB" sz="2000" dirty="0">
                <a:solidFill>
                  <a:schemeClr val="accent1">
                    <a:lumMod val="75000"/>
                  </a:schemeClr>
                </a:solidFill>
              </a:rPr>
              <a:t>Whole class shared reading</a:t>
            </a:r>
          </a:p>
          <a:p>
            <a:pPr marL="342900" indent="-342900">
              <a:buFont typeface="Courier New" panose="02070309020205020404" pitchFamily="49" charset="0"/>
              <a:buChar char="o"/>
            </a:pPr>
            <a:r>
              <a:rPr lang="en-GB" sz="2000" dirty="0">
                <a:solidFill>
                  <a:schemeClr val="accent1">
                    <a:lumMod val="75000"/>
                  </a:schemeClr>
                </a:solidFill>
              </a:rPr>
              <a:t>Reading one-to-one with an adult</a:t>
            </a:r>
          </a:p>
          <a:p>
            <a:pPr marL="342900" indent="-342900">
              <a:buFont typeface="Courier New" panose="02070309020205020404" pitchFamily="49" charset="0"/>
              <a:buChar char="o"/>
            </a:pPr>
            <a:r>
              <a:rPr lang="en-GB" sz="2000" dirty="0">
                <a:solidFill>
                  <a:schemeClr val="accent1">
                    <a:lumMod val="75000"/>
                  </a:schemeClr>
                </a:solidFill>
              </a:rPr>
              <a:t>Reading for pleasure</a:t>
            </a:r>
            <a:endParaRPr lang="en-GB" sz="2000" dirty="0">
              <a:solidFill>
                <a:schemeClr val="accent1">
                  <a:lumMod val="75000"/>
                </a:schemeClr>
              </a:solidFill>
              <a:cs typeface="Arial"/>
            </a:endParaRPr>
          </a:p>
          <a:p>
            <a:pPr marL="342900" indent="-342900">
              <a:buFont typeface="Courier New" panose="02070309020205020404" pitchFamily="49" charset="0"/>
              <a:buChar char="o"/>
            </a:pPr>
            <a:r>
              <a:rPr lang="en-GB" sz="2000" dirty="0">
                <a:solidFill>
                  <a:schemeClr val="accent1">
                    <a:lumMod val="75000"/>
                  </a:schemeClr>
                </a:solidFill>
              </a:rPr>
              <a:t>Sharing a class story for fun!</a:t>
            </a:r>
          </a:p>
          <a:p>
            <a:endParaRPr lang="en-GB" sz="2000" dirty="0">
              <a:solidFill>
                <a:schemeClr val="accent1">
                  <a:lumMod val="75000"/>
                </a:schemeClr>
              </a:solidFill>
            </a:endParaRPr>
          </a:p>
          <a:p>
            <a:pPr marL="0" indent="0">
              <a:buNone/>
            </a:pPr>
            <a:r>
              <a:rPr lang="en-GB" sz="2000" b="1" dirty="0">
                <a:solidFill>
                  <a:schemeClr val="accent1">
                    <a:lumMod val="75000"/>
                  </a:schemeClr>
                </a:solidFill>
              </a:rPr>
              <a:t>Reading records must be in school </a:t>
            </a:r>
            <a:r>
              <a:rPr lang="en-GB" sz="2000" b="1" u="sng" dirty="0">
                <a:solidFill>
                  <a:schemeClr val="accent1">
                    <a:lumMod val="75000"/>
                  </a:schemeClr>
                </a:solidFill>
              </a:rPr>
              <a:t>daily</a:t>
            </a:r>
            <a:r>
              <a:rPr lang="en-GB" sz="2000" b="1" dirty="0">
                <a:solidFill>
                  <a:schemeClr val="accent1">
                    <a:lumMod val="75000"/>
                  </a:schemeClr>
                </a:solidFill>
              </a:rPr>
              <a:t> to record this and for the teacher/LSA to check home reading. </a:t>
            </a:r>
          </a:p>
        </p:txBody>
      </p:sp>
    </p:spTree>
    <p:extLst>
      <p:ext uri="{BB962C8B-B14F-4D97-AF65-F5344CB8AC3E}">
        <p14:creationId xmlns:p14="http://schemas.microsoft.com/office/powerpoint/2010/main" val="2059778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187632-180D-B691-19A5-5B9EA9F13A9F}"/>
              </a:ext>
            </a:extLst>
          </p:cNvPr>
          <p:cNvSpPr txBox="1"/>
          <p:nvPr/>
        </p:nvSpPr>
        <p:spPr>
          <a:xfrm>
            <a:off x="827314" y="2540120"/>
            <a:ext cx="3033485" cy="2123658"/>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Jigsaw</a:t>
            </a:r>
          </a:p>
          <a:p>
            <a:pPr algn="ctr"/>
            <a:r>
              <a:rPr lang="en-US" altLang="ko-KR" sz="4400" dirty="0">
                <a:solidFill>
                  <a:schemeClr val="accent1">
                    <a:lumMod val="75000"/>
                  </a:schemeClr>
                </a:solidFill>
                <a:cs typeface="Arial" pitchFamily="34" charset="0"/>
              </a:rPr>
              <a:t>(PSHCE)</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68F439C2-BCBC-84D6-8200-F22DD3326CCF}"/>
              </a:ext>
            </a:extLst>
          </p:cNvPr>
          <p:cNvSpPr txBox="1"/>
          <p:nvPr/>
        </p:nvSpPr>
        <p:spPr>
          <a:xfrm>
            <a:off x="5573486" y="693460"/>
            <a:ext cx="6386285" cy="5139869"/>
          </a:xfrm>
          <a:prstGeom prst="rect">
            <a:avLst/>
          </a:prstGeom>
          <a:noFill/>
        </p:spPr>
        <p:txBody>
          <a:bodyPr wrap="square">
            <a:spAutoFit/>
          </a:bodyPr>
          <a:lstStyle/>
          <a:p>
            <a:r>
              <a:rPr lang="en-GB" sz="2200" dirty="0">
                <a:solidFill>
                  <a:schemeClr val="accent1">
                    <a:lumMod val="75000"/>
                  </a:schemeClr>
                </a:solidFill>
              </a:rPr>
              <a:t>As a school we follow a programme for our Personal, Social, Citizenship and Health Education (PSHCE) called Jigsaw. </a:t>
            </a:r>
          </a:p>
          <a:p>
            <a:endParaRPr lang="en-GB" sz="2200" dirty="0">
              <a:solidFill>
                <a:schemeClr val="accent1">
                  <a:lumMod val="75000"/>
                </a:schemeClr>
              </a:solidFill>
            </a:endParaRPr>
          </a:p>
          <a:p>
            <a:r>
              <a:rPr lang="en-GB" sz="2200" dirty="0">
                <a:solidFill>
                  <a:schemeClr val="accent1">
                    <a:lumMod val="75000"/>
                  </a:schemeClr>
                </a:solidFill>
              </a:rPr>
              <a:t>This is taught in every class, every week and links to assembly themes.</a:t>
            </a:r>
          </a:p>
          <a:p>
            <a:endParaRPr lang="en-GB" sz="2200" dirty="0">
              <a:solidFill>
                <a:schemeClr val="accent1">
                  <a:lumMod val="75000"/>
                </a:schemeClr>
              </a:solidFill>
            </a:endParaRPr>
          </a:p>
          <a:p>
            <a:pPr marL="0" indent="0">
              <a:buNone/>
            </a:pPr>
            <a:r>
              <a:rPr lang="en-GB" sz="2200" dirty="0">
                <a:solidFill>
                  <a:schemeClr val="accent1">
                    <a:lumMod val="75000"/>
                  </a:schemeClr>
                </a:solidFill>
              </a:rPr>
              <a:t>The Jigsaw themes for this year will be: </a:t>
            </a:r>
          </a:p>
          <a:p>
            <a:pPr marL="342900" indent="-342900">
              <a:buFont typeface="Courier New" panose="02070309020205020404" pitchFamily="49" charset="0"/>
              <a:buChar char="o"/>
            </a:pPr>
            <a:r>
              <a:rPr lang="en-GB" sz="2200" dirty="0">
                <a:solidFill>
                  <a:schemeClr val="accent1">
                    <a:lumMod val="75000"/>
                  </a:schemeClr>
                </a:solidFill>
              </a:rPr>
              <a:t>Being me in my World</a:t>
            </a:r>
          </a:p>
          <a:p>
            <a:pPr marL="342900" indent="-342900">
              <a:buFont typeface="Courier New" panose="02070309020205020404" pitchFamily="49" charset="0"/>
              <a:buChar char="o"/>
            </a:pPr>
            <a:r>
              <a:rPr lang="en-GB" sz="2200" dirty="0">
                <a:solidFill>
                  <a:schemeClr val="accent1">
                    <a:lumMod val="75000"/>
                  </a:schemeClr>
                </a:solidFill>
              </a:rPr>
              <a:t>Celebrating difference </a:t>
            </a:r>
          </a:p>
          <a:p>
            <a:pPr marL="342900" indent="-342900">
              <a:buFont typeface="Courier New" panose="02070309020205020404" pitchFamily="49" charset="0"/>
              <a:buChar char="o"/>
            </a:pPr>
            <a:r>
              <a:rPr lang="en-GB" sz="2200" dirty="0">
                <a:solidFill>
                  <a:schemeClr val="accent1">
                    <a:lumMod val="75000"/>
                  </a:schemeClr>
                </a:solidFill>
              </a:rPr>
              <a:t>Dreams and goals</a:t>
            </a:r>
          </a:p>
          <a:p>
            <a:pPr marL="342900" indent="-342900">
              <a:buFont typeface="Courier New" panose="02070309020205020404" pitchFamily="49" charset="0"/>
              <a:buChar char="o"/>
            </a:pPr>
            <a:r>
              <a:rPr lang="en-GB" sz="2200" dirty="0">
                <a:solidFill>
                  <a:schemeClr val="accent1">
                    <a:lumMod val="75000"/>
                  </a:schemeClr>
                </a:solidFill>
              </a:rPr>
              <a:t>Healthy me </a:t>
            </a:r>
          </a:p>
          <a:p>
            <a:pPr marL="342900" indent="-342900">
              <a:buFont typeface="Courier New" panose="02070309020205020404" pitchFamily="49" charset="0"/>
              <a:buChar char="o"/>
            </a:pPr>
            <a:r>
              <a:rPr lang="en-GB" sz="2200" dirty="0">
                <a:solidFill>
                  <a:schemeClr val="accent1">
                    <a:lumMod val="75000"/>
                  </a:schemeClr>
                </a:solidFill>
              </a:rPr>
              <a:t>Relationships </a:t>
            </a:r>
          </a:p>
          <a:p>
            <a:pPr marL="342900" indent="-342900">
              <a:buFont typeface="Courier New" panose="02070309020205020404" pitchFamily="49" charset="0"/>
              <a:buChar char="o"/>
            </a:pPr>
            <a:r>
              <a:rPr lang="en-GB" sz="2200" dirty="0">
                <a:solidFill>
                  <a:schemeClr val="accent1">
                    <a:lumMod val="75000"/>
                  </a:schemeClr>
                </a:solidFill>
              </a:rPr>
              <a:t>Changing me</a:t>
            </a:r>
          </a:p>
          <a:p>
            <a:pPr marL="342900" indent="-342900">
              <a:buFontTx/>
              <a:buChar char="-"/>
            </a:pPr>
            <a:endParaRPr lang="en-GB" sz="2000" dirty="0">
              <a:solidFill>
                <a:schemeClr val="accent1">
                  <a:lumMod val="75000"/>
                </a:schemeClr>
              </a:solidFill>
            </a:endParaRPr>
          </a:p>
        </p:txBody>
      </p:sp>
    </p:spTree>
    <p:extLst>
      <p:ext uri="{BB962C8B-B14F-4D97-AF65-F5344CB8AC3E}">
        <p14:creationId xmlns:p14="http://schemas.microsoft.com/office/powerpoint/2010/main" val="3406263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928A40-5861-7642-6BBA-FDB8FC935DEB}"/>
              </a:ext>
            </a:extLst>
          </p:cNvPr>
          <p:cNvPicPr>
            <a:picLocks noChangeAspect="1"/>
          </p:cNvPicPr>
          <p:nvPr/>
        </p:nvPicPr>
        <p:blipFill>
          <a:blip r:embed="rId2"/>
          <a:stretch>
            <a:fillRect/>
          </a:stretch>
        </p:blipFill>
        <p:spPr>
          <a:xfrm>
            <a:off x="91808" y="574"/>
            <a:ext cx="11705420" cy="6645695"/>
          </a:xfrm>
          <a:prstGeom prst="rect">
            <a:avLst/>
          </a:prstGeom>
        </p:spPr>
      </p:pic>
    </p:spTree>
    <p:extLst>
      <p:ext uri="{BB962C8B-B14F-4D97-AF65-F5344CB8AC3E}">
        <p14:creationId xmlns:p14="http://schemas.microsoft.com/office/powerpoint/2010/main" val="957901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537D2B-998C-1878-891D-83C25F522741}"/>
              </a:ext>
            </a:extLst>
          </p:cNvPr>
          <p:cNvSpPr txBox="1"/>
          <p:nvPr/>
        </p:nvSpPr>
        <p:spPr>
          <a:xfrm>
            <a:off x="812799" y="2994788"/>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PE</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EE043786-9CF7-F85A-B4B8-6F8EEAE374A0}"/>
              </a:ext>
            </a:extLst>
          </p:cNvPr>
          <p:cNvSpPr txBox="1"/>
          <p:nvPr/>
        </p:nvSpPr>
        <p:spPr>
          <a:xfrm>
            <a:off x="5758153" y="765353"/>
            <a:ext cx="6096000" cy="4093428"/>
          </a:xfrm>
          <a:prstGeom prst="rect">
            <a:avLst/>
          </a:prstGeom>
          <a:noFill/>
        </p:spPr>
        <p:txBody>
          <a:bodyPr wrap="square" lIns="91440" tIns="45720" rIns="91440" bIns="45720" anchor="t">
            <a:spAutoFit/>
          </a:bodyPr>
          <a:lstStyle/>
          <a:p>
            <a:endParaRPr lang="en-GB" sz="2000" dirty="0">
              <a:solidFill>
                <a:schemeClr val="accent1">
                  <a:lumMod val="75000"/>
                </a:schemeClr>
              </a:solidFill>
            </a:endParaRPr>
          </a:p>
          <a:p>
            <a:r>
              <a:rPr lang="en-GB" sz="2000" dirty="0">
                <a:solidFill>
                  <a:schemeClr val="accent1">
                    <a:lumMod val="75000"/>
                  </a:schemeClr>
                </a:solidFill>
              </a:rPr>
              <a:t>Our PE day will be </a:t>
            </a:r>
            <a:r>
              <a:rPr lang="en-GB" sz="2000" b="1" dirty="0">
                <a:solidFill>
                  <a:schemeClr val="accent1">
                    <a:lumMod val="75000"/>
                  </a:schemeClr>
                </a:solidFill>
              </a:rPr>
              <a:t>Thursday </a:t>
            </a:r>
            <a:r>
              <a:rPr lang="en-GB" sz="2000" dirty="0">
                <a:solidFill>
                  <a:schemeClr val="accent1">
                    <a:lumMod val="75000"/>
                  </a:schemeClr>
                </a:solidFill>
              </a:rPr>
              <a:t>to begin with.</a:t>
            </a:r>
          </a:p>
          <a:p>
            <a:endParaRPr lang="en-GB" sz="2000" dirty="0">
              <a:solidFill>
                <a:schemeClr val="accent1">
                  <a:lumMod val="75000"/>
                </a:schemeClr>
              </a:solidFill>
            </a:endParaRPr>
          </a:p>
          <a:p>
            <a:r>
              <a:rPr lang="en-GB" sz="2000" dirty="0">
                <a:solidFill>
                  <a:schemeClr val="accent1">
                    <a:lumMod val="75000"/>
                  </a:schemeClr>
                </a:solidFill>
              </a:rPr>
              <a:t>Children will get changed at school for PE so please ensure their PE kits are in school. </a:t>
            </a:r>
            <a:endParaRPr lang="en-GB" sz="2000" dirty="0">
              <a:solidFill>
                <a:schemeClr val="accent1">
                  <a:lumMod val="75000"/>
                </a:schemeClr>
              </a:solidFill>
              <a:cs typeface="Arial"/>
            </a:endParaRPr>
          </a:p>
          <a:p>
            <a:endParaRPr lang="en-GB" sz="2000" dirty="0">
              <a:solidFill>
                <a:schemeClr val="accent1">
                  <a:lumMod val="75000"/>
                </a:schemeClr>
              </a:solidFill>
            </a:endParaRPr>
          </a:p>
          <a:p>
            <a:r>
              <a:rPr lang="en-GB" sz="2000" dirty="0">
                <a:solidFill>
                  <a:schemeClr val="accent1">
                    <a:lumMod val="75000"/>
                  </a:schemeClr>
                </a:solidFill>
              </a:rPr>
              <a:t>Please ensure that they have a white top, black/navy shorts, socks, trainers or plimsolls. In colder weather, the children will be able to wear a plain black or navy tracksuit. </a:t>
            </a:r>
          </a:p>
          <a:p>
            <a:endParaRPr lang="en-GB" sz="2000" dirty="0">
              <a:solidFill>
                <a:schemeClr val="accent1">
                  <a:lumMod val="75000"/>
                </a:schemeClr>
              </a:solidFill>
            </a:endParaRPr>
          </a:p>
          <a:p>
            <a:r>
              <a:rPr lang="en-GB" sz="2000" dirty="0">
                <a:solidFill>
                  <a:schemeClr val="accent1">
                    <a:lumMod val="75000"/>
                  </a:schemeClr>
                </a:solidFill>
              </a:rPr>
              <a:t>As usual, long hair needs to be tied back and earrings removed before coming to school. </a:t>
            </a:r>
          </a:p>
        </p:txBody>
      </p:sp>
    </p:spTree>
    <p:extLst>
      <p:ext uri="{BB962C8B-B14F-4D97-AF65-F5344CB8AC3E}">
        <p14:creationId xmlns:p14="http://schemas.microsoft.com/office/powerpoint/2010/main" val="2218607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8E9F52-A6FD-A5D6-E742-2180B8E775E6}"/>
              </a:ext>
            </a:extLst>
          </p:cNvPr>
          <p:cNvSpPr txBox="1"/>
          <p:nvPr/>
        </p:nvSpPr>
        <p:spPr>
          <a:xfrm>
            <a:off x="769256" y="1954116"/>
            <a:ext cx="3323772" cy="3847207"/>
          </a:xfrm>
          <a:prstGeom prst="rect">
            <a:avLst/>
          </a:prstGeom>
          <a:noFill/>
        </p:spPr>
        <p:txBody>
          <a:bodyPr wrap="square" rtlCol="0" anchor="ctr">
            <a:spAutoFit/>
          </a:bodyPr>
          <a:lstStyle/>
          <a:p>
            <a:pPr algn="ctr"/>
            <a:r>
              <a:rPr lang="en-US" altLang="ko-KR" sz="4000" dirty="0">
                <a:solidFill>
                  <a:schemeClr val="accent1">
                    <a:lumMod val="75000"/>
                  </a:schemeClr>
                </a:solidFill>
                <a:cs typeface="Arial" pitchFamily="34" charset="0"/>
              </a:rPr>
              <a:t>Special Educational Needs and or Disabilities </a:t>
            </a:r>
          </a:p>
          <a:p>
            <a:pPr algn="ctr"/>
            <a:r>
              <a:rPr lang="en-US" altLang="ko-KR" sz="4000" dirty="0">
                <a:solidFill>
                  <a:schemeClr val="accent1">
                    <a:lumMod val="75000"/>
                  </a:schemeClr>
                </a:solidFill>
                <a:cs typeface="Arial" pitchFamily="34" charset="0"/>
              </a:rPr>
              <a:t>(SEND)</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B682037D-DBCA-A904-1331-EB896864AF1A}"/>
              </a:ext>
            </a:extLst>
          </p:cNvPr>
          <p:cNvSpPr txBox="1"/>
          <p:nvPr/>
        </p:nvSpPr>
        <p:spPr>
          <a:xfrm>
            <a:off x="5615501" y="305068"/>
            <a:ext cx="6096000" cy="6555641"/>
          </a:xfrm>
          <a:prstGeom prst="rect">
            <a:avLst/>
          </a:prstGeom>
          <a:noFill/>
        </p:spPr>
        <p:txBody>
          <a:bodyPr wrap="square" lIns="91440" tIns="45720" rIns="91440" bIns="45720" anchor="t">
            <a:spAutoFit/>
          </a:bodyPr>
          <a:lstStyle/>
          <a:p>
            <a:r>
              <a:rPr lang="en-GB" sz="2000" dirty="0">
                <a:solidFill>
                  <a:schemeClr val="accent1">
                    <a:lumMod val="75000"/>
                  </a:schemeClr>
                </a:solidFill>
              </a:rPr>
              <a:t>Mrs Maggie Pattullo is our Special Educational Needs co-ordinator. m.pattullo@larkrise.essex.sch.uk</a:t>
            </a:r>
          </a:p>
          <a:p>
            <a:pPr marL="0" indent="0">
              <a:buNone/>
            </a:pPr>
            <a:endParaRPr lang="en-GB" sz="2000" dirty="0">
              <a:solidFill>
                <a:schemeClr val="accent1">
                  <a:lumMod val="75000"/>
                </a:schemeClr>
              </a:solidFill>
            </a:endParaRPr>
          </a:p>
          <a:p>
            <a:pPr marL="342900" indent="-342900">
              <a:buFont typeface="Courier New" panose="02070309020205020404" pitchFamily="49" charset="0"/>
              <a:buChar char="o"/>
            </a:pPr>
            <a:r>
              <a:rPr lang="en-GB" sz="2000" dirty="0">
                <a:solidFill>
                  <a:schemeClr val="accent1">
                    <a:lumMod val="75000"/>
                  </a:schemeClr>
                </a:solidFill>
              </a:rPr>
              <a:t>If your child does not seem to be making the progress we would expect, then additional steps may need to be put into place in order to help them access the curriculum and make good progress from their starting points. </a:t>
            </a:r>
            <a:endParaRPr lang="en-GB" sz="2000" dirty="0">
              <a:solidFill>
                <a:schemeClr val="accent1">
                  <a:lumMod val="75000"/>
                </a:schemeClr>
              </a:solidFill>
              <a:cs typeface="Arial"/>
            </a:endParaRPr>
          </a:p>
          <a:p>
            <a:endParaRPr lang="en-GB" sz="2000" dirty="0">
              <a:solidFill>
                <a:schemeClr val="accent1">
                  <a:lumMod val="75000"/>
                </a:schemeClr>
              </a:solidFill>
            </a:endParaRPr>
          </a:p>
          <a:p>
            <a:pPr marL="342900" indent="-342900">
              <a:buFont typeface="Courier New" panose="02070309020205020404" pitchFamily="49" charset="0"/>
              <a:buChar char="o"/>
            </a:pPr>
            <a:r>
              <a:rPr lang="en-GB" sz="2000" dirty="0">
                <a:solidFill>
                  <a:schemeClr val="accent1">
                    <a:lumMod val="75000"/>
                  </a:schemeClr>
                </a:solidFill>
              </a:rPr>
              <a:t>Children who require this support in addition to what they receive in the classroom will have a ‘One Plan’ outlining what they need to work on, both in and outside of school to help them make good progress. </a:t>
            </a:r>
          </a:p>
          <a:p>
            <a:pPr marL="342900" indent="-342900">
              <a:buFont typeface="Courier New" panose="02070309020205020404" pitchFamily="49" charset="0"/>
              <a:buChar char="o"/>
            </a:pPr>
            <a:endParaRPr lang="en-GB" sz="2000" dirty="0">
              <a:solidFill>
                <a:schemeClr val="accent1">
                  <a:lumMod val="75000"/>
                </a:schemeClr>
              </a:solidFill>
            </a:endParaRPr>
          </a:p>
          <a:p>
            <a:pPr marL="342900" indent="-342900">
              <a:buFont typeface="Courier New" panose="02070309020205020404" pitchFamily="49" charset="0"/>
              <a:buChar char="o"/>
            </a:pPr>
            <a:r>
              <a:rPr lang="en-GB" sz="2000" dirty="0">
                <a:solidFill>
                  <a:schemeClr val="accent1">
                    <a:lumMod val="75000"/>
                  </a:schemeClr>
                </a:solidFill>
              </a:rPr>
              <a:t>For more significant needs, a child may have an ‘Education, Health and Care Plan’ (EHCP).</a:t>
            </a:r>
          </a:p>
          <a:p>
            <a:pPr marL="342900" indent="-342900">
              <a:buFont typeface="Courier New" panose="02070309020205020404" pitchFamily="49" charset="0"/>
              <a:buChar char="o"/>
            </a:pPr>
            <a:endParaRPr lang="en-GB" sz="2000" dirty="0">
              <a:solidFill>
                <a:schemeClr val="accent1">
                  <a:lumMod val="75000"/>
                </a:schemeClr>
              </a:solidFill>
            </a:endParaRPr>
          </a:p>
          <a:p>
            <a:pPr marL="342900" indent="-342900">
              <a:buFont typeface="Courier New" panose="02070309020205020404" pitchFamily="49" charset="0"/>
              <a:buChar char="o"/>
            </a:pPr>
            <a:r>
              <a:rPr lang="en-GB" sz="2000" dirty="0">
                <a:solidFill>
                  <a:schemeClr val="accent1">
                    <a:lumMod val="75000"/>
                  </a:schemeClr>
                </a:solidFill>
              </a:rPr>
              <a:t>This process is always done in consultation with a child’s parents and class teacher.</a:t>
            </a:r>
          </a:p>
        </p:txBody>
      </p:sp>
    </p:spTree>
    <p:extLst>
      <p:ext uri="{BB962C8B-B14F-4D97-AF65-F5344CB8AC3E}">
        <p14:creationId xmlns:p14="http://schemas.microsoft.com/office/powerpoint/2010/main" val="2197165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432538-67AF-30B0-637F-C3AF3360359F}"/>
              </a:ext>
            </a:extLst>
          </p:cNvPr>
          <p:cNvSpPr txBox="1"/>
          <p:nvPr/>
        </p:nvSpPr>
        <p:spPr>
          <a:xfrm>
            <a:off x="5022310" y="139780"/>
            <a:ext cx="6764054" cy="6524863"/>
          </a:xfrm>
          <a:prstGeom prst="rect">
            <a:avLst/>
          </a:prstGeom>
          <a:noFill/>
        </p:spPr>
        <p:txBody>
          <a:bodyPr wrap="square" lIns="91440" tIns="45720" rIns="91440" bIns="45720" anchor="t">
            <a:spAutoFit/>
          </a:bodyPr>
          <a:lstStyle/>
          <a:p>
            <a:r>
              <a:rPr lang="en-GB" sz="2200" dirty="0">
                <a:solidFill>
                  <a:schemeClr val="accent1">
                    <a:lumMod val="75000"/>
                  </a:schemeClr>
                </a:solidFill>
              </a:rPr>
              <a:t> Our </a:t>
            </a:r>
            <a:r>
              <a:rPr lang="en-GB" sz="1400" dirty="0">
                <a:solidFill>
                  <a:srgbClr val="000000"/>
                </a:solidFill>
                <a:highlight>
                  <a:srgbClr val="FFFFFF"/>
                </a:highlight>
              </a:rPr>
              <a:t>Family Support Worker is Mel Pointon. She is one of our Safeguarding leads and also a member of the senior leadership team. Her role is to support children and families, helping to make sure that every child feels safe, listened to and supported both at school and at home.</a:t>
            </a:r>
            <a:endParaRPr lang="en-US" sz="1400" dirty="0">
              <a:solidFill>
                <a:schemeClr val="accent1">
                  <a:lumMod val="75000"/>
                </a:schemeClr>
              </a:solidFill>
              <a:cs typeface="Arial"/>
            </a:endParaRPr>
          </a:p>
          <a:p>
            <a:endParaRPr lang="en-GB" sz="1400" dirty="0">
              <a:solidFill>
                <a:srgbClr val="000000"/>
              </a:solidFill>
              <a:highlight>
                <a:srgbClr val="FFFFFF"/>
              </a:highlight>
              <a:cs typeface="Arial"/>
            </a:endParaRPr>
          </a:p>
          <a:p>
            <a:r>
              <a:rPr lang="en-GB" sz="1400" dirty="0">
                <a:solidFill>
                  <a:srgbClr val="000000"/>
                </a:solidFill>
                <a:highlight>
                  <a:srgbClr val="FFFFFF"/>
                </a:highlight>
              </a:rPr>
              <a:t>She is trained in play therapy and counselling skills, and can support children in school through sand/play therapy, Draw and Talk, Bereavement Toolbox or simply by providing a safe space and a listening ear when they need someone to talk to.</a:t>
            </a:r>
            <a:endParaRPr lang="en-GB" sz="1400" dirty="0">
              <a:cs typeface="Arial"/>
            </a:endParaRPr>
          </a:p>
          <a:p>
            <a:endParaRPr lang="en-GB" sz="1400" dirty="0">
              <a:solidFill>
                <a:srgbClr val="000000"/>
              </a:solidFill>
              <a:highlight>
                <a:srgbClr val="FFFFFF"/>
              </a:highlight>
              <a:cs typeface="Arial"/>
            </a:endParaRPr>
          </a:p>
          <a:p>
            <a:r>
              <a:rPr lang="en-GB" sz="1400" dirty="0">
                <a:solidFill>
                  <a:srgbClr val="000000"/>
                </a:solidFill>
                <a:highlight>
                  <a:srgbClr val="FFFFFF"/>
                </a:highlight>
              </a:rPr>
              <a:t>A large part of Mel's job is supporting the parents when needed, she is experienced in supporting whatever life throws at you! To give you an idea here is a short list:</a:t>
            </a:r>
            <a:endParaRPr lang="en-GB" sz="1400" dirty="0">
              <a:cs typeface="Arial"/>
            </a:endParaRPr>
          </a:p>
          <a:p>
            <a:endParaRPr lang="en-GB" sz="1400" dirty="0">
              <a:solidFill>
                <a:srgbClr val="000000"/>
              </a:solidFill>
              <a:highlight>
                <a:srgbClr val="FFFFFF"/>
              </a:highlight>
              <a:cs typeface="Arial"/>
            </a:endParaRPr>
          </a:p>
          <a:p>
            <a:pPr marL="285750" indent="-285750">
              <a:buFont typeface="Arial"/>
              <a:buChar char="•"/>
            </a:pPr>
            <a:r>
              <a:rPr lang="en-GB" sz="1400" dirty="0">
                <a:solidFill>
                  <a:srgbClr val="000000"/>
                </a:solidFill>
                <a:highlight>
                  <a:srgbClr val="FFFFFF"/>
                </a:highlight>
              </a:rPr>
              <a:t>Family separation and changes within the family</a:t>
            </a:r>
            <a:endParaRPr lang="en-GB" sz="1400" dirty="0">
              <a:cs typeface="Arial"/>
            </a:endParaRPr>
          </a:p>
          <a:p>
            <a:pPr marL="285750" indent="-285750">
              <a:buFont typeface="Arial"/>
              <a:buChar char="•"/>
            </a:pPr>
            <a:r>
              <a:rPr lang="en-GB" sz="1400" dirty="0">
                <a:solidFill>
                  <a:srgbClr val="000000"/>
                </a:solidFill>
                <a:highlight>
                  <a:srgbClr val="FFFFFF"/>
                </a:highlight>
              </a:rPr>
              <a:t>Domestic abuse support</a:t>
            </a:r>
            <a:endParaRPr lang="en-GB" sz="1400" dirty="0">
              <a:cs typeface="Arial"/>
            </a:endParaRPr>
          </a:p>
          <a:p>
            <a:pPr marL="285750" indent="-285750">
              <a:buFont typeface="Arial"/>
              <a:buChar char="•"/>
            </a:pPr>
            <a:r>
              <a:rPr lang="en-GB" sz="1400" dirty="0">
                <a:solidFill>
                  <a:srgbClr val="000000"/>
                </a:solidFill>
                <a:highlight>
                  <a:srgbClr val="FFFFFF"/>
                </a:highlight>
              </a:rPr>
              <a:t>Foodbank vouchers</a:t>
            </a:r>
            <a:endParaRPr lang="en-GB" sz="1400" dirty="0">
              <a:cs typeface="Arial"/>
            </a:endParaRPr>
          </a:p>
          <a:p>
            <a:pPr marL="285750" indent="-285750">
              <a:buFont typeface="Arial"/>
              <a:buChar char="•"/>
            </a:pPr>
            <a:r>
              <a:rPr lang="en-GB" sz="1400" dirty="0">
                <a:solidFill>
                  <a:srgbClr val="000000"/>
                </a:solidFill>
                <a:highlight>
                  <a:srgbClr val="FFFFFF"/>
                </a:highlight>
              </a:rPr>
              <a:t>TPP (Trauma, Parenting and Partnership) workshops for families</a:t>
            </a:r>
            <a:endParaRPr lang="en-GB" sz="1400" dirty="0">
              <a:cs typeface="Arial"/>
            </a:endParaRPr>
          </a:p>
          <a:p>
            <a:pPr marL="285750" indent="-285750">
              <a:buFont typeface="Arial"/>
              <a:buChar char="•"/>
            </a:pPr>
            <a:r>
              <a:rPr lang="en-GB" sz="1400" dirty="0">
                <a:solidFill>
                  <a:srgbClr val="000000"/>
                </a:solidFill>
                <a:highlight>
                  <a:srgbClr val="FFFFFF"/>
                </a:highlight>
              </a:rPr>
              <a:t>Behaviour support </a:t>
            </a:r>
            <a:endParaRPr lang="en-GB" sz="1400" dirty="0">
              <a:cs typeface="Arial"/>
            </a:endParaRPr>
          </a:p>
          <a:p>
            <a:pPr marL="285750" indent="-285750">
              <a:buFont typeface="Arial"/>
              <a:buChar char="•"/>
            </a:pPr>
            <a:r>
              <a:rPr lang="en-GB" sz="1400" dirty="0">
                <a:solidFill>
                  <a:srgbClr val="000000"/>
                </a:solidFill>
                <a:highlight>
                  <a:srgbClr val="FFFFFF"/>
                </a:highlight>
              </a:rPr>
              <a:t>Helping with referrals to external agencies and services</a:t>
            </a:r>
            <a:endParaRPr lang="en-GB" sz="1400" dirty="0">
              <a:cs typeface="Arial"/>
            </a:endParaRPr>
          </a:p>
          <a:p>
            <a:endParaRPr lang="en-GB" sz="1400" dirty="0">
              <a:solidFill>
                <a:srgbClr val="000000"/>
              </a:solidFill>
              <a:highlight>
                <a:srgbClr val="FFFFFF"/>
              </a:highlight>
              <a:cs typeface="Arial"/>
            </a:endParaRPr>
          </a:p>
          <a:p>
            <a:r>
              <a:rPr lang="en-GB" sz="1400" dirty="0">
                <a:solidFill>
                  <a:srgbClr val="000000"/>
                </a:solidFill>
                <a:highlight>
                  <a:srgbClr val="FFFFFF"/>
                </a:highlight>
              </a:rPr>
              <a:t>You can meet with Mel in The Hive, a welcoming space away from the main school building where you can talk confidentially and feel at ease.</a:t>
            </a:r>
            <a:endParaRPr lang="en-GB" sz="1400" dirty="0">
              <a:cs typeface="Arial"/>
            </a:endParaRPr>
          </a:p>
          <a:p>
            <a:endParaRPr lang="en-GB" sz="1400" dirty="0">
              <a:solidFill>
                <a:srgbClr val="000000"/>
              </a:solidFill>
              <a:highlight>
                <a:srgbClr val="FFFFFF"/>
              </a:highlight>
            </a:endParaRPr>
          </a:p>
          <a:p>
            <a:r>
              <a:rPr lang="en-GB" sz="1400" dirty="0">
                <a:solidFill>
                  <a:srgbClr val="000000"/>
                </a:solidFill>
                <a:highlight>
                  <a:srgbClr val="FFFFFF"/>
                </a:highlight>
              </a:rPr>
              <a:t>The Hive is also home to our pre-loved uniform shop, offering good-quality school uniform at a lower cost for families.</a:t>
            </a:r>
            <a:endParaRPr lang="en-GB" sz="1400" dirty="0">
              <a:cs typeface="Arial"/>
            </a:endParaRPr>
          </a:p>
          <a:p>
            <a:endParaRPr lang="en-GB" sz="1400" dirty="0">
              <a:solidFill>
                <a:srgbClr val="000000"/>
              </a:solidFill>
              <a:highlight>
                <a:srgbClr val="FFFFFF"/>
              </a:highlight>
            </a:endParaRPr>
          </a:p>
          <a:p>
            <a:r>
              <a:rPr lang="en-GB" sz="1400" dirty="0">
                <a:solidFill>
                  <a:srgbClr val="000000"/>
                </a:solidFill>
                <a:highlight>
                  <a:srgbClr val="FFFFFF"/>
                </a:highlight>
              </a:rPr>
              <a:t>Contact Mel whether you need advice, practical support, someone to listen, or help finding the right service for your family. You don’t have to wait until a problem becomes overwhelming.</a:t>
            </a:r>
            <a:endParaRPr lang="en-GB" sz="1400" dirty="0">
              <a:cs typeface="Arial"/>
            </a:endParaRPr>
          </a:p>
          <a:p>
            <a:endParaRPr lang="en-US" dirty="0">
              <a:solidFill>
                <a:schemeClr val="accent1">
                  <a:lumMod val="75000"/>
                </a:schemeClr>
              </a:solidFill>
              <a:cs typeface="Arial"/>
            </a:endParaRPr>
          </a:p>
        </p:txBody>
      </p:sp>
      <p:sp>
        <p:nvSpPr>
          <p:cNvPr id="4" name="TextBox 3">
            <a:extLst>
              <a:ext uri="{FF2B5EF4-FFF2-40B4-BE49-F238E27FC236}">
                <a16:creationId xmlns:a16="http://schemas.microsoft.com/office/drawing/2014/main" id="{D6F95F23-9CAE-CE05-8DB6-44951B886AF2}"/>
              </a:ext>
            </a:extLst>
          </p:cNvPr>
          <p:cNvSpPr txBox="1"/>
          <p:nvPr/>
        </p:nvSpPr>
        <p:spPr>
          <a:xfrm>
            <a:off x="769256" y="2138782"/>
            <a:ext cx="3323772" cy="3477875"/>
          </a:xfrm>
          <a:prstGeom prst="rect">
            <a:avLst/>
          </a:prstGeom>
          <a:noFill/>
        </p:spPr>
        <p:txBody>
          <a:bodyPr wrap="square" lIns="91440" tIns="45720" rIns="91440" bIns="45720" rtlCol="0" anchor="ctr">
            <a:spAutoFit/>
          </a:bodyPr>
          <a:lstStyle/>
          <a:p>
            <a:pPr algn="ctr"/>
            <a:r>
              <a:rPr lang="en-US" altLang="ko-KR" sz="4400" dirty="0">
                <a:solidFill>
                  <a:schemeClr val="accent1">
                    <a:lumMod val="75000"/>
                  </a:schemeClr>
                </a:solidFill>
                <a:cs typeface="Arial"/>
              </a:rPr>
              <a:t>Family support worker and </a:t>
            </a:r>
            <a:r>
              <a:rPr lang="en-US" altLang="ko-KR" sz="4400">
                <a:solidFill>
                  <a:schemeClr val="accent1">
                    <a:lumMod val="75000"/>
                  </a:schemeClr>
                </a:solidFill>
                <a:cs typeface="Arial"/>
              </a:rPr>
              <a:t>The Hive</a:t>
            </a:r>
          </a:p>
          <a:p>
            <a:pPr algn="ctr"/>
            <a:endParaRPr lang="ko-KR" altLang="en-US" sz="44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3808120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4764F2-6231-86D2-F19E-23B1567C103F}"/>
              </a:ext>
            </a:extLst>
          </p:cNvPr>
          <p:cNvSpPr txBox="1"/>
          <p:nvPr/>
        </p:nvSpPr>
        <p:spPr>
          <a:xfrm>
            <a:off x="5444206" y="522125"/>
            <a:ext cx="6096000" cy="5262979"/>
          </a:xfrm>
          <a:prstGeom prst="rect">
            <a:avLst/>
          </a:prstGeom>
          <a:noFill/>
        </p:spPr>
        <p:txBody>
          <a:bodyPr wrap="square" lIns="91440" tIns="45720" rIns="91440" bIns="45720" anchor="t">
            <a:spAutoFit/>
          </a:bodyPr>
          <a:lstStyle/>
          <a:p>
            <a:r>
              <a:rPr lang="en-GB" sz="2400" dirty="0">
                <a:solidFill>
                  <a:schemeClr val="accent1">
                    <a:lumMod val="75000"/>
                  </a:schemeClr>
                </a:solidFill>
              </a:rPr>
              <a:t>If you have any questions/queries regarding your child/ren or what is happening in the classroom, please catch me for a brief chat after school or message me via Dojo. </a:t>
            </a:r>
          </a:p>
          <a:p>
            <a:endParaRPr lang="en-GB" sz="2400" dirty="0">
              <a:solidFill>
                <a:schemeClr val="accent1">
                  <a:lumMod val="75000"/>
                </a:schemeClr>
              </a:solidFill>
              <a:cs typeface="Arial"/>
            </a:endParaRPr>
          </a:p>
          <a:p>
            <a:r>
              <a:rPr lang="en-GB" sz="2400" dirty="0">
                <a:solidFill>
                  <a:schemeClr val="accent1">
                    <a:lumMod val="75000"/>
                  </a:schemeClr>
                </a:solidFill>
                <a:cs typeface="Arial"/>
              </a:rPr>
              <a:t>Please also see our Communication Policy which outlines the different ways you can contact us at school and which ways are most appropriate for different scenarios.</a:t>
            </a:r>
          </a:p>
          <a:p>
            <a:endParaRPr lang="en-GB" sz="2400" dirty="0">
              <a:solidFill>
                <a:schemeClr val="accent1">
                  <a:lumMod val="75000"/>
                </a:schemeClr>
              </a:solidFill>
            </a:endParaRPr>
          </a:p>
          <a:p>
            <a:r>
              <a:rPr lang="en-GB" sz="2400" dirty="0">
                <a:solidFill>
                  <a:schemeClr val="accent1">
                    <a:lumMod val="75000"/>
                  </a:schemeClr>
                </a:solidFill>
              </a:rPr>
              <a:t>If you need more of my time to discuss things further, then a separate appointment will need to be made. </a:t>
            </a:r>
          </a:p>
        </p:txBody>
      </p:sp>
      <p:sp>
        <p:nvSpPr>
          <p:cNvPr id="4" name="TextBox 3">
            <a:extLst>
              <a:ext uri="{FF2B5EF4-FFF2-40B4-BE49-F238E27FC236}">
                <a16:creationId xmlns:a16="http://schemas.microsoft.com/office/drawing/2014/main" id="{CBDE2139-7E68-996C-2624-DF1B0F484717}"/>
              </a:ext>
            </a:extLst>
          </p:cNvPr>
          <p:cNvSpPr txBox="1"/>
          <p:nvPr/>
        </p:nvSpPr>
        <p:spPr>
          <a:xfrm>
            <a:off x="769256" y="3154445"/>
            <a:ext cx="3323772"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Questions</a:t>
            </a:r>
          </a:p>
          <a:p>
            <a:pPr algn="ctr"/>
            <a:endParaRPr lang="ko-KR" altLang="en-US" sz="44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1458138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8D6579FB-80AA-4EBF-AE14-BA4BC4C2CF12}"/>
              </a:ext>
            </a:extLst>
          </p:cNvPr>
          <p:cNvSpPr txBox="1"/>
          <p:nvPr/>
        </p:nvSpPr>
        <p:spPr>
          <a:xfrm>
            <a:off x="827314" y="2540120"/>
            <a:ext cx="3033485" cy="2123658"/>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Our staffing team</a:t>
            </a:r>
            <a:endParaRPr lang="ko-KR" altLang="en-US" sz="4400" dirty="0">
              <a:solidFill>
                <a:schemeClr val="accent1">
                  <a:lumMod val="75000"/>
                </a:schemeClr>
              </a:solidFill>
              <a:cs typeface="Arial" pitchFamily="34" charset="0"/>
            </a:endParaRPr>
          </a:p>
        </p:txBody>
      </p:sp>
      <p:sp>
        <p:nvSpPr>
          <p:cNvPr id="37" name="TextBox 36">
            <a:extLst>
              <a:ext uri="{FF2B5EF4-FFF2-40B4-BE49-F238E27FC236}">
                <a16:creationId xmlns:a16="http://schemas.microsoft.com/office/drawing/2014/main" id="{00741F9D-2E98-1068-2504-EE7AD9D56FCA}"/>
              </a:ext>
            </a:extLst>
          </p:cNvPr>
          <p:cNvSpPr txBox="1"/>
          <p:nvPr/>
        </p:nvSpPr>
        <p:spPr>
          <a:xfrm>
            <a:off x="5770503" y="2386230"/>
            <a:ext cx="1881734" cy="307777"/>
          </a:xfrm>
          <a:prstGeom prst="rect">
            <a:avLst/>
          </a:prstGeom>
          <a:noFill/>
        </p:spPr>
        <p:txBody>
          <a:bodyPr wrap="square" lIns="0" tIns="0" rIns="0" bIns="0" rtlCol="0">
            <a:spAutoFit/>
          </a:bodyPr>
          <a:lstStyle/>
          <a:p>
            <a:pPr algn="ctr"/>
            <a:r>
              <a:rPr lang="en-US" altLang="ko-KR" sz="2000" b="1" dirty="0" err="1">
                <a:solidFill>
                  <a:schemeClr val="accent1">
                    <a:lumMod val="75000"/>
                  </a:schemeClr>
                </a:solidFill>
              </a:rPr>
              <a:t>Mrs</a:t>
            </a:r>
            <a:r>
              <a:rPr lang="en-US" altLang="ko-KR" sz="2000" b="1" dirty="0">
                <a:solidFill>
                  <a:schemeClr val="accent1">
                    <a:lumMod val="75000"/>
                  </a:schemeClr>
                </a:solidFill>
              </a:rPr>
              <a:t> L Lane</a:t>
            </a:r>
          </a:p>
        </p:txBody>
      </p:sp>
      <p:sp>
        <p:nvSpPr>
          <p:cNvPr id="39" name="TextBox 38">
            <a:extLst>
              <a:ext uri="{FF2B5EF4-FFF2-40B4-BE49-F238E27FC236}">
                <a16:creationId xmlns:a16="http://schemas.microsoft.com/office/drawing/2014/main" id="{5A8938D1-52E2-15B5-40F6-398BCF108A41}"/>
              </a:ext>
            </a:extLst>
          </p:cNvPr>
          <p:cNvSpPr txBox="1"/>
          <p:nvPr/>
        </p:nvSpPr>
        <p:spPr>
          <a:xfrm>
            <a:off x="5770503" y="2694008"/>
            <a:ext cx="1881734" cy="276999"/>
          </a:xfrm>
          <a:prstGeom prst="rect">
            <a:avLst/>
          </a:prstGeom>
          <a:noFill/>
        </p:spPr>
        <p:txBody>
          <a:bodyPr wrap="square" lIns="0" tIns="0" rIns="0" bIns="0" rtlCol="0">
            <a:spAutoFit/>
          </a:bodyPr>
          <a:lstStyle/>
          <a:p>
            <a:pPr algn="ctr"/>
            <a:r>
              <a:rPr lang="en-US" altLang="ko-KR" dirty="0">
                <a:solidFill>
                  <a:schemeClr val="tx1">
                    <a:lumMod val="75000"/>
                    <a:lumOff val="25000"/>
                  </a:schemeClr>
                </a:solidFill>
              </a:rPr>
              <a:t>Class teacher </a:t>
            </a:r>
          </a:p>
        </p:txBody>
      </p:sp>
      <p:sp>
        <p:nvSpPr>
          <p:cNvPr id="74" name="TextBox 73">
            <a:extLst>
              <a:ext uri="{FF2B5EF4-FFF2-40B4-BE49-F238E27FC236}">
                <a16:creationId xmlns:a16="http://schemas.microsoft.com/office/drawing/2014/main" id="{E26C9479-5A30-92BA-AC82-3E8135168C64}"/>
              </a:ext>
            </a:extLst>
          </p:cNvPr>
          <p:cNvSpPr txBox="1"/>
          <p:nvPr/>
        </p:nvSpPr>
        <p:spPr>
          <a:xfrm>
            <a:off x="8596609" y="2386229"/>
            <a:ext cx="2274687" cy="307777"/>
          </a:xfrm>
          <a:prstGeom prst="rect">
            <a:avLst/>
          </a:prstGeom>
          <a:noFill/>
        </p:spPr>
        <p:txBody>
          <a:bodyPr wrap="square" lIns="0" tIns="0" rIns="0" bIns="0" rtlCol="0">
            <a:spAutoFit/>
          </a:bodyPr>
          <a:lstStyle/>
          <a:p>
            <a:pPr algn="ctr"/>
            <a:r>
              <a:rPr lang="en-US" altLang="ko-KR" sz="2000" b="1" dirty="0" err="1">
                <a:solidFill>
                  <a:schemeClr val="accent2"/>
                </a:solidFill>
              </a:rPr>
              <a:t>Mrs</a:t>
            </a:r>
            <a:r>
              <a:rPr lang="en-US" altLang="ko-KR" sz="2000" b="1" dirty="0">
                <a:solidFill>
                  <a:schemeClr val="accent2"/>
                </a:solidFill>
              </a:rPr>
              <a:t> S </a:t>
            </a:r>
            <a:r>
              <a:rPr lang="en-US" altLang="ko-KR" sz="2000" b="1" dirty="0" err="1">
                <a:solidFill>
                  <a:schemeClr val="accent2"/>
                </a:solidFill>
              </a:rPr>
              <a:t>Charlick</a:t>
            </a:r>
            <a:endParaRPr lang="en-US" altLang="ko-KR" sz="2000" b="1" dirty="0">
              <a:solidFill>
                <a:schemeClr val="accent2"/>
              </a:solidFill>
            </a:endParaRPr>
          </a:p>
        </p:txBody>
      </p:sp>
      <p:sp>
        <p:nvSpPr>
          <p:cNvPr id="75" name="TextBox 74">
            <a:extLst>
              <a:ext uri="{FF2B5EF4-FFF2-40B4-BE49-F238E27FC236}">
                <a16:creationId xmlns:a16="http://schemas.microsoft.com/office/drawing/2014/main" id="{52E01F51-C9EF-7DC4-361C-3621E86BBBAF}"/>
              </a:ext>
            </a:extLst>
          </p:cNvPr>
          <p:cNvSpPr txBox="1"/>
          <p:nvPr/>
        </p:nvSpPr>
        <p:spPr>
          <a:xfrm>
            <a:off x="8227860" y="2731429"/>
            <a:ext cx="3012184" cy="553998"/>
          </a:xfrm>
          <a:prstGeom prst="rect">
            <a:avLst/>
          </a:prstGeom>
          <a:noFill/>
        </p:spPr>
        <p:txBody>
          <a:bodyPr wrap="square" lIns="0" tIns="0" rIns="0" bIns="0" rtlCol="0">
            <a:spAutoFit/>
          </a:bodyPr>
          <a:lstStyle/>
          <a:p>
            <a:pPr algn="ctr"/>
            <a:r>
              <a:rPr lang="en-US" altLang="ko-KR" dirty="0">
                <a:solidFill>
                  <a:schemeClr val="tx1">
                    <a:lumMod val="75000"/>
                    <a:lumOff val="25000"/>
                  </a:schemeClr>
                </a:solidFill>
              </a:rPr>
              <a:t>Learning Support Assistant </a:t>
            </a:r>
          </a:p>
          <a:p>
            <a:pPr algn="ctr"/>
            <a:r>
              <a:rPr lang="en-US" altLang="ko-KR" dirty="0">
                <a:solidFill>
                  <a:schemeClr val="tx1">
                    <a:lumMod val="75000"/>
                    <a:lumOff val="25000"/>
                  </a:schemeClr>
                </a:solidFill>
              </a:rPr>
              <a:t>All day</a:t>
            </a:r>
          </a:p>
        </p:txBody>
      </p:sp>
      <p:sp>
        <p:nvSpPr>
          <p:cNvPr id="5" name="TextBox 4">
            <a:extLst>
              <a:ext uri="{FF2B5EF4-FFF2-40B4-BE49-F238E27FC236}">
                <a16:creationId xmlns:a16="http://schemas.microsoft.com/office/drawing/2014/main" id="{E2515589-EC70-F62A-31DD-C585126FF970}"/>
              </a:ext>
            </a:extLst>
          </p:cNvPr>
          <p:cNvSpPr txBox="1"/>
          <p:nvPr/>
        </p:nvSpPr>
        <p:spPr>
          <a:xfrm>
            <a:off x="5918917" y="3263395"/>
            <a:ext cx="1584905" cy="677108"/>
          </a:xfrm>
          <a:prstGeom prst="rect">
            <a:avLst/>
          </a:prstGeom>
          <a:noFill/>
        </p:spPr>
        <p:txBody>
          <a:bodyPr wrap="square" lIns="91440" tIns="45720" rIns="91440" bIns="45720" rtlCol="0" anchor="t">
            <a:spAutoFit/>
          </a:bodyPr>
          <a:lstStyle/>
          <a:p>
            <a:pPr algn="ctr"/>
            <a:r>
              <a:rPr lang="en-GB" sz="2000" b="1" dirty="0">
                <a:solidFill>
                  <a:schemeClr val="accent1">
                    <a:lumMod val="75000"/>
                  </a:schemeClr>
                </a:solidFill>
              </a:rPr>
              <a:t>Mrs</a:t>
            </a:r>
            <a:r>
              <a:rPr lang="en-GB" b="1" dirty="0">
                <a:solidFill>
                  <a:schemeClr val="accent1">
                    <a:lumMod val="75000"/>
                  </a:schemeClr>
                </a:solidFill>
              </a:rPr>
              <a:t> Murphy</a:t>
            </a:r>
          </a:p>
          <a:p>
            <a:pPr algn="ctr"/>
            <a:r>
              <a:rPr lang="en-GB" dirty="0"/>
              <a:t>PPA cover </a:t>
            </a:r>
            <a:endParaRPr lang="en-GB" dirty="0">
              <a:cs typeface="Arial"/>
            </a:endParaRPr>
          </a:p>
        </p:txBody>
      </p:sp>
      <p:sp>
        <p:nvSpPr>
          <p:cNvPr id="9" name="TextBox 8">
            <a:extLst>
              <a:ext uri="{FF2B5EF4-FFF2-40B4-BE49-F238E27FC236}">
                <a16:creationId xmlns:a16="http://schemas.microsoft.com/office/drawing/2014/main" id="{90E1381B-E67C-4BDE-909D-3007E0CC8988}"/>
              </a:ext>
            </a:extLst>
          </p:cNvPr>
          <p:cNvSpPr txBox="1"/>
          <p:nvPr/>
        </p:nvSpPr>
        <p:spPr>
          <a:xfrm>
            <a:off x="7976589" y="3543999"/>
            <a:ext cx="3514726" cy="1631216"/>
          </a:xfrm>
          <a:prstGeom prst="rect">
            <a:avLst/>
          </a:prstGeom>
          <a:noFill/>
        </p:spPr>
        <p:txBody>
          <a:bodyPr wrap="square">
            <a:spAutoFit/>
          </a:bodyPr>
          <a:lstStyle/>
          <a:p>
            <a:pPr algn="ctr"/>
            <a:r>
              <a:rPr lang="en-US" altLang="ko-KR" sz="2000" b="1" dirty="0" err="1">
                <a:solidFill>
                  <a:schemeClr val="accent2"/>
                </a:solidFill>
              </a:rPr>
              <a:t>Mrs</a:t>
            </a:r>
            <a:r>
              <a:rPr lang="en-US" altLang="ko-KR" sz="2000" b="1" dirty="0">
                <a:solidFill>
                  <a:schemeClr val="accent2"/>
                </a:solidFill>
              </a:rPr>
              <a:t> K Morton</a:t>
            </a:r>
          </a:p>
          <a:p>
            <a:pPr algn="ctr"/>
            <a:r>
              <a:rPr lang="en-US" altLang="ko-KR" sz="2000" b="1" dirty="0" err="1">
                <a:solidFill>
                  <a:schemeClr val="accent2"/>
                </a:solidFill>
              </a:rPr>
              <a:t>Mrs</a:t>
            </a:r>
            <a:r>
              <a:rPr lang="en-US" altLang="ko-KR" sz="2000" b="1" dirty="0">
                <a:solidFill>
                  <a:schemeClr val="accent2"/>
                </a:solidFill>
              </a:rPr>
              <a:t> C </a:t>
            </a:r>
            <a:r>
              <a:rPr lang="en-US" altLang="ko-KR" sz="2000" b="1" dirty="0" err="1">
                <a:solidFill>
                  <a:schemeClr val="accent2"/>
                </a:solidFill>
              </a:rPr>
              <a:t>Touze</a:t>
            </a:r>
            <a:endParaRPr lang="en-US" altLang="ko-KR" sz="2000" b="1" dirty="0">
              <a:solidFill>
                <a:schemeClr val="accent2"/>
              </a:solidFill>
            </a:endParaRPr>
          </a:p>
          <a:p>
            <a:pPr algn="ctr"/>
            <a:r>
              <a:rPr lang="en-US" altLang="ko-KR" dirty="0">
                <a:solidFill>
                  <a:schemeClr val="tx1">
                    <a:lumMod val="75000"/>
                    <a:lumOff val="25000"/>
                  </a:schemeClr>
                </a:solidFill>
              </a:rPr>
              <a:t>Learning Support Assistants </a:t>
            </a:r>
          </a:p>
          <a:p>
            <a:pPr algn="ctr"/>
            <a:r>
              <a:rPr lang="en-US" altLang="ko-KR" dirty="0">
                <a:solidFill>
                  <a:schemeClr val="tx1">
                    <a:lumMod val="75000"/>
                    <a:lumOff val="25000"/>
                  </a:schemeClr>
                </a:solidFill>
              </a:rPr>
              <a:t>AM </a:t>
            </a:r>
          </a:p>
          <a:p>
            <a:pPr algn="ctr"/>
            <a:endParaRPr lang="en-US" altLang="ko-KR" sz="2000" b="1" dirty="0">
              <a:solidFill>
                <a:schemeClr val="accent2"/>
              </a:solidFill>
            </a:endParaRPr>
          </a:p>
        </p:txBody>
      </p:sp>
    </p:spTree>
    <p:extLst>
      <p:ext uri="{BB962C8B-B14F-4D97-AF65-F5344CB8AC3E}">
        <p14:creationId xmlns:p14="http://schemas.microsoft.com/office/powerpoint/2010/main" val="3487259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4764F2-6231-86D2-F19E-23B1567C103F}"/>
              </a:ext>
            </a:extLst>
          </p:cNvPr>
          <p:cNvSpPr txBox="1"/>
          <p:nvPr/>
        </p:nvSpPr>
        <p:spPr>
          <a:xfrm>
            <a:off x="5539456" y="612844"/>
            <a:ext cx="6096000" cy="5632311"/>
          </a:xfrm>
          <a:prstGeom prst="rect">
            <a:avLst/>
          </a:prstGeom>
          <a:noFill/>
        </p:spPr>
        <p:txBody>
          <a:bodyPr wrap="square" lIns="91440" tIns="45720" rIns="91440" bIns="45720" anchor="t">
            <a:spAutoFit/>
          </a:bodyPr>
          <a:lstStyle/>
          <a:p>
            <a:r>
              <a:rPr lang="en-GB" sz="2400" dirty="0">
                <a:solidFill>
                  <a:schemeClr val="accent1">
                    <a:lumMod val="75000"/>
                  </a:schemeClr>
                </a:solidFill>
              </a:rPr>
              <a:t>Please name EVERYTHING! </a:t>
            </a:r>
          </a:p>
          <a:p>
            <a:r>
              <a:rPr lang="en-GB" sz="2400" dirty="0">
                <a:solidFill>
                  <a:schemeClr val="accent1">
                    <a:lumMod val="75000"/>
                  </a:schemeClr>
                </a:solidFill>
              </a:rPr>
              <a:t>At this age, children find it hard to keep track of their belongings. Having a name on an item will help us return it to you much quicker!</a:t>
            </a:r>
          </a:p>
          <a:p>
            <a:endParaRPr lang="en-GB" sz="2400" dirty="0">
              <a:solidFill>
                <a:schemeClr val="accent1">
                  <a:lumMod val="75000"/>
                </a:schemeClr>
              </a:solidFill>
            </a:endParaRPr>
          </a:p>
          <a:p>
            <a:r>
              <a:rPr lang="en-GB" sz="2400" dirty="0">
                <a:solidFill>
                  <a:schemeClr val="accent1">
                    <a:lumMod val="75000"/>
                  </a:schemeClr>
                </a:solidFill>
              </a:rPr>
              <a:t>Children only need their </a:t>
            </a:r>
            <a:r>
              <a:rPr lang="en-GB" sz="2400" b="1" dirty="0">
                <a:solidFill>
                  <a:schemeClr val="accent1">
                    <a:lumMod val="75000"/>
                  </a:schemeClr>
                </a:solidFill>
              </a:rPr>
              <a:t>blue school bookbag</a:t>
            </a:r>
            <a:r>
              <a:rPr lang="en-GB" sz="2400" dirty="0">
                <a:solidFill>
                  <a:schemeClr val="accent1">
                    <a:lumMod val="75000"/>
                  </a:schemeClr>
                </a:solidFill>
              </a:rPr>
              <a:t>, </a:t>
            </a:r>
            <a:r>
              <a:rPr lang="en-GB" sz="2400" b="1" dirty="0">
                <a:solidFill>
                  <a:schemeClr val="accent1">
                    <a:lumMod val="75000"/>
                  </a:schemeClr>
                </a:solidFill>
              </a:rPr>
              <a:t>water bottle </a:t>
            </a:r>
            <a:r>
              <a:rPr lang="en-GB" sz="2400" dirty="0">
                <a:solidFill>
                  <a:schemeClr val="accent1">
                    <a:lumMod val="75000"/>
                  </a:schemeClr>
                </a:solidFill>
              </a:rPr>
              <a:t>and </a:t>
            </a:r>
            <a:r>
              <a:rPr lang="en-GB" sz="2400" b="1" dirty="0">
                <a:solidFill>
                  <a:schemeClr val="accent1">
                    <a:lumMod val="75000"/>
                  </a:schemeClr>
                </a:solidFill>
              </a:rPr>
              <a:t>lunch box </a:t>
            </a:r>
            <a:r>
              <a:rPr lang="en-GB" sz="2400" dirty="0">
                <a:solidFill>
                  <a:schemeClr val="accent1">
                    <a:lumMod val="75000"/>
                  </a:schemeClr>
                </a:solidFill>
              </a:rPr>
              <a:t>(if not school dinner). We do not have space for lots of backpacks and they are not needed. If your child needs spare clothes, please send these in a named plastic bag and we will store them separately.</a:t>
            </a:r>
          </a:p>
          <a:p>
            <a:endParaRPr lang="en-GB" sz="2400" dirty="0">
              <a:solidFill>
                <a:schemeClr val="accent1">
                  <a:lumMod val="75000"/>
                </a:schemeClr>
              </a:solidFill>
            </a:endParaRPr>
          </a:p>
          <a:p>
            <a:endParaRPr lang="en-GB" sz="2400" dirty="0">
              <a:solidFill>
                <a:schemeClr val="accent1">
                  <a:lumMod val="75000"/>
                </a:schemeClr>
              </a:solidFill>
            </a:endParaRPr>
          </a:p>
        </p:txBody>
      </p:sp>
      <p:sp>
        <p:nvSpPr>
          <p:cNvPr id="4" name="TextBox 3">
            <a:extLst>
              <a:ext uri="{FF2B5EF4-FFF2-40B4-BE49-F238E27FC236}">
                <a16:creationId xmlns:a16="http://schemas.microsoft.com/office/drawing/2014/main" id="{CBDE2139-7E68-996C-2624-DF1B0F484717}"/>
              </a:ext>
            </a:extLst>
          </p:cNvPr>
          <p:cNvSpPr txBox="1"/>
          <p:nvPr/>
        </p:nvSpPr>
        <p:spPr>
          <a:xfrm>
            <a:off x="769256" y="2815891"/>
            <a:ext cx="3323772" cy="2123658"/>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Key Information</a:t>
            </a:r>
          </a:p>
          <a:p>
            <a:pPr algn="ctr"/>
            <a:endParaRPr lang="ko-KR" altLang="en-US" sz="44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2846117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4764F2-6231-86D2-F19E-23B1567C103F}"/>
              </a:ext>
            </a:extLst>
          </p:cNvPr>
          <p:cNvSpPr txBox="1"/>
          <p:nvPr/>
        </p:nvSpPr>
        <p:spPr>
          <a:xfrm>
            <a:off x="5548981" y="415234"/>
            <a:ext cx="6096000" cy="6370975"/>
          </a:xfrm>
          <a:prstGeom prst="rect">
            <a:avLst/>
          </a:prstGeom>
          <a:noFill/>
        </p:spPr>
        <p:txBody>
          <a:bodyPr wrap="square" lIns="91440" tIns="45720" rIns="91440" bIns="45720" anchor="t">
            <a:spAutoFit/>
          </a:bodyPr>
          <a:lstStyle/>
          <a:p>
            <a:r>
              <a:rPr lang="en-GB" sz="2400" dirty="0">
                <a:solidFill>
                  <a:schemeClr val="accent1">
                    <a:lumMod val="75000"/>
                  </a:schemeClr>
                </a:solidFill>
              </a:rPr>
              <a:t>At </a:t>
            </a:r>
            <a:r>
              <a:rPr lang="en-GB" sz="2400" dirty="0" err="1">
                <a:solidFill>
                  <a:schemeClr val="accent1">
                    <a:lumMod val="75000"/>
                  </a:schemeClr>
                </a:solidFill>
              </a:rPr>
              <a:t>Larkrise</a:t>
            </a:r>
            <a:r>
              <a:rPr lang="en-GB" sz="2400" dirty="0">
                <a:solidFill>
                  <a:schemeClr val="accent1">
                    <a:lumMod val="75000"/>
                  </a:schemeClr>
                </a:solidFill>
              </a:rPr>
              <a:t>, we take pride in our uniform. </a:t>
            </a:r>
          </a:p>
          <a:p>
            <a:endParaRPr lang="en-GB" sz="2400" dirty="0">
              <a:solidFill>
                <a:schemeClr val="accent1">
                  <a:lumMod val="75000"/>
                </a:schemeClr>
              </a:solidFill>
            </a:endParaRPr>
          </a:p>
          <a:p>
            <a:r>
              <a:rPr lang="en-GB" sz="2400" dirty="0">
                <a:solidFill>
                  <a:schemeClr val="accent1">
                    <a:lumMod val="75000"/>
                  </a:schemeClr>
                </a:solidFill>
              </a:rPr>
              <a:t>In reception, the children are expected to wear the following:</a:t>
            </a:r>
          </a:p>
          <a:p>
            <a:endParaRPr lang="en-GB" sz="2400" dirty="0">
              <a:solidFill>
                <a:schemeClr val="accent1">
                  <a:lumMod val="75000"/>
                </a:schemeClr>
              </a:solidFill>
            </a:endParaRPr>
          </a:p>
          <a:p>
            <a:pPr marL="342900" indent="-342900">
              <a:buFont typeface="Arial" panose="020B0604020202020204" pitchFamily="34" charset="0"/>
              <a:buChar char="•"/>
            </a:pPr>
            <a:r>
              <a:rPr lang="en-GB" sz="2400" dirty="0">
                <a:solidFill>
                  <a:schemeClr val="accent1">
                    <a:lumMod val="75000"/>
                  </a:schemeClr>
                </a:solidFill>
              </a:rPr>
              <a:t>A white polo shirt</a:t>
            </a:r>
          </a:p>
          <a:p>
            <a:pPr marL="342900" indent="-342900">
              <a:buFont typeface="Arial" panose="020B0604020202020204" pitchFamily="34" charset="0"/>
              <a:buChar char="•"/>
            </a:pPr>
            <a:r>
              <a:rPr lang="en-GB" sz="2400" dirty="0">
                <a:solidFill>
                  <a:schemeClr val="accent1">
                    <a:lumMod val="75000"/>
                  </a:schemeClr>
                </a:solidFill>
              </a:rPr>
              <a:t>Royal blue Jumper/sweatshirt</a:t>
            </a:r>
          </a:p>
          <a:p>
            <a:pPr marL="342900" indent="-342900">
              <a:buFont typeface="Arial" panose="020B0604020202020204" pitchFamily="34" charset="0"/>
              <a:buChar char="•"/>
            </a:pPr>
            <a:r>
              <a:rPr lang="en-GB" sz="2400" dirty="0">
                <a:solidFill>
                  <a:schemeClr val="accent1">
                    <a:lumMod val="75000"/>
                  </a:schemeClr>
                </a:solidFill>
              </a:rPr>
              <a:t>Black or grey trousers/joggers</a:t>
            </a:r>
          </a:p>
          <a:p>
            <a:pPr marL="342900" indent="-342900">
              <a:buFont typeface="Arial" panose="020B0604020202020204" pitchFamily="34" charset="0"/>
              <a:buChar char="•"/>
            </a:pPr>
            <a:r>
              <a:rPr lang="en-GB" sz="2400" dirty="0">
                <a:solidFill>
                  <a:schemeClr val="accent1">
                    <a:lumMod val="75000"/>
                  </a:schemeClr>
                </a:solidFill>
              </a:rPr>
              <a:t>Grey skirt or dress</a:t>
            </a:r>
          </a:p>
          <a:p>
            <a:pPr marL="342900" indent="-342900">
              <a:buFont typeface="Arial" panose="020B0604020202020204" pitchFamily="34" charset="0"/>
              <a:buChar char="•"/>
            </a:pPr>
            <a:r>
              <a:rPr lang="en-GB" sz="2400" dirty="0">
                <a:solidFill>
                  <a:schemeClr val="accent1">
                    <a:lumMod val="75000"/>
                  </a:schemeClr>
                </a:solidFill>
              </a:rPr>
              <a:t>Blue summer dress in Summer term (possibly Autumn term until October if weather permits)</a:t>
            </a:r>
          </a:p>
          <a:p>
            <a:pPr marL="342900" indent="-342900">
              <a:buFont typeface="Arial" panose="020B0604020202020204" pitchFamily="34" charset="0"/>
              <a:buChar char="•"/>
            </a:pPr>
            <a:r>
              <a:rPr lang="en-GB" sz="2400" dirty="0">
                <a:solidFill>
                  <a:schemeClr val="accent1">
                    <a:lumMod val="75000"/>
                  </a:schemeClr>
                </a:solidFill>
              </a:rPr>
              <a:t>Black shoes (Velcro would be ideal!)</a:t>
            </a:r>
          </a:p>
          <a:p>
            <a:endParaRPr lang="en-GB" sz="2400" dirty="0">
              <a:solidFill>
                <a:schemeClr val="accent1">
                  <a:lumMod val="75000"/>
                </a:schemeClr>
              </a:solidFill>
            </a:endParaRPr>
          </a:p>
          <a:p>
            <a:r>
              <a:rPr lang="en-GB" sz="2400" dirty="0">
                <a:solidFill>
                  <a:schemeClr val="accent1">
                    <a:lumMod val="75000"/>
                  </a:schemeClr>
                </a:solidFill>
              </a:rPr>
              <a:t>Ties are from Year 1 onwards.</a:t>
            </a:r>
          </a:p>
          <a:p>
            <a:endParaRPr lang="en-GB" sz="2400" dirty="0">
              <a:solidFill>
                <a:schemeClr val="accent1">
                  <a:lumMod val="75000"/>
                </a:schemeClr>
              </a:solidFill>
            </a:endParaRPr>
          </a:p>
          <a:p>
            <a:endParaRPr lang="en-GB" sz="2400" dirty="0">
              <a:solidFill>
                <a:schemeClr val="accent1">
                  <a:lumMod val="75000"/>
                </a:schemeClr>
              </a:solidFill>
            </a:endParaRPr>
          </a:p>
        </p:txBody>
      </p:sp>
      <p:sp>
        <p:nvSpPr>
          <p:cNvPr id="4" name="TextBox 3">
            <a:extLst>
              <a:ext uri="{FF2B5EF4-FFF2-40B4-BE49-F238E27FC236}">
                <a16:creationId xmlns:a16="http://schemas.microsoft.com/office/drawing/2014/main" id="{CBDE2139-7E68-996C-2624-DF1B0F484717}"/>
              </a:ext>
            </a:extLst>
          </p:cNvPr>
          <p:cNvSpPr txBox="1"/>
          <p:nvPr/>
        </p:nvSpPr>
        <p:spPr>
          <a:xfrm>
            <a:off x="769256" y="3154445"/>
            <a:ext cx="3323772"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Uniform</a:t>
            </a:r>
          </a:p>
          <a:p>
            <a:pPr algn="ctr"/>
            <a:endParaRPr lang="ko-KR" altLang="en-US" sz="44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247931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4764F2-6231-86D2-F19E-23B1567C103F}"/>
              </a:ext>
            </a:extLst>
          </p:cNvPr>
          <p:cNvSpPr txBox="1"/>
          <p:nvPr/>
        </p:nvSpPr>
        <p:spPr>
          <a:xfrm>
            <a:off x="5548981" y="415234"/>
            <a:ext cx="6096000" cy="4154984"/>
          </a:xfrm>
          <a:prstGeom prst="rect">
            <a:avLst/>
          </a:prstGeom>
          <a:noFill/>
        </p:spPr>
        <p:txBody>
          <a:bodyPr wrap="square" lIns="91440" tIns="45720" rIns="91440" bIns="45720" anchor="t">
            <a:spAutoFit/>
          </a:bodyPr>
          <a:lstStyle/>
          <a:p>
            <a:r>
              <a:rPr lang="en-GB" sz="2400" dirty="0">
                <a:solidFill>
                  <a:schemeClr val="accent1">
                    <a:lumMod val="75000"/>
                  </a:schemeClr>
                </a:solidFill>
              </a:rPr>
              <a:t>In Reception we will still go outside when it is cold and damp. So we will need each child to bring in a named pair of wellies that will remain in school.</a:t>
            </a:r>
          </a:p>
          <a:p>
            <a:endParaRPr lang="en-GB" sz="2400" dirty="0">
              <a:solidFill>
                <a:schemeClr val="accent1">
                  <a:lumMod val="75000"/>
                </a:schemeClr>
              </a:solidFill>
            </a:endParaRPr>
          </a:p>
          <a:p>
            <a:r>
              <a:rPr lang="en-GB" sz="2400" dirty="0">
                <a:solidFill>
                  <a:schemeClr val="accent1">
                    <a:lumMod val="75000"/>
                  </a:schemeClr>
                </a:solidFill>
              </a:rPr>
              <a:t>It is also a good idea to send your child in with a waterproof jacket or coat </a:t>
            </a:r>
            <a:r>
              <a:rPr lang="en-GB" sz="2400" b="1" dirty="0">
                <a:solidFill>
                  <a:schemeClr val="accent1">
                    <a:lumMod val="75000"/>
                  </a:schemeClr>
                </a:solidFill>
              </a:rPr>
              <a:t>every day. </a:t>
            </a:r>
            <a:r>
              <a:rPr lang="en-GB" sz="2400" dirty="0">
                <a:solidFill>
                  <a:schemeClr val="accent1">
                    <a:lumMod val="75000"/>
                  </a:schemeClr>
                </a:solidFill>
              </a:rPr>
              <a:t>The weather in this country is very changeable so it is best to be prepared!</a:t>
            </a:r>
            <a:endParaRPr lang="en-GB" sz="2400" b="1" dirty="0">
              <a:solidFill>
                <a:schemeClr val="accent1">
                  <a:lumMod val="75000"/>
                </a:schemeClr>
              </a:solidFill>
            </a:endParaRPr>
          </a:p>
          <a:p>
            <a:endParaRPr lang="en-GB" sz="2400" dirty="0">
              <a:solidFill>
                <a:schemeClr val="accent1">
                  <a:lumMod val="75000"/>
                </a:schemeClr>
              </a:solidFill>
            </a:endParaRPr>
          </a:p>
          <a:p>
            <a:endParaRPr lang="en-GB" sz="2400" dirty="0">
              <a:solidFill>
                <a:schemeClr val="accent1">
                  <a:lumMod val="75000"/>
                </a:schemeClr>
              </a:solidFill>
            </a:endParaRPr>
          </a:p>
        </p:txBody>
      </p:sp>
      <p:sp>
        <p:nvSpPr>
          <p:cNvPr id="4" name="TextBox 3">
            <a:extLst>
              <a:ext uri="{FF2B5EF4-FFF2-40B4-BE49-F238E27FC236}">
                <a16:creationId xmlns:a16="http://schemas.microsoft.com/office/drawing/2014/main" id="{CBDE2139-7E68-996C-2624-DF1B0F484717}"/>
              </a:ext>
            </a:extLst>
          </p:cNvPr>
          <p:cNvSpPr txBox="1"/>
          <p:nvPr/>
        </p:nvSpPr>
        <p:spPr>
          <a:xfrm>
            <a:off x="769256" y="3154445"/>
            <a:ext cx="3323772"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Uniform</a:t>
            </a:r>
          </a:p>
          <a:p>
            <a:pPr algn="ctr"/>
            <a:endParaRPr lang="ko-KR" altLang="en-US" sz="44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276801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7B9A8B-3CF7-66B3-8E8D-34A246A3BCA5}"/>
              </a:ext>
            </a:extLst>
          </p:cNvPr>
          <p:cNvSpPr txBox="1"/>
          <p:nvPr/>
        </p:nvSpPr>
        <p:spPr>
          <a:xfrm>
            <a:off x="827314" y="2878674"/>
            <a:ext cx="3033485" cy="1446550"/>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Attendance</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1DE262C5-FDDA-DFF2-A017-3F6BAB3498E4}"/>
              </a:ext>
            </a:extLst>
          </p:cNvPr>
          <p:cNvSpPr txBox="1"/>
          <p:nvPr/>
        </p:nvSpPr>
        <p:spPr>
          <a:xfrm>
            <a:off x="5704114" y="458956"/>
            <a:ext cx="6096000" cy="5940088"/>
          </a:xfrm>
          <a:prstGeom prst="rect">
            <a:avLst/>
          </a:prstGeom>
          <a:noFill/>
        </p:spPr>
        <p:txBody>
          <a:bodyPr wrap="square">
            <a:spAutoFit/>
          </a:bodyPr>
          <a:lstStyle/>
          <a:p>
            <a:r>
              <a:rPr lang="en-GB" sz="2000" b="1" u="sng" dirty="0">
                <a:solidFill>
                  <a:schemeClr val="accent1">
                    <a:lumMod val="75000"/>
                  </a:schemeClr>
                </a:solidFill>
              </a:rPr>
              <a:t>Good</a:t>
            </a:r>
            <a:r>
              <a:rPr lang="en-GB" sz="2000" dirty="0">
                <a:solidFill>
                  <a:schemeClr val="accent1">
                    <a:lumMod val="75000"/>
                  </a:schemeClr>
                </a:solidFill>
              </a:rPr>
              <a:t> attendance means 97%+ over a year.</a:t>
            </a:r>
          </a:p>
          <a:p>
            <a:endParaRPr lang="en-GB" sz="2000" dirty="0">
              <a:solidFill>
                <a:schemeClr val="accent1">
                  <a:lumMod val="75000"/>
                </a:schemeClr>
              </a:solidFill>
            </a:endParaRPr>
          </a:p>
          <a:p>
            <a:pPr marL="0" indent="0">
              <a:buNone/>
            </a:pPr>
            <a:r>
              <a:rPr lang="en-GB" sz="2000" dirty="0">
                <a:solidFill>
                  <a:schemeClr val="accent1">
                    <a:lumMod val="75000"/>
                  </a:schemeClr>
                </a:solidFill>
              </a:rPr>
              <a:t>Government guidelines are for children’s attendance to be 95% and above. </a:t>
            </a:r>
          </a:p>
          <a:p>
            <a:pPr marL="0" indent="0">
              <a:buNone/>
            </a:pPr>
            <a:endParaRPr lang="en-GB" sz="2000" dirty="0">
              <a:solidFill>
                <a:schemeClr val="accent1">
                  <a:lumMod val="75000"/>
                </a:schemeClr>
              </a:solidFill>
            </a:endParaRPr>
          </a:p>
          <a:p>
            <a:pPr marL="0" indent="0">
              <a:buNone/>
            </a:pPr>
            <a:r>
              <a:rPr lang="en-GB" sz="2000" dirty="0">
                <a:solidFill>
                  <a:schemeClr val="accent1">
                    <a:lumMod val="75000"/>
                  </a:schemeClr>
                </a:solidFill>
              </a:rPr>
              <a:t>Below 95% becomes a cause for concern and at 90% or below the child is considered to be ‘persistently absent’</a:t>
            </a:r>
          </a:p>
          <a:p>
            <a:pPr marL="0" indent="0">
              <a:buNone/>
            </a:pPr>
            <a:r>
              <a:rPr lang="en-GB" sz="2000" dirty="0">
                <a:solidFill>
                  <a:schemeClr val="accent1">
                    <a:lumMod val="75000"/>
                  </a:schemeClr>
                </a:solidFill>
              </a:rPr>
              <a:t>Poor attendance triggers:</a:t>
            </a:r>
          </a:p>
          <a:p>
            <a:r>
              <a:rPr lang="en-GB" sz="2000" dirty="0">
                <a:solidFill>
                  <a:schemeClr val="accent1">
                    <a:lumMod val="75000"/>
                  </a:schemeClr>
                </a:solidFill>
              </a:rPr>
              <a:t>1) A letter informing you of your child’s attendance</a:t>
            </a:r>
          </a:p>
          <a:p>
            <a:r>
              <a:rPr lang="en-GB" sz="2000" dirty="0">
                <a:solidFill>
                  <a:schemeClr val="accent1">
                    <a:lumMod val="75000"/>
                  </a:schemeClr>
                </a:solidFill>
              </a:rPr>
              <a:t>2) The need to provide medical evidence for any absence and fines to be applied</a:t>
            </a:r>
          </a:p>
          <a:p>
            <a:r>
              <a:rPr lang="en-GB" sz="2000" dirty="0">
                <a:solidFill>
                  <a:schemeClr val="accent1">
                    <a:lumMod val="75000"/>
                  </a:schemeClr>
                </a:solidFill>
              </a:rPr>
              <a:t>3) The referral to the local government’s Educational Welfare Officer.</a:t>
            </a:r>
          </a:p>
          <a:p>
            <a:endParaRPr lang="en-GB" sz="2000" dirty="0">
              <a:solidFill>
                <a:schemeClr val="accent1">
                  <a:lumMod val="75000"/>
                </a:schemeClr>
              </a:solidFill>
            </a:endParaRPr>
          </a:p>
          <a:p>
            <a:pPr marL="0" indent="0">
              <a:buNone/>
            </a:pPr>
            <a:r>
              <a:rPr lang="en-GB" sz="2000" dirty="0">
                <a:solidFill>
                  <a:schemeClr val="accent1">
                    <a:lumMod val="75000"/>
                  </a:schemeClr>
                </a:solidFill>
              </a:rPr>
              <a:t>In addition to academic concerns, low attendance impacts on your child’s ability to build friendships. </a:t>
            </a:r>
            <a:r>
              <a:rPr lang="en-GB" sz="2000" b="1" dirty="0">
                <a:solidFill>
                  <a:schemeClr val="accent1">
                    <a:lumMod val="75000"/>
                  </a:schemeClr>
                </a:solidFill>
              </a:rPr>
              <a:t>Children want to be friends with those children who they know they will see at playtime.</a:t>
            </a:r>
          </a:p>
        </p:txBody>
      </p:sp>
    </p:spTree>
    <p:extLst>
      <p:ext uri="{BB962C8B-B14F-4D97-AF65-F5344CB8AC3E}">
        <p14:creationId xmlns:p14="http://schemas.microsoft.com/office/powerpoint/2010/main" val="3923956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4C6C09-06D0-2902-2D74-043262B3368C}"/>
              </a:ext>
            </a:extLst>
          </p:cNvPr>
          <p:cNvSpPr txBox="1"/>
          <p:nvPr/>
        </p:nvSpPr>
        <p:spPr>
          <a:xfrm>
            <a:off x="827314" y="2786862"/>
            <a:ext cx="3033485" cy="2123658"/>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Healthy schools</a:t>
            </a:r>
          </a:p>
          <a:p>
            <a:pPr algn="ctr"/>
            <a:endParaRPr lang="ko-KR" altLang="en-US" sz="44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B8BCEEDF-D4F9-8D20-DC5F-FBA18CE1ADF8}"/>
              </a:ext>
            </a:extLst>
          </p:cNvPr>
          <p:cNvSpPr txBox="1"/>
          <p:nvPr/>
        </p:nvSpPr>
        <p:spPr>
          <a:xfrm>
            <a:off x="5704114" y="224641"/>
            <a:ext cx="6096000" cy="6524863"/>
          </a:xfrm>
          <a:prstGeom prst="rect">
            <a:avLst/>
          </a:prstGeom>
          <a:noFill/>
        </p:spPr>
        <p:txBody>
          <a:bodyPr wrap="square" lIns="91440" tIns="45720" rIns="91440" bIns="45720" anchor="t">
            <a:spAutoFit/>
          </a:bodyPr>
          <a:lstStyle/>
          <a:p>
            <a:pPr marL="0" indent="0">
              <a:buNone/>
            </a:pPr>
            <a:r>
              <a:rPr lang="en-GB" sz="2200" dirty="0">
                <a:solidFill>
                  <a:schemeClr val="accent1">
                    <a:lumMod val="75000"/>
                  </a:schemeClr>
                </a:solidFill>
              </a:rPr>
              <a:t>Our school is continuing its focus on healthy lifestyles this year and there are some rules that will be in place.</a:t>
            </a:r>
          </a:p>
          <a:p>
            <a:pPr marL="0" indent="0">
              <a:buNone/>
            </a:pPr>
            <a:endParaRPr lang="en-GB" sz="2200" dirty="0">
              <a:solidFill>
                <a:schemeClr val="accent1">
                  <a:lumMod val="75000"/>
                </a:schemeClr>
              </a:solidFill>
            </a:endParaRPr>
          </a:p>
          <a:p>
            <a:r>
              <a:rPr lang="en-GB" sz="2200" dirty="0">
                <a:solidFill>
                  <a:schemeClr val="accent1">
                    <a:lumMod val="75000"/>
                  </a:schemeClr>
                </a:solidFill>
              </a:rPr>
              <a:t>Children will be provided with a piece of fruit during morning snack time. They will also be offered milk.</a:t>
            </a:r>
          </a:p>
          <a:p>
            <a:endParaRPr lang="en-GB" sz="2200" dirty="0">
              <a:solidFill>
                <a:schemeClr val="accent1">
                  <a:lumMod val="75000"/>
                </a:schemeClr>
              </a:solidFill>
            </a:endParaRPr>
          </a:p>
          <a:p>
            <a:pPr marL="0" indent="0">
              <a:buNone/>
            </a:pPr>
            <a:r>
              <a:rPr lang="en-GB" sz="2200" dirty="0">
                <a:solidFill>
                  <a:schemeClr val="accent1">
                    <a:lumMod val="75000"/>
                  </a:schemeClr>
                </a:solidFill>
              </a:rPr>
              <a:t>Children are not allowed to bring in sweets on their birthday, this is because:</a:t>
            </a:r>
            <a:endParaRPr lang="en-GB" sz="2200" dirty="0">
              <a:solidFill>
                <a:schemeClr val="accent1">
                  <a:lumMod val="75000"/>
                </a:schemeClr>
              </a:solidFill>
              <a:cs typeface="Arial"/>
            </a:endParaRPr>
          </a:p>
          <a:p>
            <a:pPr marL="342900" indent="-342900">
              <a:buFont typeface="Courier New" panose="02070309020205020404" pitchFamily="49" charset="0"/>
              <a:buChar char="o"/>
            </a:pPr>
            <a:r>
              <a:rPr lang="en-GB" sz="2200" dirty="0">
                <a:solidFill>
                  <a:schemeClr val="accent1">
                    <a:lumMod val="75000"/>
                  </a:schemeClr>
                </a:solidFill>
              </a:rPr>
              <a:t>It is our aim to promote healthy choices at school</a:t>
            </a:r>
          </a:p>
          <a:p>
            <a:pPr marL="342900" indent="-342900">
              <a:buFont typeface="Courier New" panose="02070309020205020404" pitchFamily="49" charset="0"/>
              <a:buChar char="o"/>
            </a:pPr>
            <a:r>
              <a:rPr lang="en-GB" sz="2200" dirty="0">
                <a:solidFill>
                  <a:schemeClr val="accent1">
                    <a:lumMod val="75000"/>
                  </a:schemeClr>
                </a:solidFill>
              </a:rPr>
              <a:t>We know that some parents feel under pressure to provide cakes/sweets for the whole class on their child’s birthday.</a:t>
            </a:r>
          </a:p>
          <a:p>
            <a:pPr marL="0" indent="0">
              <a:buNone/>
            </a:pPr>
            <a:endParaRPr lang="en-GB" sz="2200" dirty="0">
              <a:solidFill>
                <a:schemeClr val="accent1">
                  <a:lumMod val="75000"/>
                </a:schemeClr>
              </a:solidFill>
            </a:endParaRPr>
          </a:p>
          <a:p>
            <a:pPr marL="0" indent="0">
              <a:buNone/>
            </a:pPr>
            <a:r>
              <a:rPr lang="en-GB" sz="2200" dirty="0">
                <a:solidFill>
                  <a:schemeClr val="accent1">
                    <a:lumMod val="75000"/>
                  </a:schemeClr>
                </a:solidFill>
              </a:rPr>
              <a:t>Wearing a birthday badge for the day might be a nice way of showing their friends it is their birthday. </a:t>
            </a:r>
          </a:p>
        </p:txBody>
      </p:sp>
    </p:spTree>
    <p:extLst>
      <p:ext uri="{BB962C8B-B14F-4D97-AF65-F5344CB8AC3E}">
        <p14:creationId xmlns:p14="http://schemas.microsoft.com/office/powerpoint/2010/main" val="1586272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CF5BDA4-10C7-46A6-AC30-523A3FC438AC}"/>
              </a:ext>
            </a:extLst>
          </p:cNvPr>
          <p:cNvSpPr txBox="1"/>
          <p:nvPr/>
        </p:nvSpPr>
        <p:spPr>
          <a:xfrm>
            <a:off x="3367314" y="2760284"/>
            <a:ext cx="5457372" cy="1569660"/>
          </a:xfrm>
          <a:prstGeom prst="rect">
            <a:avLst/>
          </a:prstGeom>
          <a:noFill/>
        </p:spPr>
        <p:txBody>
          <a:bodyPr wrap="square" rtlCol="0" anchor="ctr">
            <a:spAutoFit/>
          </a:bodyPr>
          <a:lstStyle/>
          <a:p>
            <a:pPr algn="ctr"/>
            <a:r>
              <a:rPr lang="en-US" altLang="ko-KR" sz="4800" b="1" dirty="0">
                <a:solidFill>
                  <a:schemeClr val="accent1">
                    <a:lumMod val="75000"/>
                  </a:schemeClr>
                </a:solidFill>
                <a:latin typeface="+mj-lt"/>
                <a:cs typeface="Arial" pitchFamily="34" charset="0"/>
              </a:rPr>
              <a:t>Curriculum Overview</a:t>
            </a:r>
            <a:endParaRPr lang="ko-KR" altLang="en-US" sz="4800" b="1" dirty="0">
              <a:solidFill>
                <a:schemeClr val="accent1">
                  <a:lumMod val="75000"/>
                </a:schemeClr>
              </a:solidFill>
              <a:latin typeface="+mj-lt"/>
              <a:cs typeface="Arial" pitchFamily="34" charset="0"/>
            </a:endParaRPr>
          </a:p>
        </p:txBody>
      </p:sp>
    </p:spTree>
    <p:extLst>
      <p:ext uri="{BB962C8B-B14F-4D97-AF65-F5344CB8AC3E}">
        <p14:creationId xmlns:p14="http://schemas.microsoft.com/office/powerpoint/2010/main" val="1270099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8D6579FB-80AA-4EBF-AE14-BA4BC4C2CF12}"/>
              </a:ext>
            </a:extLst>
          </p:cNvPr>
          <p:cNvSpPr txBox="1"/>
          <p:nvPr/>
        </p:nvSpPr>
        <p:spPr>
          <a:xfrm>
            <a:off x="827314" y="3217228"/>
            <a:ext cx="3033485" cy="769441"/>
          </a:xfrm>
          <a:prstGeom prst="rect">
            <a:avLst/>
          </a:prstGeom>
          <a:noFill/>
        </p:spPr>
        <p:txBody>
          <a:bodyPr wrap="square" rtlCol="0" anchor="ctr">
            <a:spAutoFit/>
          </a:bodyPr>
          <a:lstStyle/>
          <a:p>
            <a:pPr algn="ctr"/>
            <a:r>
              <a:rPr lang="en-US" altLang="ko-KR" sz="4400" dirty="0">
                <a:solidFill>
                  <a:schemeClr val="accent1">
                    <a:lumMod val="75000"/>
                  </a:schemeClr>
                </a:solidFill>
                <a:cs typeface="Arial" pitchFamily="34" charset="0"/>
              </a:rPr>
              <a:t>Curriculum</a:t>
            </a:r>
          </a:p>
        </p:txBody>
      </p:sp>
      <p:grpSp>
        <p:nvGrpSpPr>
          <p:cNvPr id="53" name="Group 52">
            <a:extLst>
              <a:ext uri="{FF2B5EF4-FFF2-40B4-BE49-F238E27FC236}">
                <a16:creationId xmlns:a16="http://schemas.microsoft.com/office/drawing/2014/main" id="{C916B4E4-E2E5-436E-9916-C5BCB32F65DE}"/>
              </a:ext>
            </a:extLst>
          </p:cNvPr>
          <p:cNvGrpSpPr/>
          <p:nvPr/>
        </p:nvGrpSpPr>
        <p:grpSpPr>
          <a:xfrm>
            <a:off x="6399042" y="3070628"/>
            <a:ext cx="5270444" cy="696169"/>
            <a:chOff x="6399043" y="1068086"/>
            <a:chExt cx="5270444" cy="696169"/>
          </a:xfrm>
        </p:grpSpPr>
        <p:sp>
          <p:nvSpPr>
            <p:cNvPr id="55" name="TextBox 54">
              <a:extLst>
                <a:ext uri="{FF2B5EF4-FFF2-40B4-BE49-F238E27FC236}">
                  <a16:creationId xmlns:a16="http://schemas.microsoft.com/office/drawing/2014/main" id="{571189E6-6D5B-4ADE-8E80-2E647FC188E5}"/>
                </a:ext>
              </a:extLst>
            </p:cNvPr>
            <p:cNvSpPr txBox="1"/>
            <p:nvPr/>
          </p:nvSpPr>
          <p:spPr>
            <a:xfrm>
              <a:off x="6399043" y="1179480"/>
              <a:ext cx="677008" cy="584775"/>
            </a:xfrm>
            <a:prstGeom prst="rect">
              <a:avLst/>
            </a:prstGeom>
            <a:noFill/>
          </p:spPr>
          <p:txBody>
            <a:bodyPr wrap="square" lIns="108000" rIns="108000" rtlCol="0">
              <a:spAutoFit/>
            </a:bodyPr>
            <a:lstStyle/>
            <a:p>
              <a:pPr algn="ctr"/>
              <a:r>
                <a:rPr lang="en-US" altLang="ko-KR" sz="3200" b="1" dirty="0">
                  <a:solidFill>
                    <a:schemeClr val="bg1"/>
                  </a:solidFill>
                  <a:cs typeface="Arial" pitchFamily="34" charset="0"/>
                </a:rPr>
                <a:t>0</a:t>
              </a:r>
              <a:endParaRPr lang="ko-KR" altLang="en-US" sz="3200" b="1" dirty="0">
                <a:solidFill>
                  <a:schemeClr val="bg1"/>
                </a:solidFill>
                <a:cs typeface="Arial" pitchFamily="34" charset="0"/>
              </a:endParaRPr>
            </a:p>
          </p:txBody>
        </p:sp>
        <p:grpSp>
          <p:nvGrpSpPr>
            <p:cNvPr id="56" name="Group 55">
              <a:extLst>
                <a:ext uri="{FF2B5EF4-FFF2-40B4-BE49-F238E27FC236}">
                  <a16:creationId xmlns:a16="http://schemas.microsoft.com/office/drawing/2014/main" id="{4374E7C9-4892-40DC-B46A-9351120F0BEE}"/>
                </a:ext>
              </a:extLst>
            </p:cNvPr>
            <p:cNvGrpSpPr/>
            <p:nvPr/>
          </p:nvGrpSpPr>
          <p:grpSpPr>
            <a:xfrm>
              <a:off x="7367450" y="1068086"/>
              <a:ext cx="4302037" cy="653675"/>
              <a:chOff x="1797648" y="2369571"/>
              <a:chExt cx="3488746" cy="653675"/>
            </a:xfrm>
          </p:grpSpPr>
          <p:sp>
            <p:nvSpPr>
              <p:cNvPr id="57" name="TextBox 56">
                <a:extLst>
                  <a:ext uri="{FF2B5EF4-FFF2-40B4-BE49-F238E27FC236}">
                    <a16:creationId xmlns:a16="http://schemas.microsoft.com/office/drawing/2014/main" id="{AA562870-AAC7-4466-960F-592E1409CBCC}"/>
                  </a:ext>
                </a:extLst>
              </p:cNvPr>
              <p:cNvSpPr txBox="1"/>
              <p:nvPr/>
            </p:nvSpPr>
            <p:spPr>
              <a:xfrm>
                <a:off x="1797648" y="2369571"/>
                <a:ext cx="3488745" cy="369332"/>
              </a:xfrm>
              <a:prstGeom prst="rect">
                <a:avLst/>
              </a:prstGeom>
              <a:noFill/>
            </p:spPr>
            <p:txBody>
              <a:bodyPr wrap="square" lIns="108000" rIns="108000" rtlCol="0">
                <a:spAutoFit/>
              </a:bodyPr>
              <a:lstStyle/>
              <a:p>
                <a:endParaRPr lang="ko-KR" altLang="en-US" b="1" dirty="0">
                  <a:solidFill>
                    <a:schemeClr val="accent3">
                      <a:lumMod val="75000"/>
                    </a:schemeClr>
                  </a:solidFill>
                  <a:cs typeface="Arial" pitchFamily="34" charset="0"/>
                </a:endParaRPr>
              </a:p>
            </p:txBody>
          </p:sp>
          <p:sp>
            <p:nvSpPr>
              <p:cNvPr id="58" name="TextBox 57">
                <a:extLst>
                  <a:ext uri="{FF2B5EF4-FFF2-40B4-BE49-F238E27FC236}">
                    <a16:creationId xmlns:a16="http://schemas.microsoft.com/office/drawing/2014/main" id="{0DD333C7-6E94-4594-A56C-3AE959C9156A}"/>
                  </a:ext>
                </a:extLst>
              </p:cNvPr>
              <p:cNvSpPr txBox="1"/>
              <p:nvPr/>
            </p:nvSpPr>
            <p:spPr>
              <a:xfrm>
                <a:off x="1920062" y="2715469"/>
                <a:ext cx="3366332" cy="307777"/>
              </a:xfrm>
              <a:prstGeom prst="rect">
                <a:avLst/>
              </a:prstGeom>
              <a:noFill/>
            </p:spPr>
            <p:txBody>
              <a:bodyPr wrap="square" rtlCol="0">
                <a:spAutoFit/>
              </a:bodyPr>
              <a:lstStyle/>
              <a:p>
                <a:pPr marL="285750" indent="-285750">
                  <a:buFont typeface="Courier New" panose="02070309020205020404" pitchFamily="49" charset="0"/>
                  <a:buChar char="o"/>
                </a:pPr>
                <a:endParaRPr lang="ko-KR" altLang="en-US" sz="1400" b="1" dirty="0">
                  <a:solidFill>
                    <a:schemeClr val="accent3">
                      <a:lumMod val="75000"/>
                    </a:schemeClr>
                  </a:solidFill>
                  <a:cs typeface="Arial" pitchFamily="34" charset="0"/>
                </a:endParaRPr>
              </a:p>
            </p:txBody>
          </p:sp>
        </p:grpSp>
      </p:grpSp>
      <p:grpSp>
        <p:nvGrpSpPr>
          <p:cNvPr id="65" name="Group 64">
            <a:extLst>
              <a:ext uri="{FF2B5EF4-FFF2-40B4-BE49-F238E27FC236}">
                <a16:creationId xmlns:a16="http://schemas.microsoft.com/office/drawing/2014/main" id="{1BC93A32-3FEE-4146-A477-853EE2460B30}"/>
              </a:ext>
            </a:extLst>
          </p:cNvPr>
          <p:cNvGrpSpPr/>
          <p:nvPr/>
        </p:nvGrpSpPr>
        <p:grpSpPr>
          <a:xfrm>
            <a:off x="6205108" y="170795"/>
            <a:ext cx="5318002" cy="6062681"/>
            <a:chOff x="6351484" y="1067382"/>
            <a:chExt cx="5318002" cy="772163"/>
          </a:xfrm>
        </p:grpSpPr>
        <p:sp>
          <p:nvSpPr>
            <p:cNvPr id="66" name="Regular Pentagon 33">
              <a:extLst>
                <a:ext uri="{FF2B5EF4-FFF2-40B4-BE49-F238E27FC236}">
                  <a16:creationId xmlns:a16="http://schemas.microsoft.com/office/drawing/2014/main" id="{2DFCC8C8-4E27-45AF-9D4F-C2D2EDD6B7E8}"/>
                </a:ext>
              </a:extLst>
            </p:cNvPr>
            <p:cNvSpPr/>
            <p:nvPr/>
          </p:nvSpPr>
          <p:spPr>
            <a:xfrm>
              <a:off x="6351484" y="1104189"/>
              <a:ext cx="772126" cy="735356"/>
            </a:xfrm>
            <a:prstGeom prst="round2DiagRect">
              <a:avLst>
                <a:gd name="adj1" fmla="val 0"/>
                <a:gd name="adj2" fmla="val 50000"/>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2"/>
                </a:solidFill>
              </a:endParaRPr>
            </a:p>
          </p:txBody>
        </p:sp>
        <p:sp>
          <p:nvSpPr>
            <p:cNvPr id="67" name="TextBox 66">
              <a:extLst>
                <a:ext uri="{FF2B5EF4-FFF2-40B4-BE49-F238E27FC236}">
                  <a16:creationId xmlns:a16="http://schemas.microsoft.com/office/drawing/2014/main" id="{B35A15A7-1690-4255-9474-492A0DCD151E}"/>
                </a:ext>
              </a:extLst>
            </p:cNvPr>
            <p:cNvSpPr txBox="1"/>
            <p:nvPr/>
          </p:nvSpPr>
          <p:spPr>
            <a:xfrm>
              <a:off x="6399043" y="1179480"/>
              <a:ext cx="677008" cy="584775"/>
            </a:xfrm>
            <a:prstGeom prst="rect">
              <a:avLst/>
            </a:prstGeom>
            <a:noFill/>
          </p:spPr>
          <p:txBody>
            <a:bodyPr wrap="square" lIns="108000" rIns="108000" rtlCol="0">
              <a:spAutoFit/>
            </a:bodyPr>
            <a:lstStyle/>
            <a:p>
              <a:pPr algn="ctr"/>
              <a:endParaRPr lang="ko-KR" altLang="en-US" sz="3200" b="1" dirty="0">
                <a:solidFill>
                  <a:schemeClr val="bg1"/>
                </a:solidFill>
                <a:cs typeface="Arial" pitchFamily="34" charset="0"/>
              </a:endParaRPr>
            </a:p>
          </p:txBody>
        </p:sp>
        <p:grpSp>
          <p:nvGrpSpPr>
            <p:cNvPr id="68" name="Group 67">
              <a:extLst>
                <a:ext uri="{FF2B5EF4-FFF2-40B4-BE49-F238E27FC236}">
                  <a16:creationId xmlns:a16="http://schemas.microsoft.com/office/drawing/2014/main" id="{471B2519-BD8E-451B-BDBD-BE6E6E49E9DD}"/>
                </a:ext>
              </a:extLst>
            </p:cNvPr>
            <p:cNvGrpSpPr/>
            <p:nvPr/>
          </p:nvGrpSpPr>
          <p:grpSpPr>
            <a:xfrm>
              <a:off x="7367449" y="1067382"/>
              <a:ext cx="4302037" cy="723866"/>
              <a:chOff x="1797647" y="2368867"/>
              <a:chExt cx="3488746" cy="723866"/>
            </a:xfrm>
          </p:grpSpPr>
          <p:sp>
            <p:nvSpPr>
              <p:cNvPr id="69" name="TextBox 68">
                <a:extLst>
                  <a:ext uri="{FF2B5EF4-FFF2-40B4-BE49-F238E27FC236}">
                    <a16:creationId xmlns:a16="http://schemas.microsoft.com/office/drawing/2014/main" id="{C897B67A-114B-4B4A-8348-4B01A3BF569D}"/>
                  </a:ext>
                </a:extLst>
              </p:cNvPr>
              <p:cNvSpPr txBox="1"/>
              <p:nvPr/>
            </p:nvSpPr>
            <p:spPr>
              <a:xfrm>
                <a:off x="1797648" y="2368867"/>
                <a:ext cx="3488745" cy="369332"/>
              </a:xfrm>
              <a:prstGeom prst="rect">
                <a:avLst/>
              </a:prstGeom>
              <a:noFill/>
            </p:spPr>
            <p:txBody>
              <a:bodyPr wrap="square" lIns="108000" rIns="108000" rtlCol="0">
                <a:spAutoFit/>
              </a:bodyPr>
              <a:lstStyle/>
              <a:p>
                <a:r>
                  <a:rPr lang="en-GB" altLang="ko-KR" b="1" dirty="0">
                    <a:solidFill>
                      <a:schemeClr val="accent5"/>
                    </a:solidFill>
                    <a:cs typeface="Arial" pitchFamily="34" charset="0"/>
                  </a:rPr>
                  <a:t>The Autumn Term </a:t>
                </a:r>
                <a:endParaRPr lang="ko-KR" altLang="en-US" b="1" dirty="0">
                  <a:solidFill>
                    <a:schemeClr val="accent5"/>
                  </a:solidFill>
                  <a:cs typeface="Arial" pitchFamily="34" charset="0"/>
                </a:endParaRPr>
              </a:p>
            </p:txBody>
          </p:sp>
          <p:sp>
            <p:nvSpPr>
              <p:cNvPr id="70" name="TextBox 69">
                <a:extLst>
                  <a:ext uri="{FF2B5EF4-FFF2-40B4-BE49-F238E27FC236}">
                    <a16:creationId xmlns:a16="http://schemas.microsoft.com/office/drawing/2014/main" id="{41F64FA9-2F52-4942-83BC-4451AEA8DDB4}"/>
                  </a:ext>
                </a:extLst>
              </p:cNvPr>
              <p:cNvSpPr txBox="1"/>
              <p:nvPr/>
            </p:nvSpPr>
            <p:spPr>
              <a:xfrm>
                <a:off x="1797647" y="2457702"/>
                <a:ext cx="3119025" cy="635031"/>
              </a:xfrm>
              <a:prstGeom prst="rect">
                <a:avLst/>
              </a:prstGeom>
              <a:noFill/>
            </p:spPr>
            <p:txBody>
              <a:bodyPr wrap="square" lIns="91440" tIns="45720" rIns="91440" bIns="45720" rtlCol="0" anchor="t">
                <a:spAutoFit/>
              </a:bodyPr>
              <a:lstStyle/>
              <a:p>
                <a:pPr marL="285750" indent="-285750">
                  <a:buFont typeface="Courier New" panose="02070309020205020404" pitchFamily="49" charset="0"/>
                  <a:buChar char="o"/>
                </a:pPr>
                <a:r>
                  <a:rPr lang="en-US" altLang="ko-KR" b="1" dirty="0">
                    <a:solidFill>
                      <a:schemeClr val="accent5"/>
                    </a:solidFill>
                    <a:cs typeface="Arial"/>
                  </a:rPr>
                  <a:t>This term our topic will be Marvellous Me!</a:t>
                </a:r>
              </a:p>
              <a:p>
                <a:pPr marL="285750" indent="-285750">
                  <a:buFont typeface="Courier New" panose="02070309020205020404" pitchFamily="49" charset="0"/>
                  <a:buChar char="o"/>
                </a:pPr>
                <a:r>
                  <a:rPr lang="en-US" altLang="ko-KR" b="1" dirty="0">
                    <a:solidFill>
                      <a:schemeClr val="accent5"/>
                    </a:solidFill>
                    <a:cs typeface="Arial" pitchFamily="34" charset="0"/>
                  </a:rPr>
                  <a:t>The children will be learning about their feelings and emotions.</a:t>
                </a:r>
              </a:p>
              <a:p>
                <a:pPr marL="285750" indent="-285750">
                  <a:buFont typeface="Courier New" panose="02070309020205020404" pitchFamily="49" charset="0"/>
                  <a:buChar char="o"/>
                </a:pPr>
                <a:r>
                  <a:rPr lang="en-US" altLang="ko-KR" b="1" dirty="0">
                    <a:solidFill>
                      <a:schemeClr val="accent5"/>
                    </a:solidFill>
                    <a:cs typeface="Arial" pitchFamily="34" charset="0"/>
                  </a:rPr>
                  <a:t>They will be learning about their families and where they live.</a:t>
                </a:r>
              </a:p>
              <a:p>
                <a:pPr marL="285750" indent="-285750">
                  <a:buFont typeface="Courier New" panose="02070309020205020404" pitchFamily="49" charset="0"/>
                  <a:buChar char="o"/>
                </a:pPr>
                <a:r>
                  <a:rPr lang="en-US" altLang="ko-KR" b="1" dirty="0">
                    <a:solidFill>
                      <a:schemeClr val="accent5"/>
                    </a:solidFill>
                    <a:cs typeface="Arial" pitchFamily="34" charset="0"/>
                  </a:rPr>
                  <a:t>They will be learning new routines and how to ask for help.</a:t>
                </a:r>
              </a:p>
              <a:p>
                <a:pPr marL="285750" indent="-285750">
                  <a:buFont typeface="Courier New" panose="02070309020205020404" pitchFamily="49" charset="0"/>
                  <a:buChar char="o"/>
                </a:pPr>
                <a:r>
                  <a:rPr lang="en-US" altLang="ko-KR" b="1" dirty="0">
                    <a:solidFill>
                      <a:schemeClr val="accent5"/>
                    </a:solidFill>
                    <a:cs typeface="Arial" pitchFamily="34" charset="0"/>
                  </a:rPr>
                  <a:t>They will be building relationships both with the adults in the classroom and their peers.</a:t>
                </a:r>
              </a:p>
              <a:p>
                <a:endParaRPr lang="en-US" altLang="ko-KR" b="1" dirty="0">
                  <a:solidFill>
                    <a:schemeClr val="accent5"/>
                  </a:solidFill>
                  <a:cs typeface="Arial" pitchFamily="34" charset="0"/>
                </a:endParaRPr>
              </a:p>
              <a:p>
                <a:pPr marL="285750" indent="-285750">
                  <a:buFont typeface="Courier New" panose="02070309020205020404" pitchFamily="49" charset="0"/>
                  <a:buChar char="o"/>
                </a:pPr>
                <a:endParaRPr lang="en-US" altLang="ko-KR" sz="1600" b="1" dirty="0">
                  <a:solidFill>
                    <a:schemeClr val="accent5"/>
                  </a:solidFill>
                  <a:cs typeface="Arial" pitchFamily="34" charset="0"/>
                </a:endParaRPr>
              </a:p>
              <a:p>
                <a:pPr marL="285750" indent="-285750">
                  <a:buFont typeface="Courier New" panose="02070309020205020404" pitchFamily="49" charset="0"/>
                  <a:buChar char="o"/>
                </a:pPr>
                <a:endParaRPr lang="ko-KR" altLang="en-US" sz="1400" b="1" dirty="0">
                  <a:solidFill>
                    <a:schemeClr val="accent5"/>
                  </a:solidFill>
                  <a:cs typeface="Arial" pitchFamily="34" charset="0"/>
                </a:endParaRPr>
              </a:p>
            </p:txBody>
          </p:sp>
        </p:grpSp>
      </p:grpSp>
    </p:spTree>
    <p:extLst>
      <p:ext uri="{BB962C8B-B14F-4D97-AF65-F5344CB8AC3E}">
        <p14:creationId xmlns:p14="http://schemas.microsoft.com/office/powerpoint/2010/main" val="1874815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ver and End Slide Master">
  <a:themeElements>
    <a:clrScheme name="ALLPPT-414">
      <a:dk1>
        <a:sysClr val="windowText" lastClr="000000"/>
      </a:dk1>
      <a:lt1>
        <a:sysClr val="window" lastClr="FFFFFF"/>
      </a:lt1>
      <a:dk2>
        <a:srgbClr val="1F497D"/>
      </a:dk2>
      <a:lt2>
        <a:srgbClr val="EEECE1"/>
      </a:lt2>
      <a:accent1>
        <a:srgbClr val="3A876B"/>
      </a:accent1>
      <a:accent2>
        <a:srgbClr val="90B141"/>
      </a:accent2>
      <a:accent3>
        <a:srgbClr val="CEDD46"/>
      </a:accent3>
      <a:accent4>
        <a:srgbClr val="399A84"/>
      </a:accent4>
      <a:accent5>
        <a:srgbClr val="429EB3"/>
      </a:accent5>
      <a:accent6>
        <a:srgbClr val="26648C"/>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414">
      <a:dk1>
        <a:sysClr val="windowText" lastClr="000000"/>
      </a:dk1>
      <a:lt1>
        <a:sysClr val="window" lastClr="FFFFFF"/>
      </a:lt1>
      <a:dk2>
        <a:srgbClr val="1F497D"/>
      </a:dk2>
      <a:lt2>
        <a:srgbClr val="EEECE1"/>
      </a:lt2>
      <a:accent1>
        <a:srgbClr val="3A876B"/>
      </a:accent1>
      <a:accent2>
        <a:srgbClr val="90B141"/>
      </a:accent2>
      <a:accent3>
        <a:srgbClr val="CEDD46"/>
      </a:accent3>
      <a:accent4>
        <a:srgbClr val="399A84"/>
      </a:accent4>
      <a:accent5>
        <a:srgbClr val="429EB3"/>
      </a:accent5>
      <a:accent6>
        <a:srgbClr val="26648C"/>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414">
      <a:dk1>
        <a:sysClr val="windowText" lastClr="000000"/>
      </a:dk1>
      <a:lt1>
        <a:sysClr val="window" lastClr="FFFFFF"/>
      </a:lt1>
      <a:dk2>
        <a:srgbClr val="1F497D"/>
      </a:dk2>
      <a:lt2>
        <a:srgbClr val="EEECE1"/>
      </a:lt2>
      <a:accent1>
        <a:srgbClr val="3A876B"/>
      </a:accent1>
      <a:accent2>
        <a:srgbClr val="90B141"/>
      </a:accent2>
      <a:accent3>
        <a:srgbClr val="CEDD46"/>
      </a:accent3>
      <a:accent4>
        <a:srgbClr val="399A84"/>
      </a:accent4>
      <a:accent5>
        <a:srgbClr val="429EB3"/>
      </a:accent5>
      <a:accent6>
        <a:srgbClr val="26648C"/>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2780</TotalTime>
  <Words>1423</Words>
  <Application>Microsoft Office PowerPoint</Application>
  <PresentationFormat>Widescreen</PresentationFormat>
  <Paragraphs>157</Paragraphs>
  <Slides>17</Slides>
  <Notes>0</Notes>
  <HiddenSlides>0</HiddenSlides>
  <MMClips>0</MMClips>
  <ScaleCrop>false</ScaleCrop>
  <HeadingPairs>
    <vt:vector size="4" baseType="variant">
      <vt:variant>
        <vt:lpstr>Theme</vt:lpstr>
      </vt:variant>
      <vt:variant>
        <vt:i4>3</vt:i4>
      </vt:variant>
      <vt:variant>
        <vt:lpstr>Slide Titles</vt:lpstr>
      </vt:variant>
      <vt:variant>
        <vt:i4>17</vt:i4>
      </vt:variant>
    </vt:vector>
  </HeadingPairs>
  <TitlesOfParts>
    <vt:vector size="20" baseType="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Laura Lane</cp:lastModifiedBy>
  <cp:revision>127</cp:revision>
  <dcterms:created xsi:type="dcterms:W3CDTF">2020-01-20T05:08:25Z</dcterms:created>
  <dcterms:modified xsi:type="dcterms:W3CDTF">2026-09-09T10:42:20Z</dcterms:modified>
</cp:coreProperties>
</file>