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23"/>
  </p:notesMasterIdLst>
  <p:sldIdLst>
    <p:sldId id="344" r:id="rId4"/>
    <p:sldId id="356" r:id="rId5"/>
    <p:sldId id="347" r:id="rId6"/>
    <p:sldId id="343" r:id="rId7"/>
    <p:sldId id="354" r:id="rId8"/>
    <p:sldId id="355" r:id="rId9"/>
    <p:sldId id="362" r:id="rId10"/>
    <p:sldId id="357" r:id="rId11"/>
    <p:sldId id="372" r:id="rId12"/>
    <p:sldId id="359" r:id="rId13"/>
    <p:sldId id="358" r:id="rId14"/>
    <p:sldId id="360" r:id="rId15"/>
    <p:sldId id="361" r:id="rId16"/>
    <p:sldId id="363" r:id="rId17"/>
    <p:sldId id="364" r:id="rId18"/>
    <p:sldId id="365" r:id="rId19"/>
    <p:sldId id="366" r:id="rId20"/>
    <p:sldId id="367" r:id="rId21"/>
    <p:sldId id="3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8AE2"/>
    <a:srgbClr val="8AE28A"/>
    <a:srgbClr val="75DD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E997DB-A291-4A5A-197E-27E7575D9FCA}" v="294" dt="2026-08-31T10:25:38.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19" autoAdjust="0"/>
    <p:restoredTop sz="94668"/>
  </p:normalViewPr>
  <p:slideViewPr>
    <p:cSldViewPr snapToGrid="0" showGuides="1">
      <p:cViewPr varScale="1">
        <p:scale>
          <a:sx n="105" d="100"/>
          <a:sy n="105" d="100"/>
        </p:scale>
        <p:origin x="11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그림 개체 틀 2">
            <a:extLst>
              <a:ext uri="{FF2B5EF4-FFF2-40B4-BE49-F238E27FC236}">
                <a16:creationId xmlns:a16="http://schemas.microsoft.com/office/drawing/2014/main" id="{74ADC69E-7B21-41C9-B744-73AA54F21F65}"/>
              </a:ext>
            </a:extLst>
          </p:cNvPr>
          <p:cNvSpPr>
            <a:spLocks noGrp="1"/>
          </p:cNvSpPr>
          <p:nvPr>
            <p:ph type="pic" sz="quarter" idx="42" hasCustomPrompt="1"/>
          </p:nvPr>
        </p:nvSpPr>
        <p:spPr>
          <a:xfrm>
            <a:off x="901845" y="1742673"/>
            <a:ext cx="2042136" cy="2376264"/>
          </a:xfrm>
          <a:prstGeom prst="round2DiagRect">
            <a:avLst>
              <a:gd name="adj1" fmla="val 30184"/>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5" name="그림 개체 틀 2">
            <a:extLst>
              <a:ext uri="{FF2B5EF4-FFF2-40B4-BE49-F238E27FC236}">
                <a16:creationId xmlns:a16="http://schemas.microsoft.com/office/drawing/2014/main" id="{21330B0B-9763-4244-802F-F7BE7B139D26}"/>
              </a:ext>
            </a:extLst>
          </p:cNvPr>
          <p:cNvSpPr>
            <a:spLocks noGrp="1"/>
          </p:cNvSpPr>
          <p:nvPr>
            <p:ph type="pic" sz="quarter" idx="43" hasCustomPrompt="1"/>
          </p:nvPr>
        </p:nvSpPr>
        <p:spPr>
          <a:xfrm>
            <a:off x="3679716" y="1742673"/>
            <a:ext cx="2042136" cy="2376264"/>
          </a:xfrm>
          <a:prstGeom prst="round2DiagRect">
            <a:avLst>
              <a:gd name="adj1" fmla="val 29763"/>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6" name="그림 개체 틀 2">
            <a:extLst>
              <a:ext uri="{FF2B5EF4-FFF2-40B4-BE49-F238E27FC236}">
                <a16:creationId xmlns:a16="http://schemas.microsoft.com/office/drawing/2014/main" id="{749222CF-6D36-44EA-879A-C5734EBAFFAA}"/>
              </a:ext>
            </a:extLst>
          </p:cNvPr>
          <p:cNvSpPr>
            <a:spLocks noGrp="1"/>
          </p:cNvSpPr>
          <p:nvPr>
            <p:ph type="pic" sz="quarter" idx="44" hasCustomPrompt="1"/>
          </p:nvPr>
        </p:nvSpPr>
        <p:spPr>
          <a:xfrm>
            <a:off x="6457587" y="1742673"/>
            <a:ext cx="2042136" cy="2376264"/>
          </a:xfrm>
          <a:prstGeom prst="round2DiagRect">
            <a:avLst>
              <a:gd name="adj1" fmla="val 28917"/>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7" name="그림 개체 틀 2">
            <a:extLst>
              <a:ext uri="{FF2B5EF4-FFF2-40B4-BE49-F238E27FC236}">
                <a16:creationId xmlns:a16="http://schemas.microsoft.com/office/drawing/2014/main" id="{A0637056-896D-4BB6-9D69-2C13D71FEC35}"/>
              </a:ext>
            </a:extLst>
          </p:cNvPr>
          <p:cNvSpPr>
            <a:spLocks noGrp="1"/>
          </p:cNvSpPr>
          <p:nvPr>
            <p:ph type="pic" sz="quarter" idx="45" hasCustomPrompt="1"/>
          </p:nvPr>
        </p:nvSpPr>
        <p:spPr>
          <a:xfrm>
            <a:off x="9235458" y="1742673"/>
            <a:ext cx="2042136" cy="2376264"/>
          </a:xfrm>
          <a:prstGeom prst="round2DiagRect">
            <a:avLst>
              <a:gd name="adj1" fmla="val 33141"/>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solidFill>
          <a:schemeClr val="accent1"/>
        </a:solidFill>
        <a:effectLst/>
      </p:bgPr>
    </p:bg>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5D493FB0-2EA2-48C2-A396-BB7BF79442AD}"/>
              </a:ext>
            </a:extLst>
          </p:cNvPr>
          <p:cNvSpPr>
            <a:spLocks noGrp="1"/>
          </p:cNvSpPr>
          <p:nvPr>
            <p:ph type="pic" sz="quarter" idx="14" hasCustomPrompt="1"/>
          </p:nvPr>
        </p:nvSpPr>
        <p:spPr>
          <a:xfrm>
            <a:off x="2" y="0"/>
            <a:ext cx="10101086" cy="6858000"/>
          </a:xfrm>
          <a:prstGeom prst="round2DiagRect">
            <a:avLst>
              <a:gd name="adj1" fmla="val 37296"/>
              <a:gd name="adj2" fmla="val 0"/>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7" r:id="rId6"/>
    <p:sldLayoutId id="2147483678" r:id="rId7"/>
    <p:sldLayoutId id="2147483680" r:id="rId8"/>
    <p:sldLayoutId id="2147483682" r:id="rId9"/>
    <p:sldLayoutId id="2147483684" r:id="rId10"/>
    <p:sldLayoutId id="2147483686" r:id="rId11"/>
    <p:sldLayoutId id="2147483687" r:id="rId12"/>
    <p:sldLayoutId id="2147483688" r:id="rId13"/>
    <p:sldLayoutId id="2147483671"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3B4C724-0776-4328-8F0A-B72DA1579537}"/>
              </a:ext>
            </a:extLst>
          </p:cNvPr>
          <p:cNvSpPr txBox="1"/>
          <p:nvPr/>
        </p:nvSpPr>
        <p:spPr>
          <a:xfrm>
            <a:off x="4121426" y="1997839"/>
            <a:ext cx="4373218" cy="2862322"/>
          </a:xfrm>
          <a:prstGeom prst="rect">
            <a:avLst/>
          </a:prstGeom>
          <a:noFill/>
        </p:spPr>
        <p:txBody>
          <a:bodyPr wrap="square" lIns="91440" tIns="45720" rIns="91440" bIns="45720" rtlCol="0" anchor="ctr">
            <a:spAutoFit/>
          </a:bodyPr>
          <a:lstStyle/>
          <a:p>
            <a:pPr algn="ctr"/>
            <a:r>
              <a:rPr lang="en-US" sz="6000" b="1" dirty="0">
                <a:solidFill>
                  <a:schemeClr val="accent1">
                    <a:lumMod val="75000"/>
                  </a:schemeClr>
                </a:solidFill>
                <a:latin typeface="+mj-lt"/>
              </a:rPr>
              <a:t>Information meeting </a:t>
            </a:r>
          </a:p>
          <a:p>
            <a:pPr algn="ctr"/>
            <a:r>
              <a:rPr lang="en-US" sz="6000" b="1" dirty="0">
                <a:solidFill>
                  <a:schemeClr val="accent1">
                    <a:lumMod val="75000"/>
                  </a:schemeClr>
                </a:solidFill>
                <a:latin typeface="+mj-lt"/>
              </a:rPr>
              <a:t>for Year 6</a:t>
            </a:r>
            <a:endParaRPr lang="ko-KR" altLang="en-US" sz="6000" b="1" dirty="0">
              <a:solidFill>
                <a:schemeClr val="accent1">
                  <a:lumMod val="75000"/>
                </a:schemeClr>
              </a:solidFill>
              <a:latin typeface="+mj-lt"/>
              <a:cs typeface="Arial" pitchFamily="34" charset="0"/>
            </a:endParaRPr>
          </a:p>
        </p:txBody>
      </p:sp>
    </p:spTree>
    <p:extLst>
      <p:ext uri="{BB962C8B-B14F-4D97-AF65-F5344CB8AC3E}">
        <p14:creationId xmlns:p14="http://schemas.microsoft.com/office/powerpoint/2010/main" val="305734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8D6579FB-80AA-4EBF-AE14-BA4BC4C2CF12}"/>
              </a:ext>
            </a:extLst>
          </p:cNvPr>
          <p:cNvSpPr txBox="1"/>
          <p:nvPr/>
        </p:nvSpPr>
        <p:spPr>
          <a:xfrm>
            <a:off x="827314" y="2540120"/>
            <a:ext cx="3033485" cy="2123658"/>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Our staffing team</a:t>
            </a:r>
            <a:endParaRPr lang="ko-KR" altLang="en-US" sz="4400" dirty="0">
              <a:solidFill>
                <a:schemeClr val="accent1">
                  <a:lumMod val="75000"/>
                </a:schemeClr>
              </a:solidFill>
              <a:cs typeface="Arial" pitchFamily="34" charset="0"/>
            </a:endParaRPr>
          </a:p>
        </p:txBody>
      </p:sp>
      <p:sp>
        <p:nvSpPr>
          <p:cNvPr id="37" name="TextBox 36">
            <a:extLst>
              <a:ext uri="{FF2B5EF4-FFF2-40B4-BE49-F238E27FC236}">
                <a16:creationId xmlns:a16="http://schemas.microsoft.com/office/drawing/2014/main" id="{00741F9D-2E98-1068-2504-EE7AD9D56FCA}"/>
              </a:ext>
            </a:extLst>
          </p:cNvPr>
          <p:cNvSpPr txBox="1"/>
          <p:nvPr/>
        </p:nvSpPr>
        <p:spPr>
          <a:xfrm>
            <a:off x="5839329" y="2386231"/>
            <a:ext cx="1881734" cy="307777"/>
          </a:xfrm>
          <a:prstGeom prst="rect">
            <a:avLst/>
          </a:prstGeom>
          <a:noFill/>
        </p:spPr>
        <p:txBody>
          <a:bodyPr wrap="square" lIns="0" tIns="0" rIns="0" bIns="0" rtlCol="0">
            <a:spAutoFit/>
          </a:bodyPr>
          <a:lstStyle/>
          <a:p>
            <a:pPr algn="ctr"/>
            <a:r>
              <a:rPr lang="en-US" altLang="ko-KR" sz="2000" b="1" dirty="0" err="1">
                <a:solidFill>
                  <a:schemeClr val="accent1"/>
                </a:solidFill>
              </a:rPr>
              <a:t>Mr</a:t>
            </a:r>
            <a:r>
              <a:rPr lang="en-US" altLang="ko-KR" sz="2000" b="1" dirty="0">
                <a:solidFill>
                  <a:schemeClr val="accent1"/>
                </a:solidFill>
              </a:rPr>
              <a:t> Alcock</a:t>
            </a:r>
          </a:p>
        </p:txBody>
      </p:sp>
      <p:sp>
        <p:nvSpPr>
          <p:cNvPr id="39" name="TextBox 38">
            <a:extLst>
              <a:ext uri="{FF2B5EF4-FFF2-40B4-BE49-F238E27FC236}">
                <a16:creationId xmlns:a16="http://schemas.microsoft.com/office/drawing/2014/main" id="{5A8938D1-52E2-15B5-40F6-398BCF108A41}"/>
              </a:ext>
            </a:extLst>
          </p:cNvPr>
          <p:cNvSpPr txBox="1"/>
          <p:nvPr/>
        </p:nvSpPr>
        <p:spPr>
          <a:xfrm>
            <a:off x="5770503" y="2694008"/>
            <a:ext cx="1881734" cy="276999"/>
          </a:xfrm>
          <a:prstGeom prst="rect">
            <a:avLst/>
          </a:prstGeom>
          <a:noFill/>
        </p:spPr>
        <p:txBody>
          <a:bodyPr wrap="square" lIns="0" tIns="0" rIns="0" bIns="0" rtlCol="0">
            <a:spAutoFit/>
          </a:bodyPr>
          <a:lstStyle/>
          <a:p>
            <a:pPr algn="ctr"/>
            <a:r>
              <a:rPr lang="en-US" altLang="ko-KR" dirty="0">
                <a:solidFill>
                  <a:schemeClr val="tx1">
                    <a:lumMod val="75000"/>
                    <a:lumOff val="25000"/>
                  </a:schemeClr>
                </a:solidFill>
              </a:rPr>
              <a:t>Class teacher </a:t>
            </a:r>
          </a:p>
        </p:txBody>
      </p:sp>
      <p:sp>
        <p:nvSpPr>
          <p:cNvPr id="5" name="TextBox 4">
            <a:extLst>
              <a:ext uri="{FF2B5EF4-FFF2-40B4-BE49-F238E27FC236}">
                <a16:creationId xmlns:a16="http://schemas.microsoft.com/office/drawing/2014/main" id="{E2515589-EC70-F62A-31DD-C585126FF970}"/>
              </a:ext>
            </a:extLst>
          </p:cNvPr>
          <p:cNvSpPr txBox="1"/>
          <p:nvPr/>
        </p:nvSpPr>
        <p:spPr>
          <a:xfrm>
            <a:off x="6711370" y="3601949"/>
            <a:ext cx="2747262" cy="646331"/>
          </a:xfrm>
          <a:prstGeom prst="rect">
            <a:avLst/>
          </a:prstGeom>
          <a:noFill/>
        </p:spPr>
        <p:txBody>
          <a:bodyPr wrap="square" lIns="91440" tIns="45720" rIns="91440" bIns="45720" rtlCol="0" anchor="t">
            <a:spAutoFit/>
          </a:bodyPr>
          <a:lstStyle/>
          <a:p>
            <a:r>
              <a:rPr lang="en-GB" b="1">
                <a:solidFill>
                  <a:schemeClr val="accent2"/>
                </a:solidFill>
              </a:rPr>
              <a:t>Mrs Murphy</a:t>
            </a:r>
            <a:endParaRPr lang="en-GB" b="1" dirty="0">
              <a:solidFill>
                <a:schemeClr val="accent2"/>
              </a:solidFill>
            </a:endParaRPr>
          </a:p>
          <a:p>
            <a:r>
              <a:rPr lang="en-GB"/>
              <a:t>PPA cover </a:t>
            </a:r>
            <a:endParaRPr lang="en-GB">
              <a:cs typeface="Arial"/>
            </a:endParaRPr>
          </a:p>
        </p:txBody>
      </p:sp>
    </p:spTree>
    <p:extLst>
      <p:ext uri="{BB962C8B-B14F-4D97-AF65-F5344CB8AC3E}">
        <p14:creationId xmlns:p14="http://schemas.microsoft.com/office/powerpoint/2010/main" val="3487259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F5BDA4-10C7-46A6-AC30-523A3FC438AC}"/>
              </a:ext>
            </a:extLst>
          </p:cNvPr>
          <p:cNvSpPr txBox="1"/>
          <p:nvPr/>
        </p:nvSpPr>
        <p:spPr>
          <a:xfrm>
            <a:off x="3367314" y="2760284"/>
            <a:ext cx="5457372" cy="1569660"/>
          </a:xfrm>
          <a:prstGeom prst="rect">
            <a:avLst/>
          </a:prstGeom>
          <a:noFill/>
        </p:spPr>
        <p:txBody>
          <a:bodyPr wrap="square" rtlCol="0" anchor="ctr">
            <a:spAutoFit/>
          </a:bodyPr>
          <a:lstStyle/>
          <a:p>
            <a:pPr algn="ctr"/>
            <a:r>
              <a:rPr lang="en-US" altLang="ko-KR" sz="4800" b="1" dirty="0">
                <a:solidFill>
                  <a:schemeClr val="accent1">
                    <a:lumMod val="75000"/>
                  </a:schemeClr>
                </a:solidFill>
                <a:latin typeface="+mj-lt"/>
                <a:cs typeface="Arial" pitchFamily="34" charset="0"/>
              </a:rPr>
              <a:t>Curriculum Overview</a:t>
            </a:r>
            <a:endParaRPr lang="ko-KR" altLang="en-US" sz="4800" b="1" dirty="0">
              <a:solidFill>
                <a:schemeClr val="accent1">
                  <a:lumMod val="75000"/>
                </a:schemeClr>
              </a:solidFill>
              <a:latin typeface="+mj-lt"/>
              <a:cs typeface="Arial" pitchFamily="34" charset="0"/>
            </a:endParaRPr>
          </a:p>
        </p:txBody>
      </p:sp>
    </p:spTree>
    <p:extLst>
      <p:ext uri="{BB962C8B-B14F-4D97-AF65-F5344CB8AC3E}">
        <p14:creationId xmlns:p14="http://schemas.microsoft.com/office/powerpoint/2010/main" val="1270099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8D6579FB-80AA-4EBF-AE14-BA4BC4C2CF12}"/>
              </a:ext>
            </a:extLst>
          </p:cNvPr>
          <p:cNvSpPr txBox="1"/>
          <p:nvPr/>
        </p:nvSpPr>
        <p:spPr>
          <a:xfrm>
            <a:off x="827314" y="2878674"/>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Curriculum</a:t>
            </a:r>
          </a:p>
          <a:p>
            <a:pPr algn="ctr"/>
            <a:r>
              <a:rPr lang="en-US" altLang="ko-KR" sz="4400" dirty="0">
                <a:solidFill>
                  <a:schemeClr val="accent1">
                    <a:lumMod val="75000"/>
                  </a:schemeClr>
                </a:solidFill>
                <a:cs typeface="Arial" pitchFamily="34" charset="0"/>
              </a:rPr>
              <a:t>(Topic)</a:t>
            </a:r>
            <a:endParaRPr lang="ko-KR" altLang="en-US" sz="4400" dirty="0">
              <a:solidFill>
                <a:schemeClr val="accent1">
                  <a:lumMod val="75000"/>
                </a:schemeClr>
              </a:solidFill>
              <a:cs typeface="Arial" pitchFamily="34" charset="0"/>
            </a:endParaRPr>
          </a:p>
        </p:txBody>
      </p:sp>
      <p:grpSp>
        <p:nvGrpSpPr>
          <p:cNvPr id="53" name="Group 52">
            <a:extLst>
              <a:ext uri="{FF2B5EF4-FFF2-40B4-BE49-F238E27FC236}">
                <a16:creationId xmlns:a16="http://schemas.microsoft.com/office/drawing/2014/main" id="{C916B4E4-E2E5-436E-9916-C5BCB32F65DE}"/>
              </a:ext>
            </a:extLst>
          </p:cNvPr>
          <p:cNvGrpSpPr/>
          <p:nvPr/>
        </p:nvGrpSpPr>
        <p:grpSpPr>
          <a:xfrm>
            <a:off x="6399042" y="3070628"/>
            <a:ext cx="5270444" cy="696169"/>
            <a:chOff x="6399043" y="1068086"/>
            <a:chExt cx="5270444" cy="696169"/>
          </a:xfrm>
        </p:grpSpPr>
        <p:sp>
          <p:nvSpPr>
            <p:cNvPr id="55" name="TextBox 54">
              <a:extLst>
                <a:ext uri="{FF2B5EF4-FFF2-40B4-BE49-F238E27FC236}">
                  <a16:creationId xmlns:a16="http://schemas.microsoft.com/office/drawing/2014/main" id="{571189E6-6D5B-4ADE-8E80-2E647FC188E5}"/>
                </a:ext>
              </a:extLst>
            </p:cNvPr>
            <p:cNvSpPr txBox="1"/>
            <p:nvPr/>
          </p:nvSpPr>
          <p:spPr>
            <a:xfrm>
              <a:off x="6399043" y="1179480"/>
              <a:ext cx="677008" cy="584775"/>
            </a:xfrm>
            <a:prstGeom prst="rect">
              <a:avLst/>
            </a:prstGeom>
            <a:noFill/>
          </p:spPr>
          <p:txBody>
            <a:bodyPr wrap="square" lIns="108000" rIns="108000" rtlCol="0">
              <a:spAutoFit/>
            </a:bodyPr>
            <a:lstStyle/>
            <a:p>
              <a:pPr algn="ctr"/>
              <a:r>
                <a:rPr lang="en-US" altLang="ko-KR" sz="3200" b="1" dirty="0">
                  <a:solidFill>
                    <a:schemeClr val="bg1"/>
                  </a:solidFill>
                  <a:cs typeface="Arial" pitchFamily="34" charset="0"/>
                </a:rPr>
                <a:t>0</a:t>
              </a:r>
              <a:endParaRPr lang="ko-KR" altLang="en-US" sz="3200" b="1" dirty="0">
                <a:solidFill>
                  <a:schemeClr val="bg1"/>
                </a:solidFill>
                <a:cs typeface="Arial" pitchFamily="34" charset="0"/>
              </a:endParaRPr>
            </a:p>
          </p:txBody>
        </p:sp>
        <p:grpSp>
          <p:nvGrpSpPr>
            <p:cNvPr id="56" name="Group 55">
              <a:extLst>
                <a:ext uri="{FF2B5EF4-FFF2-40B4-BE49-F238E27FC236}">
                  <a16:creationId xmlns:a16="http://schemas.microsoft.com/office/drawing/2014/main" id="{4374E7C9-4892-40DC-B46A-9351120F0BEE}"/>
                </a:ext>
              </a:extLst>
            </p:cNvPr>
            <p:cNvGrpSpPr/>
            <p:nvPr/>
          </p:nvGrpSpPr>
          <p:grpSpPr>
            <a:xfrm>
              <a:off x="7367450" y="1068086"/>
              <a:ext cx="4302037" cy="653675"/>
              <a:chOff x="1797648" y="2369571"/>
              <a:chExt cx="3488746" cy="653675"/>
            </a:xfrm>
          </p:grpSpPr>
          <p:sp>
            <p:nvSpPr>
              <p:cNvPr id="57" name="TextBox 56">
                <a:extLst>
                  <a:ext uri="{FF2B5EF4-FFF2-40B4-BE49-F238E27FC236}">
                    <a16:creationId xmlns:a16="http://schemas.microsoft.com/office/drawing/2014/main" id="{AA562870-AAC7-4466-960F-592E1409CBCC}"/>
                  </a:ext>
                </a:extLst>
              </p:cNvPr>
              <p:cNvSpPr txBox="1"/>
              <p:nvPr/>
            </p:nvSpPr>
            <p:spPr>
              <a:xfrm>
                <a:off x="1797648" y="2369571"/>
                <a:ext cx="3488745" cy="369332"/>
              </a:xfrm>
              <a:prstGeom prst="rect">
                <a:avLst/>
              </a:prstGeom>
              <a:noFill/>
            </p:spPr>
            <p:txBody>
              <a:bodyPr wrap="square" lIns="108000" rIns="108000" rtlCol="0">
                <a:spAutoFit/>
              </a:bodyPr>
              <a:lstStyle/>
              <a:p>
                <a:endParaRPr lang="ko-KR" altLang="en-US" b="1" dirty="0">
                  <a:solidFill>
                    <a:schemeClr val="accent3">
                      <a:lumMod val="75000"/>
                    </a:schemeClr>
                  </a:solidFill>
                  <a:cs typeface="Arial" pitchFamily="34" charset="0"/>
                </a:endParaRPr>
              </a:p>
            </p:txBody>
          </p:sp>
          <p:sp>
            <p:nvSpPr>
              <p:cNvPr id="58" name="TextBox 57">
                <a:extLst>
                  <a:ext uri="{FF2B5EF4-FFF2-40B4-BE49-F238E27FC236}">
                    <a16:creationId xmlns:a16="http://schemas.microsoft.com/office/drawing/2014/main" id="{0DD333C7-6E94-4594-A56C-3AE959C9156A}"/>
                  </a:ext>
                </a:extLst>
              </p:cNvPr>
              <p:cNvSpPr txBox="1"/>
              <p:nvPr/>
            </p:nvSpPr>
            <p:spPr>
              <a:xfrm>
                <a:off x="1920062" y="2715469"/>
                <a:ext cx="3366332" cy="307777"/>
              </a:xfrm>
              <a:prstGeom prst="rect">
                <a:avLst/>
              </a:prstGeom>
              <a:noFill/>
            </p:spPr>
            <p:txBody>
              <a:bodyPr wrap="square" rtlCol="0">
                <a:spAutoFit/>
              </a:bodyPr>
              <a:lstStyle/>
              <a:p>
                <a:pPr marL="285750" indent="-285750">
                  <a:buFont typeface="Courier New" panose="02070309020205020404" pitchFamily="49" charset="0"/>
                  <a:buChar char="o"/>
                </a:pPr>
                <a:endParaRPr lang="ko-KR" altLang="en-US" sz="1400" b="1" dirty="0">
                  <a:solidFill>
                    <a:schemeClr val="accent3">
                      <a:lumMod val="75000"/>
                    </a:schemeClr>
                  </a:solidFill>
                  <a:cs typeface="Arial" pitchFamily="34" charset="0"/>
                </a:endParaRPr>
              </a:p>
            </p:txBody>
          </p:sp>
        </p:grpSp>
      </p:grpSp>
      <p:grpSp>
        <p:nvGrpSpPr>
          <p:cNvPr id="65" name="Group 64">
            <a:extLst>
              <a:ext uri="{FF2B5EF4-FFF2-40B4-BE49-F238E27FC236}">
                <a16:creationId xmlns:a16="http://schemas.microsoft.com/office/drawing/2014/main" id="{1BC93A32-3FEE-4146-A477-853EE2460B30}"/>
              </a:ext>
            </a:extLst>
          </p:cNvPr>
          <p:cNvGrpSpPr/>
          <p:nvPr/>
        </p:nvGrpSpPr>
        <p:grpSpPr>
          <a:xfrm>
            <a:off x="6205108" y="170795"/>
            <a:ext cx="5318002" cy="6237472"/>
            <a:chOff x="6351484" y="1067382"/>
            <a:chExt cx="5318002" cy="794425"/>
          </a:xfrm>
        </p:grpSpPr>
        <p:sp>
          <p:nvSpPr>
            <p:cNvPr id="66" name="Regular Pentagon 33">
              <a:extLst>
                <a:ext uri="{FF2B5EF4-FFF2-40B4-BE49-F238E27FC236}">
                  <a16:creationId xmlns:a16="http://schemas.microsoft.com/office/drawing/2014/main" id="{2DFCC8C8-4E27-45AF-9D4F-C2D2EDD6B7E8}"/>
                </a:ext>
              </a:extLst>
            </p:cNvPr>
            <p:cNvSpPr/>
            <p:nvPr/>
          </p:nvSpPr>
          <p:spPr>
            <a:xfrm>
              <a:off x="6351484" y="1104189"/>
              <a:ext cx="772126" cy="735356"/>
            </a:xfrm>
            <a:prstGeom prst="round2DiagRect">
              <a:avLst>
                <a:gd name="adj1" fmla="val 0"/>
                <a:gd name="adj2" fmla="val 50000"/>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2"/>
                </a:solidFill>
              </a:endParaRPr>
            </a:p>
          </p:txBody>
        </p:sp>
        <p:sp>
          <p:nvSpPr>
            <p:cNvPr id="67" name="TextBox 66">
              <a:extLst>
                <a:ext uri="{FF2B5EF4-FFF2-40B4-BE49-F238E27FC236}">
                  <a16:creationId xmlns:a16="http://schemas.microsoft.com/office/drawing/2014/main" id="{B35A15A7-1690-4255-9474-492A0DCD151E}"/>
                </a:ext>
              </a:extLst>
            </p:cNvPr>
            <p:cNvSpPr txBox="1"/>
            <p:nvPr/>
          </p:nvSpPr>
          <p:spPr>
            <a:xfrm>
              <a:off x="6399043" y="1179480"/>
              <a:ext cx="677008" cy="584775"/>
            </a:xfrm>
            <a:prstGeom prst="rect">
              <a:avLst/>
            </a:prstGeom>
            <a:noFill/>
          </p:spPr>
          <p:txBody>
            <a:bodyPr wrap="square" lIns="108000" rIns="108000" rtlCol="0">
              <a:spAutoFit/>
            </a:bodyPr>
            <a:lstStyle/>
            <a:p>
              <a:pPr algn="ctr"/>
              <a:endParaRPr lang="ko-KR" altLang="en-US" sz="3200" b="1" dirty="0">
                <a:solidFill>
                  <a:schemeClr val="bg1"/>
                </a:solidFill>
                <a:cs typeface="Arial" pitchFamily="34" charset="0"/>
              </a:endParaRPr>
            </a:p>
          </p:txBody>
        </p:sp>
        <p:grpSp>
          <p:nvGrpSpPr>
            <p:cNvPr id="68" name="Group 67">
              <a:extLst>
                <a:ext uri="{FF2B5EF4-FFF2-40B4-BE49-F238E27FC236}">
                  <a16:creationId xmlns:a16="http://schemas.microsoft.com/office/drawing/2014/main" id="{471B2519-BD8E-451B-BDBD-BE6E6E49E9DD}"/>
                </a:ext>
              </a:extLst>
            </p:cNvPr>
            <p:cNvGrpSpPr/>
            <p:nvPr/>
          </p:nvGrpSpPr>
          <p:grpSpPr>
            <a:xfrm>
              <a:off x="7367449" y="1067382"/>
              <a:ext cx="4302037" cy="794425"/>
              <a:chOff x="1797647" y="2368867"/>
              <a:chExt cx="3488746" cy="794425"/>
            </a:xfrm>
          </p:grpSpPr>
          <p:sp>
            <p:nvSpPr>
              <p:cNvPr id="69" name="TextBox 68">
                <a:extLst>
                  <a:ext uri="{FF2B5EF4-FFF2-40B4-BE49-F238E27FC236}">
                    <a16:creationId xmlns:a16="http://schemas.microsoft.com/office/drawing/2014/main" id="{C897B67A-114B-4B4A-8348-4B01A3BF569D}"/>
                  </a:ext>
                </a:extLst>
              </p:cNvPr>
              <p:cNvSpPr txBox="1"/>
              <p:nvPr/>
            </p:nvSpPr>
            <p:spPr>
              <a:xfrm>
                <a:off x="1797648" y="2368867"/>
                <a:ext cx="3488745" cy="369332"/>
              </a:xfrm>
              <a:prstGeom prst="rect">
                <a:avLst/>
              </a:prstGeom>
              <a:noFill/>
            </p:spPr>
            <p:txBody>
              <a:bodyPr wrap="square" lIns="108000" rIns="108000" rtlCol="0">
                <a:spAutoFit/>
              </a:bodyPr>
              <a:lstStyle/>
              <a:p>
                <a:r>
                  <a:rPr lang="en-GB" altLang="ko-KR" b="1" dirty="0">
                    <a:solidFill>
                      <a:schemeClr val="accent5"/>
                    </a:solidFill>
                    <a:cs typeface="Arial" pitchFamily="34" charset="0"/>
                  </a:rPr>
                  <a:t>The Autumn Term </a:t>
                </a:r>
                <a:endParaRPr lang="ko-KR" altLang="en-US" b="1" dirty="0">
                  <a:solidFill>
                    <a:schemeClr val="accent5"/>
                  </a:solidFill>
                  <a:cs typeface="Arial" pitchFamily="34" charset="0"/>
                </a:endParaRPr>
              </a:p>
            </p:txBody>
          </p:sp>
          <p:sp>
            <p:nvSpPr>
              <p:cNvPr id="70" name="TextBox 69">
                <a:extLst>
                  <a:ext uri="{FF2B5EF4-FFF2-40B4-BE49-F238E27FC236}">
                    <a16:creationId xmlns:a16="http://schemas.microsoft.com/office/drawing/2014/main" id="{41F64FA9-2F52-4942-83BC-4451AEA8DDB4}"/>
                  </a:ext>
                </a:extLst>
              </p:cNvPr>
              <p:cNvSpPr txBox="1"/>
              <p:nvPr/>
            </p:nvSpPr>
            <p:spPr>
              <a:xfrm>
                <a:off x="1797647" y="2457702"/>
                <a:ext cx="3119026" cy="705590"/>
              </a:xfrm>
              <a:prstGeom prst="rect">
                <a:avLst/>
              </a:prstGeom>
              <a:noFill/>
            </p:spPr>
            <p:txBody>
              <a:bodyPr wrap="square" rtlCol="0">
                <a:spAutoFit/>
              </a:bodyPr>
              <a:lstStyle/>
              <a:p>
                <a:pPr marL="285750" indent="-285750">
                  <a:buFont typeface="Courier New" panose="02070309020205020404" pitchFamily="49" charset="0"/>
                  <a:buChar char="o"/>
                </a:pPr>
                <a:r>
                  <a:rPr lang="en-US" altLang="ko-KR" b="1" dirty="0">
                    <a:solidFill>
                      <a:schemeClr val="accent5"/>
                    </a:solidFill>
                    <a:cs typeface="Arial" pitchFamily="34" charset="0"/>
                  </a:rPr>
                  <a:t>This term we are learning all about conflict and resolution. </a:t>
                </a:r>
              </a:p>
              <a:p>
                <a:pPr marL="285750" indent="-285750">
                  <a:buFont typeface="Courier New" panose="02070309020205020404" pitchFamily="49" charset="0"/>
                  <a:buChar char="o"/>
                </a:pPr>
                <a:r>
                  <a:rPr lang="en-US" altLang="ko-KR" b="1" dirty="0">
                    <a:solidFill>
                      <a:schemeClr val="accent5"/>
                    </a:solidFill>
                    <a:cs typeface="Arial" pitchFamily="34" charset="0"/>
                  </a:rPr>
                  <a:t>Our main focus is WW2 but we do start with a brief introduction on WW1 so the children have some background on the subject. </a:t>
                </a:r>
              </a:p>
              <a:p>
                <a:pPr marL="285750" indent="-285750">
                  <a:buFont typeface="Courier New" panose="02070309020205020404" pitchFamily="49" charset="0"/>
                  <a:buChar char="o"/>
                </a:pPr>
                <a:r>
                  <a:rPr lang="en-US" altLang="ko-KR" b="1" dirty="0">
                    <a:solidFill>
                      <a:schemeClr val="accent5"/>
                    </a:solidFill>
                    <a:cs typeface="Arial" pitchFamily="34" charset="0"/>
                  </a:rPr>
                  <a:t>As they are now young adults we do talk about some very in-depth things, but time is spent explaining how we can learn about the past and the mistakes that were made. </a:t>
                </a:r>
              </a:p>
              <a:p>
                <a:pPr marL="285750" indent="-285750">
                  <a:buFont typeface="Courier New" panose="02070309020205020404" pitchFamily="49" charset="0"/>
                  <a:buChar char="o"/>
                </a:pPr>
                <a:r>
                  <a:rPr lang="en-US" altLang="ko-KR" b="1" dirty="0">
                    <a:solidFill>
                      <a:schemeClr val="accent5"/>
                    </a:solidFill>
                    <a:cs typeface="Arial" pitchFamily="34" charset="0"/>
                  </a:rPr>
                  <a:t>We will also be looking at Light for our Science- including how our eyes work in Autumn 1 and Forces in Autumn 2.</a:t>
                </a:r>
              </a:p>
              <a:p>
                <a:pPr marL="285750" indent="-285750">
                  <a:buFont typeface="Courier New" panose="02070309020205020404" pitchFamily="49" charset="0"/>
                  <a:buChar char="o"/>
                </a:pPr>
                <a:endParaRPr lang="en-US" altLang="ko-KR" sz="1600" b="1" dirty="0">
                  <a:solidFill>
                    <a:schemeClr val="accent5"/>
                  </a:solidFill>
                  <a:cs typeface="Arial" pitchFamily="34" charset="0"/>
                </a:endParaRPr>
              </a:p>
              <a:p>
                <a:pPr marL="285750" indent="-285750">
                  <a:buFont typeface="Courier New" panose="02070309020205020404" pitchFamily="49" charset="0"/>
                  <a:buChar char="o"/>
                </a:pPr>
                <a:endParaRPr lang="ko-KR" altLang="en-US" sz="1400" b="1" dirty="0">
                  <a:solidFill>
                    <a:schemeClr val="accent5"/>
                  </a:solidFill>
                  <a:cs typeface="Arial" pitchFamily="34" charset="0"/>
                </a:endParaRPr>
              </a:p>
            </p:txBody>
          </p:sp>
        </p:grpSp>
      </p:grpSp>
    </p:spTree>
    <p:extLst>
      <p:ext uri="{BB962C8B-B14F-4D97-AF65-F5344CB8AC3E}">
        <p14:creationId xmlns:p14="http://schemas.microsoft.com/office/powerpoint/2010/main" val="187481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D1F060-3120-7C10-868E-C05B65C35329}"/>
              </a:ext>
            </a:extLst>
          </p:cNvPr>
          <p:cNvSpPr txBox="1"/>
          <p:nvPr/>
        </p:nvSpPr>
        <p:spPr>
          <a:xfrm>
            <a:off x="824280" y="2809487"/>
            <a:ext cx="3033485" cy="2123658"/>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This Term’s Curriculum</a:t>
            </a:r>
          </a:p>
          <a:p>
            <a:pPr algn="ctr"/>
            <a:endParaRPr lang="ko-KR" altLang="en-US" sz="4400" dirty="0">
              <a:solidFill>
                <a:schemeClr val="accent1">
                  <a:lumMod val="75000"/>
                </a:schemeClr>
              </a:solidFill>
              <a:cs typeface="Arial" pitchFamily="34" charset="0"/>
            </a:endParaRPr>
          </a:p>
        </p:txBody>
      </p:sp>
      <p:sp>
        <p:nvSpPr>
          <p:cNvPr id="14" name="Rectangle 13">
            <a:extLst>
              <a:ext uri="{FF2B5EF4-FFF2-40B4-BE49-F238E27FC236}">
                <a16:creationId xmlns:a16="http://schemas.microsoft.com/office/drawing/2014/main" id="{2389F591-535E-43B4-6585-EF868ECF65BC}"/>
              </a:ext>
            </a:extLst>
          </p:cNvPr>
          <p:cNvSpPr/>
          <p:nvPr/>
        </p:nvSpPr>
        <p:spPr>
          <a:xfrm>
            <a:off x="7560862" y="4677076"/>
            <a:ext cx="1508424" cy="369332"/>
          </a:xfrm>
          <a:prstGeom prst="rect">
            <a:avLst/>
          </a:prstGeom>
        </p:spPr>
        <p:txBody>
          <a:bodyPr wrap="square">
            <a:spAutoFit/>
          </a:bodyPr>
          <a:lstStyle/>
          <a:p>
            <a:pPr algn="ctr"/>
            <a:r>
              <a:rPr lang="en-US" altLang="ko-KR" b="1" dirty="0">
                <a:solidFill>
                  <a:schemeClr val="bg1"/>
                </a:solidFill>
              </a:rPr>
              <a:t>Add to Text</a:t>
            </a:r>
            <a:endParaRPr lang="ko-KR" altLang="en-US" b="1" dirty="0">
              <a:solidFill>
                <a:schemeClr val="bg1"/>
              </a:solidFill>
            </a:endParaRPr>
          </a:p>
        </p:txBody>
      </p:sp>
      <p:grpSp>
        <p:nvGrpSpPr>
          <p:cNvPr id="23" name="Group 22">
            <a:extLst>
              <a:ext uri="{FF2B5EF4-FFF2-40B4-BE49-F238E27FC236}">
                <a16:creationId xmlns:a16="http://schemas.microsoft.com/office/drawing/2014/main" id="{D1E3F62F-0CF2-3240-35E5-8C7CFB4921AB}"/>
              </a:ext>
            </a:extLst>
          </p:cNvPr>
          <p:cNvGrpSpPr/>
          <p:nvPr/>
        </p:nvGrpSpPr>
        <p:grpSpPr>
          <a:xfrm>
            <a:off x="5281589" y="131250"/>
            <a:ext cx="3033485" cy="2828077"/>
            <a:chOff x="5634128" y="292494"/>
            <a:chExt cx="3166631" cy="3190302"/>
          </a:xfrm>
        </p:grpSpPr>
        <p:sp>
          <p:nvSpPr>
            <p:cNvPr id="4" name="Rectangle: Diagonal Corners Rounded 3">
              <a:extLst>
                <a:ext uri="{FF2B5EF4-FFF2-40B4-BE49-F238E27FC236}">
                  <a16:creationId xmlns:a16="http://schemas.microsoft.com/office/drawing/2014/main" id="{8C5F1743-8879-90DA-7F45-1F208C4707D4}"/>
                </a:ext>
              </a:extLst>
            </p:cNvPr>
            <p:cNvSpPr/>
            <p:nvPr/>
          </p:nvSpPr>
          <p:spPr>
            <a:xfrm rot="16200000" flipV="1">
              <a:off x="7216583" y="292494"/>
              <a:ext cx="1584176" cy="1584176"/>
            </a:xfrm>
            <a:prstGeom prst="round2DiagRect">
              <a:avLst>
                <a:gd name="adj1" fmla="val 39387"/>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ectangle: Diagonal Corners Rounded 4">
              <a:extLst>
                <a:ext uri="{FF2B5EF4-FFF2-40B4-BE49-F238E27FC236}">
                  <a16:creationId xmlns:a16="http://schemas.microsoft.com/office/drawing/2014/main" id="{F46F860E-9193-CAE6-E664-48F793F9882C}"/>
                </a:ext>
              </a:extLst>
            </p:cNvPr>
            <p:cNvSpPr/>
            <p:nvPr/>
          </p:nvSpPr>
          <p:spPr>
            <a:xfrm rot="5400000">
              <a:off x="5635849" y="314444"/>
              <a:ext cx="1584176" cy="1584176"/>
            </a:xfrm>
            <a:prstGeom prst="round2DiagRect">
              <a:avLst>
                <a:gd name="adj1" fmla="val 35703"/>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ectangle: Diagonal Corners Rounded 6">
              <a:extLst>
                <a:ext uri="{FF2B5EF4-FFF2-40B4-BE49-F238E27FC236}">
                  <a16:creationId xmlns:a16="http://schemas.microsoft.com/office/drawing/2014/main" id="{BE879AF4-BCCE-4F13-CEE7-A411860AB707}"/>
                </a:ext>
              </a:extLst>
            </p:cNvPr>
            <p:cNvSpPr/>
            <p:nvPr/>
          </p:nvSpPr>
          <p:spPr>
            <a:xfrm>
              <a:off x="5634128" y="1898620"/>
              <a:ext cx="1584176" cy="1584176"/>
            </a:xfrm>
            <a:prstGeom prst="round2DiagRect">
              <a:avLst>
                <a:gd name="adj1" fmla="val 38773"/>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Diagonal Corners Rounded 7">
              <a:extLst>
                <a:ext uri="{FF2B5EF4-FFF2-40B4-BE49-F238E27FC236}">
                  <a16:creationId xmlns:a16="http://schemas.microsoft.com/office/drawing/2014/main" id="{FD9614C5-BD1E-09B0-4685-9E0CFC65E31A}"/>
                </a:ext>
              </a:extLst>
            </p:cNvPr>
            <p:cNvSpPr/>
            <p:nvPr/>
          </p:nvSpPr>
          <p:spPr>
            <a:xfrm flipV="1">
              <a:off x="7214862" y="1878055"/>
              <a:ext cx="1584176" cy="1584176"/>
            </a:xfrm>
            <a:prstGeom prst="round2DiagRect">
              <a:avLst>
                <a:gd name="adj1" fmla="val 40001"/>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5" name="Rectangle 14">
              <a:extLst>
                <a:ext uri="{FF2B5EF4-FFF2-40B4-BE49-F238E27FC236}">
                  <a16:creationId xmlns:a16="http://schemas.microsoft.com/office/drawing/2014/main" id="{48BE31BE-D589-9997-9408-1EE2F5AF2339}"/>
                </a:ext>
              </a:extLst>
            </p:cNvPr>
            <p:cNvSpPr/>
            <p:nvPr/>
          </p:nvSpPr>
          <p:spPr>
            <a:xfrm>
              <a:off x="7266826" y="899916"/>
              <a:ext cx="1508424" cy="369332"/>
            </a:xfrm>
            <a:prstGeom prst="rect">
              <a:avLst/>
            </a:prstGeom>
          </p:spPr>
          <p:txBody>
            <a:bodyPr wrap="square">
              <a:spAutoFit/>
            </a:bodyPr>
            <a:lstStyle/>
            <a:p>
              <a:pPr algn="ctr"/>
              <a:r>
                <a:rPr lang="en-US" altLang="ko-KR" b="1" dirty="0">
                  <a:solidFill>
                    <a:schemeClr val="bg1"/>
                  </a:solidFill>
                </a:rPr>
                <a:t>Place value</a:t>
              </a:r>
              <a:endParaRPr lang="ko-KR" altLang="en-US" b="1" dirty="0">
                <a:solidFill>
                  <a:schemeClr val="bg1"/>
                </a:solidFill>
              </a:endParaRPr>
            </a:p>
          </p:txBody>
        </p:sp>
        <p:sp>
          <p:nvSpPr>
            <p:cNvPr id="16" name="Rectangle 15">
              <a:extLst>
                <a:ext uri="{FF2B5EF4-FFF2-40B4-BE49-F238E27FC236}">
                  <a16:creationId xmlns:a16="http://schemas.microsoft.com/office/drawing/2014/main" id="{4C18ADEB-66FF-664A-1DAA-6C187C84BAA4}"/>
                </a:ext>
              </a:extLst>
            </p:cNvPr>
            <p:cNvSpPr/>
            <p:nvPr/>
          </p:nvSpPr>
          <p:spPr>
            <a:xfrm>
              <a:off x="5672004" y="762158"/>
              <a:ext cx="1508424" cy="646331"/>
            </a:xfrm>
            <a:prstGeom prst="rect">
              <a:avLst/>
            </a:prstGeom>
          </p:spPr>
          <p:txBody>
            <a:bodyPr wrap="square">
              <a:spAutoFit/>
            </a:bodyPr>
            <a:lstStyle/>
            <a:p>
              <a:pPr algn="ctr"/>
              <a:r>
                <a:rPr lang="en-US" altLang="ko-KR" b="1" dirty="0">
                  <a:solidFill>
                    <a:schemeClr val="bg1"/>
                  </a:solidFill>
                </a:rPr>
                <a:t>Four operations</a:t>
              </a:r>
              <a:endParaRPr lang="ko-KR" altLang="en-US" b="1" dirty="0">
                <a:solidFill>
                  <a:schemeClr val="bg1"/>
                </a:solidFill>
              </a:endParaRPr>
            </a:p>
          </p:txBody>
        </p:sp>
        <p:sp>
          <p:nvSpPr>
            <p:cNvPr id="18" name="Rectangle 17">
              <a:extLst>
                <a:ext uri="{FF2B5EF4-FFF2-40B4-BE49-F238E27FC236}">
                  <a16:creationId xmlns:a16="http://schemas.microsoft.com/office/drawing/2014/main" id="{266F7B5E-8B4F-166B-F3AF-DA831062ECA3}"/>
                </a:ext>
              </a:extLst>
            </p:cNvPr>
            <p:cNvSpPr/>
            <p:nvPr/>
          </p:nvSpPr>
          <p:spPr>
            <a:xfrm>
              <a:off x="5672004" y="2453093"/>
              <a:ext cx="1508424" cy="369332"/>
            </a:xfrm>
            <a:prstGeom prst="rect">
              <a:avLst/>
            </a:prstGeom>
          </p:spPr>
          <p:txBody>
            <a:bodyPr wrap="square">
              <a:spAutoFit/>
            </a:bodyPr>
            <a:lstStyle/>
            <a:p>
              <a:pPr algn="ctr"/>
              <a:r>
                <a:rPr lang="en-US" altLang="ko-KR" b="1" dirty="0">
                  <a:solidFill>
                    <a:schemeClr val="bg1"/>
                  </a:solidFill>
                </a:rPr>
                <a:t>Fractions</a:t>
              </a:r>
              <a:endParaRPr lang="ko-KR" altLang="en-US" b="1" dirty="0">
                <a:solidFill>
                  <a:schemeClr val="bg1"/>
                </a:solidFill>
              </a:endParaRPr>
            </a:p>
          </p:txBody>
        </p:sp>
        <p:sp>
          <p:nvSpPr>
            <p:cNvPr id="19" name="Rectangle 18">
              <a:extLst>
                <a:ext uri="{FF2B5EF4-FFF2-40B4-BE49-F238E27FC236}">
                  <a16:creationId xmlns:a16="http://schemas.microsoft.com/office/drawing/2014/main" id="{68EC9E19-F266-BF77-8B51-3D5530DF85B4}"/>
                </a:ext>
              </a:extLst>
            </p:cNvPr>
            <p:cNvSpPr/>
            <p:nvPr/>
          </p:nvSpPr>
          <p:spPr>
            <a:xfrm>
              <a:off x="7254618" y="2485478"/>
              <a:ext cx="1508424" cy="369332"/>
            </a:xfrm>
            <a:prstGeom prst="rect">
              <a:avLst/>
            </a:prstGeom>
          </p:spPr>
          <p:txBody>
            <a:bodyPr wrap="square">
              <a:spAutoFit/>
            </a:bodyPr>
            <a:lstStyle/>
            <a:p>
              <a:pPr algn="ctr"/>
              <a:r>
                <a:rPr lang="en-US" altLang="ko-KR" b="1" dirty="0">
                  <a:solidFill>
                    <a:schemeClr val="bg1"/>
                  </a:solidFill>
                </a:rPr>
                <a:t>Geometry</a:t>
              </a:r>
              <a:endParaRPr lang="ko-KR" altLang="en-US" b="1" dirty="0">
                <a:solidFill>
                  <a:schemeClr val="bg1"/>
                </a:solidFill>
              </a:endParaRPr>
            </a:p>
          </p:txBody>
        </p:sp>
        <p:sp>
          <p:nvSpPr>
            <p:cNvPr id="22" name="Rectangle 21">
              <a:extLst>
                <a:ext uri="{FF2B5EF4-FFF2-40B4-BE49-F238E27FC236}">
                  <a16:creationId xmlns:a16="http://schemas.microsoft.com/office/drawing/2014/main" id="{76640F1F-4D31-3613-99D4-738EBF109F51}"/>
                </a:ext>
              </a:extLst>
            </p:cNvPr>
            <p:cNvSpPr/>
            <p:nvPr/>
          </p:nvSpPr>
          <p:spPr>
            <a:xfrm>
              <a:off x="6489214" y="1594593"/>
              <a:ext cx="1508424" cy="523220"/>
            </a:xfrm>
            <a:prstGeom prst="rect">
              <a:avLst/>
            </a:prstGeom>
          </p:spPr>
          <p:txBody>
            <a:bodyPr wrap="square">
              <a:spAutoFit/>
            </a:bodyPr>
            <a:lstStyle/>
            <a:p>
              <a:pPr algn="ctr"/>
              <a:r>
                <a:rPr lang="en-US" altLang="ko-KR" sz="2800" b="1" dirty="0" err="1">
                  <a:solidFill>
                    <a:schemeClr val="bg1"/>
                  </a:solidFill>
                </a:rPr>
                <a:t>Maths</a:t>
              </a:r>
              <a:endParaRPr lang="ko-KR" altLang="en-US" sz="2800" b="1" dirty="0">
                <a:solidFill>
                  <a:schemeClr val="bg1"/>
                </a:solidFill>
              </a:endParaRPr>
            </a:p>
          </p:txBody>
        </p:sp>
      </p:grpSp>
      <p:grpSp>
        <p:nvGrpSpPr>
          <p:cNvPr id="24" name="Group 23">
            <a:extLst>
              <a:ext uri="{FF2B5EF4-FFF2-40B4-BE49-F238E27FC236}">
                <a16:creationId xmlns:a16="http://schemas.microsoft.com/office/drawing/2014/main" id="{A40ECE1D-9648-2F97-6EA7-391CD63F6AA9}"/>
              </a:ext>
            </a:extLst>
          </p:cNvPr>
          <p:cNvGrpSpPr/>
          <p:nvPr/>
        </p:nvGrpSpPr>
        <p:grpSpPr>
          <a:xfrm>
            <a:off x="9039000" y="1848999"/>
            <a:ext cx="3033485" cy="2828077"/>
            <a:chOff x="5634128" y="292494"/>
            <a:chExt cx="3166631" cy="3190302"/>
          </a:xfrm>
        </p:grpSpPr>
        <p:sp>
          <p:nvSpPr>
            <p:cNvPr id="25" name="Rectangle: Diagonal Corners Rounded 24">
              <a:extLst>
                <a:ext uri="{FF2B5EF4-FFF2-40B4-BE49-F238E27FC236}">
                  <a16:creationId xmlns:a16="http://schemas.microsoft.com/office/drawing/2014/main" id="{3F1FBE7C-3CDF-3B71-32E8-527472A90D54}"/>
                </a:ext>
              </a:extLst>
            </p:cNvPr>
            <p:cNvSpPr/>
            <p:nvPr/>
          </p:nvSpPr>
          <p:spPr>
            <a:xfrm rot="16200000" flipV="1">
              <a:off x="7216583" y="292494"/>
              <a:ext cx="1584176" cy="1584176"/>
            </a:xfrm>
            <a:prstGeom prst="round2DiagRect">
              <a:avLst>
                <a:gd name="adj1" fmla="val 39387"/>
                <a:gd name="adj2"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6" name="Rectangle: Diagonal Corners Rounded 25">
              <a:extLst>
                <a:ext uri="{FF2B5EF4-FFF2-40B4-BE49-F238E27FC236}">
                  <a16:creationId xmlns:a16="http://schemas.microsoft.com/office/drawing/2014/main" id="{0267D70D-CE6C-BE65-4B81-22CA7F4BEE48}"/>
                </a:ext>
              </a:extLst>
            </p:cNvPr>
            <p:cNvSpPr/>
            <p:nvPr/>
          </p:nvSpPr>
          <p:spPr>
            <a:xfrm rot="5400000">
              <a:off x="5635849" y="314444"/>
              <a:ext cx="1584176" cy="1584176"/>
            </a:xfrm>
            <a:prstGeom prst="round2DiagRect">
              <a:avLst>
                <a:gd name="adj1" fmla="val 35703"/>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7" name="Rectangle: Diagonal Corners Rounded 26">
              <a:extLst>
                <a:ext uri="{FF2B5EF4-FFF2-40B4-BE49-F238E27FC236}">
                  <a16:creationId xmlns:a16="http://schemas.microsoft.com/office/drawing/2014/main" id="{8798D6AD-5028-142C-A087-ADEFE74982DD}"/>
                </a:ext>
              </a:extLst>
            </p:cNvPr>
            <p:cNvSpPr/>
            <p:nvPr/>
          </p:nvSpPr>
          <p:spPr>
            <a:xfrm>
              <a:off x="5634128" y="1898620"/>
              <a:ext cx="1584176" cy="1584176"/>
            </a:xfrm>
            <a:prstGeom prst="round2DiagRect">
              <a:avLst>
                <a:gd name="adj1" fmla="val 38773"/>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8" name="Rectangle: Diagonal Corners Rounded 27">
              <a:extLst>
                <a:ext uri="{FF2B5EF4-FFF2-40B4-BE49-F238E27FC236}">
                  <a16:creationId xmlns:a16="http://schemas.microsoft.com/office/drawing/2014/main" id="{0400D6D3-0676-DA77-3AE8-45347B5CE218}"/>
                </a:ext>
              </a:extLst>
            </p:cNvPr>
            <p:cNvSpPr/>
            <p:nvPr/>
          </p:nvSpPr>
          <p:spPr>
            <a:xfrm flipV="1">
              <a:off x="7214862" y="1878055"/>
              <a:ext cx="1584176" cy="1584176"/>
            </a:xfrm>
            <a:prstGeom prst="round2DiagRect">
              <a:avLst>
                <a:gd name="adj1" fmla="val 40001"/>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9" name="Rectangle 28">
              <a:extLst>
                <a:ext uri="{FF2B5EF4-FFF2-40B4-BE49-F238E27FC236}">
                  <a16:creationId xmlns:a16="http://schemas.microsoft.com/office/drawing/2014/main" id="{5DCB33B3-FCD8-72E2-9672-6C6AD8A218C3}"/>
                </a:ext>
              </a:extLst>
            </p:cNvPr>
            <p:cNvSpPr/>
            <p:nvPr/>
          </p:nvSpPr>
          <p:spPr>
            <a:xfrm>
              <a:off x="7254618" y="781610"/>
              <a:ext cx="1508424" cy="729114"/>
            </a:xfrm>
            <a:prstGeom prst="rect">
              <a:avLst/>
            </a:prstGeom>
          </p:spPr>
          <p:txBody>
            <a:bodyPr wrap="square">
              <a:spAutoFit/>
            </a:bodyPr>
            <a:lstStyle/>
            <a:p>
              <a:pPr algn="ctr"/>
              <a:r>
                <a:rPr lang="en-US" altLang="ko-KR" b="1" dirty="0">
                  <a:solidFill>
                    <a:schemeClr val="bg1"/>
                  </a:solidFill>
                </a:rPr>
                <a:t>Getting to know you </a:t>
              </a:r>
              <a:endParaRPr lang="ko-KR" altLang="en-US" b="1" dirty="0">
                <a:solidFill>
                  <a:schemeClr val="bg1"/>
                </a:solidFill>
              </a:endParaRPr>
            </a:p>
          </p:txBody>
        </p:sp>
        <p:sp>
          <p:nvSpPr>
            <p:cNvPr id="30" name="Rectangle 29">
              <a:extLst>
                <a:ext uri="{FF2B5EF4-FFF2-40B4-BE49-F238E27FC236}">
                  <a16:creationId xmlns:a16="http://schemas.microsoft.com/office/drawing/2014/main" id="{9D451A74-8B50-61A0-41F8-C6067AAB24DD}"/>
                </a:ext>
              </a:extLst>
            </p:cNvPr>
            <p:cNvSpPr/>
            <p:nvPr/>
          </p:nvSpPr>
          <p:spPr>
            <a:xfrm>
              <a:off x="5672004" y="762158"/>
              <a:ext cx="1508424" cy="729114"/>
            </a:xfrm>
            <a:prstGeom prst="rect">
              <a:avLst/>
            </a:prstGeom>
          </p:spPr>
          <p:txBody>
            <a:bodyPr wrap="square">
              <a:spAutoFit/>
            </a:bodyPr>
            <a:lstStyle/>
            <a:p>
              <a:pPr algn="ctr"/>
              <a:r>
                <a:rPr lang="en-US" altLang="ko-KR" b="1" dirty="0">
                  <a:solidFill>
                    <a:schemeClr val="bg1"/>
                  </a:solidFill>
                </a:rPr>
                <a:t>Light and perception</a:t>
              </a:r>
              <a:endParaRPr lang="ko-KR" altLang="en-US" b="1" dirty="0">
                <a:solidFill>
                  <a:schemeClr val="bg1"/>
                </a:solidFill>
              </a:endParaRPr>
            </a:p>
          </p:txBody>
        </p:sp>
        <p:sp>
          <p:nvSpPr>
            <p:cNvPr id="31" name="Rectangle 30">
              <a:extLst>
                <a:ext uri="{FF2B5EF4-FFF2-40B4-BE49-F238E27FC236}">
                  <a16:creationId xmlns:a16="http://schemas.microsoft.com/office/drawing/2014/main" id="{22F6F17D-8F3D-1AD9-B62E-65AE76C7DAE7}"/>
                </a:ext>
              </a:extLst>
            </p:cNvPr>
            <p:cNvSpPr/>
            <p:nvPr/>
          </p:nvSpPr>
          <p:spPr>
            <a:xfrm>
              <a:off x="5672004" y="2453093"/>
              <a:ext cx="1508424" cy="416637"/>
            </a:xfrm>
            <a:prstGeom prst="rect">
              <a:avLst/>
            </a:prstGeom>
          </p:spPr>
          <p:txBody>
            <a:bodyPr wrap="square">
              <a:spAutoFit/>
            </a:bodyPr>
            <a:lstStyle/>
            <a:p>
              <a:pPr algn="ctr"/>
              <a:r>
                <a:rPr lang="en-US" altLang="ko-KR" b="1" dirty="0">
                  <a:solidFill>
                    <a:schemeClr val="bg1"/>
                  </a:solidFill>
                </a:rPr>
                <a:t>Christianity </a:t>
              </a:r>
              <a:endParaRPr lang="ko-KR" altLang="en-US" b="1" dirty="0">
                <a:solidFill>
                  <a:schemeClr val="bg1"/>
                </a:solidFill>
              </a:endParaRPr>
            </a:p>
          </p:txBody>
        </p:sp>
        <p:sp>
          <p:nvSpPr>
            <p:cNvPr id="32" name="Rectangle 31">
              <a:extLst>
                <a:ext uri="{FF2B5EF4-FFF2-40B4-BE49-F238E27FC236}">
                  <a16:creationId xmlns:a16="http://schemas.microsoft.com/office/drawing/2014/main" id="{4D482218-6C0F-93EF-3BE7-3401A60316AF}"/>
                </a:ext>
              </a:extLst>
            </p:cNvPr>
            <p:cNvSpPr/>
            <p:nvPr/>
          </p:nvSpPr>
          <p:spPr>
            <a:xfrm>
              <a:off x="7290615" y="2452077"/>
              <a:ext cx="1508424" cy="729114"/>
            </a:xfrm>
            <a:prstGeom prst="rect">
              <a:avLst/>
            </a:prstGeom>
          </p:spPr>
          <p:txBody>
            <a:bodyPr wrap="square">
              <a:spAutoFit/>
            </a:bodyPr>
            <a:lstStyle/>
            <a:p>
              <a:pPr algn="ctr"/>
              <a:r>
                <a:rPr lang="en-US" altLang="ko-KR" b="1" dirty="0">
                  <a:solidFill>
                    <a:schemeClr val="bg1"/>
                  </a:solidFill>
                </a:rPr>
                <a:t>Ancient Egyptians</a:t>
              </a:r>
              <a:endParaRPr lang="ko-KR" altLang="en-US" b="1" dirty="0">
                <a:solidFill>
                  <a:schemeClr val="bg1"/>
                </a:solidFill>
              </a:endParaRPr>
            </a:p>
          </p:txBody>
        </p:sp>
        <p:sp>
          <p:nvSpPr>
            <p:cNvPr id="33" name="Rectangle 32">
              <a:extLst>
                <a:ext uri="{FF2B5EF4-FFF2-40B4-BE49-F238E27FC236}">
                  <a16:creationId xmlns:a16="http://schemas.microsoft.com/office/drawing/2014/main" id="{D1F70385-8EFC-7A28-5F8F-7D4465DE4536}"/>
                </a:ext>
              </a:extLst>
            </p:cNvPr>
            <p:cNvSpPr/>
            <p:nvPr/>
          </p:nvSpPr>
          <p:spPr>
            <a:xfrm>
              <a:off x="5934001" y="1511673"/>
              <a:ext cx="2603043" cy="937433"/>
            </a:xfrm>
            <a:prstGeom prst="rect">
              <a:avLst/>
            </a:prstGeom>
          </p:spPr>
          <p:txBody>
            <a:bodyPr wrap="square">
              <a:spAutoFit/>
            </a:bodyPr>
            <a:lstStyle/>
            <a:p>
              <a:pPr algn="ctr"/>
              <a:r>
                <a:rPr lang="en-US" altLang="ko-KR" sz="2400" b="1" dirty="0">
                  <a:solidFill>
                    <a:schemeClr val="bg1"/>
                  </a:solidFill>
                </a:rPr>
                <a:t>Understanding our world</a:t>
              </a:r>
              <a:endParaRPr lang="ko-KR" altLang="en-US" sz="2400" b="1" dirty="0">
                <a:solidFill>
                  <a:schemeClr val="bg1"/>
                </a:solidFill>
              </a:endParaRPr>
            </a:p>
          </p:txBody>
        </p:sp>
      </p:grpSp>
      <p:grpSp>
        <p:nvGrpSpPr>
          <p:cNvPr id="34" name="Group 33">
            <a:extLst>
              <a:ext uri="{FF2B5EF4-FFF2-40B4-BE49-F238E27FC236}">
                <a16:creationId xmlns:a16="http://schemas.microsoft.com/office/drawing/2014/main" id="{024E7F3F-F1F8-66BE-873F-041BFB17C0C1}"/>
              </a:ext>
            </a:extLst>
          </p:cNvPr>
          <p:cNvGrpSpPr/>
          <p:nvPr/>
        </p:nvGrpSpPr>
        <p:grpSpPr>
          <a:xfrm>
            <a:off x="5535644" y="3879216"/>
            <a:ext cx="3033485" cy="2828077"/>
            <a:chOff x="5634128" y="292494"/>
            <a:chExt cx="3166631" cy="3190302"/>
          </a:xfrm>
        </p:grpSpPr>
        <p:sp>
          <p:nvSpPr>
            <p:cNvPr id="35" name="Rectangle: Diagonal Corners Rounded 34">
              <a:extLst>
                <a:ext uri="{FF2B5EF4-FFF2-40B4-BE49-F238E27FC236}">
                  <a16:creationId xmlns:a16="http://schemas.microsoft.com/office/drawing/2014/main" id="{9F0A8986-C575-53B5-3FC4-D843FC7055CE}"/>
                </a:ext>
              </a:extLst>
            </p:cNvPr>
            <p:cNvSpPr/>
            <p:nvPr/>
          </p:nvSpPr>
          <p:spPr>
            <a:xfrm rot="16200000" flipV="1">
              <a:off x="7216583" y="292494"/>
              <a:ext cx="1584176" cy="1584176"/>
            </a:xfrm>
            <a:prstGeom prst="round2DiagRect">
              <a:avLst>
                <a:gd name="adj1" fmla="val 39387"/>
                <a:gd name="adj2" fmla="val 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6" name="Rectangle: Diagonal Corners Rounded 35">
              <a:extLst>
                <a:ext uri="{FF2B5EF4-FFF2-40B4-BE49-F238E27FC236}">
                  <a16:creationId xmlns:a16="http://schemas.microsoft.com/office/drawing/2014/main" id="{473FC52A-373A-C9E4-FDD6-E63AC8FA7969}"/>
                </a:ext>
              </a:extLst>
            </p:cNvPr>
            <p:cNvSpPr/>
            <p:nvPr/>
          </p:nvSpPr>
          <p:spPr>
            <a:xfrm rot="5400000">
              <a:off x="5635849" y="314444"/>
              <a:ext cx="1584176" cy="1584176"/>
            </a:xfrm>
            <a:prstGeom prst="round2DiagRect">
              <a:avLst>
                <a:gd name="adj1" fmla="val 35703"/>
                <a:gd name="adj2" fmla="val 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7" name="Rectangle: Diagonal Corners Rounded 36">
              <a:extLst>
                <a:ext uri="{FF2B5EF4-FFF2-40B4-BE49-F238E27FC236}">
                  <a16:creationId xmlns:a16="http://schemas.microsoft.com/office/drawing/2014/main" id="{5194BD89-5C20-D39F-8E94-1662F3ACB62A}"/>
                </a:ext>
              </a:extLst>
            </p:cNvPr>
            <p:cNvSpPr/>
            <p:nvPr/>
          </p:nvSpPr>
          <p:spPr>
            <a:xfrm>
              <a:off x="5634128" y="1898620"/>
              <a:ext cx="1584176" cy="1584176"/>
            </a:xfrm>
            <a:prstGeom prst="round2DiagRect">
              <a:avLst>
                <a:gd name="adj1" fmla="val 38773"/>
                <a:gd name="adj2" fmla="val 0"/>
              </a:avLst>
            </a:prstGeom>
            <a:solidFill>
              <a:srgbClr val="8AE2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8" name="Rectangle: Diagonal Corners Rounded 37">
              <a:extLst>
                <a:ext uri="{FF2B5EF4-FFF2-40B4-BE49-F238E27FC236}">
                  <a16:creationId xmlns:a16="http://schemas.microsoft.com/office/drawing/2014/main" id="{25BC4F7F-FCB1-46BA-4F2B-C9A0F4C2D4AB}"/>
                </a:ext>
              </a:extLst>
            </p:cNvPr>
            <p:cNvSpPr/>
            <p:nvPr/>
          </p:nvSpPr>
          <p:spPr>
            <a:xfrm flipV="1">
              <a:off x="7214862" y="1878055"/>
              <a:ext cx="1584176" cy="1584176"/>
            </a:xfrm>
            <a:prstGeom prst="round2DiagRect">
              <a:avLst>
                <a:gd name="adj1" fmla="val 40001"/>
                <a:gd name="adj2" fmla="val 0"/>
              </a:avLst>
            </a:prstGeom>
            <a:solidFill>
              <a:srgbClr val="8A8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39" name="Rectangle 38">
              <a:extLst>
                <a:ext uri="{FF2B5EF4-FFF2-40B4-BE49-F238E27FC236}">
                  <a16:creationId xmlns:a16="http://schemas.microsoft.com/office/drawing/2014/main" id="{1CF166D2-C43C-3D46-16B1-4FA6F8959EA5}"/>
                </a:ext>
              </a:extLst>
            </p:cNvPr>
            <p:cNvSpPr/>
            <p:nvPr/>
          </p:nvSpPr>
          <p:spPr>
            <a:xfrm>
              <a:off x="7254460" y="744813"/>
              <a:ext cx="1508424" cy="729114"/>
            </a:xfrm>
            <a:prstGeom prst="rect">
              <a:avLst/>
            </a:prstGeom>
          </p:spPr>
          <p:txBody>
            <a:bodyPr wrap="square">
              <a:spAutoFit/>
            </a:bodyPr>
            <a:lstStyle/>
            <a:p>
              <a:pPr algn="ctr"/>
              <a:r>
                <a:rPr lang="en-US" altLang="ko-KR" b="1" dirty="0">
                  <a:solidFill>
                    <a:schemeClr val="bg1"/>
                  </a:solidFill>
                </a:rPr>
                <a:t>Self portraits</a:t>
              </a:r>
              <a:endParaRPr lang="ko-KR" altLang="en-US" b="1" dirty="0">
                <a:solidFill>
                  <a:schemeClr val="bg1"/>
                </a:solidFill>
              </a:endParaRPr>
            </a:p>
          </p:txBody>
        </p:sp>
        <p:sp>
          <p:nvSpPr>
            <p:cNvPr id="40" name="Rectangle 39">
              <a:extLst>
                <a:ext uri="{FF2B5EF4-FFF2-40B4-BE49-F238E27FC236}">
                  <a16:creationId xmlns:a16="http://schemas.microsoft.com/office/drawing/2014/main" id="{54AD62DF-A5D8-E495-B9F5-46EDB19F3728}"/>
                </a:ext>
              </a:extLst>
            </p:cNvPr>
            <p:cNvSpPr/>
            <p:nvPr/>
          </p:nvSpPr>
          <p:spPr>
            <a:xfrm>
              <a:off x="5672004" y="876263"/>
              <a:ext cx="1508424" cy="416637"/>
            </a:xfrm>
            <a:prstGeom prst="rect">
              <a:avLst/>
            </a:prstGeom>
          </p:spPr>
          <p:txBody>
            <a:bodyPr wrap="square">
              <a:spAutoFit/>
            </a:bodyPr>
            <a:lstStyle/>
            <a:p>
              <a:pPr algn="ctr"/>
              <a:r>
                <a:rPr lang="en-US" altLang="ko-KR" b="1" dirty="0">
                  <a:solidFill>
                    <a:schemeClr val="bg1"/>
                  </a:solidFill>
                </a:rPr>
                <a:t>Warhol </a:t>
              </a:r>
              <a:endParaRPr lang="ko-KR" altLang="en-US" b="1" dirty="0">
                <a:solidFill>
                  <a:schemeClr val="bg1"/>
                </a:solidFill>
              </a:endParaRPr>
            </a:p>
          </p:txBody>
        </p:sp>
        <p:sp>
          <p:nvSpPr>
            <p:cNvPr id="41" name="Rectangle 40">
              <a:extLst>
                <a:ext uri="{FF2B5EF4-FFF2-40B4-BE49-F238E27FC236}">
                  <a16:creationId xmlns:a16="http://schemas.microsoft.com/office/drawing/2014/main" id="{D2F7BFD6-D845-1BFB-482E-896BD6A7570A}"/>
                </a:ext>
              </a:extLst>
            </p:cNvPr>
            <p:cNvSpPr/>
            <p:nvPr/>
          </p:nvSpPr>
          <p:spPr>
            <a:xfrm>
              <a:off x="5672004" y="2533151"/>
              <a:ext cx="1508424" cy="416637"/>
            </a:xfrm>
            <a:prstGeom prst="rect">
              <a:avLst/>
            </a:prstGeom>
          </p:spPr>
          <p:txBody>
            <a:bodyPr wrap="square">
              <a:spAutoFit/>
            </a:bodyPr>
            <a:lstStyle/>
            <a:p>
              <a:pPr algn="ctr"/>
              <a:r>
                <a:rPr lang="en-US" altLang="ko-KR" b="1" dirty="0">
                  <a:solidFill>
                    <a:schemeClr val="bg1"/>
                  </a:solidFill>
                </a:rPr>
                <a:t>Jazz music </a:t>
              </a:r>
              <a:endParaRPr lang="ko-KR" altLang="en-US" b="1" dirty="0">
                <a:solidFill>
                  <a:schemeClr val="bg1"/>
                </a:solidFill>
              </a:endParaRPr>
            </a:p>
          </p:txBody>
        </p:sp>
        <p:sp>
          <p:nvSpPr>
            <p:cNvPr id="42" name="Rectangle 41">
              <a:extLst>
                <a:ext uri="{FF2B5EF4-FFF2-40B4-BE49-F238E27FC236}">
                  <a16:creationId xmlns:a16="http://schemas.microsoft.com/office/drawing/2014/main" id="{5D907013-885D-DE8B-3129-F8CE3028490C}"/>
                </a:ext>
              </a:extLst>
            </p:cNvPr>
            <p:cNvSpPr/>
            <p:nvPr/>
          </p:nvSpPr>
          <p:spPr>
            <a:xfrm>
              <a:off x="7291476" y="2598093"/>
              <a:ext cx="1508424" cy="416637"/>
            </a:xfrm>
            <a:prstGeom prst="rect">
              <a:avLst/>
            </a:prstGeom>
          </p:spPr>
          <p:txBody>
            <a:bodyPr wrap="square">
              <a:spAutoFit/>
            </a:bodyPr>
            <a:lstStyle/>
            <a:p>
              <a:pPr algn="ctr"/>
              <a:r>
                <a:rPr lang="en-US" altLang="ko-KR" b="1" dirty="0">
                  <a:solidFill>
                    <a:schemeClr val="bg1"/>
                  </a:solidFill>
                </a:rPr>
                <a:t>Coding </a:t>
              </a:r>
              <a:endParaRPr lang="ko-KR" altLang="en-US" b="1" dirty="0">
                <a:solidFill>
                  <a:schemeClr val="bg1"/>
                </a:solidFill>
              </a:endParaRPr>
            </a:p>
          </p:txBody>
        </p:sp>
        <p:sp>
          <p:nvSpPr>
            <p:cNvPr id="43" name="Rectangle 42">
              <a:extLst>
                <a:ext uri="{FF2B5EF4-FFF2-40B4-BE49-F238E27FC236}">
                  <a16:creationId xmlns:a16="http://schemas.microsoft.com/office/drawing/2014/main" id="{A7CC560E-E1DA-937C-9926-603E40FF6BFB}"/>
                </a:ext>
              </a:extLst>
            </p:cNvPr>
            <p:cNvSpPr/>
            <p:nvPr/>
          </p:nvSpPr>
          <p:spPr>
            <a:xfrm>
              <a:off x="5934001" y="1511673"/>
              <a:ext cx="2603043" cy="937433"/>
            </a:xfrm>
            <a:prstGeom prst="rect">
              <a:avLst/>
            </a:prstGeom>
          </p:spPr>
          <p:txBody>
            <a:bodyPr wrap="square">
              <a:spAutoFit/>
            </a:bodyPr>
            <a:lstStyle/>
            <a:p>
              <a:pPr algn="ctr"/>
              <a:r>
                <a:rPr lang="en-US" altLang="ko-KR" sz="2400" b="1" dirty="0">
                  <a:solidFill>
                    <a:schemeClr val="bg1"/>
                  </a:solidFill>
                </a:rPr>
                <a:t>Creating and inventing</a:t>
              </a:r>
              <a:endParaRPr lang="ko-KR" altLang="en-US" sz="2400" b="1" dirty="0">
                <a:solidFill>
                  <a:schemeClr val="bg1"/>
                </a:solidFill>
              </a:endParaRPr>
            </a:p>
          </p:txBody>
        </p:sp>
      </p:grpSp>
    </p:spTree>
    <p:extLst>
      <p:ext uri="{BB962C8B-B14F-4D97-AF65-F5344CB8AC3E}">
        <p14:creationId xmlns:p14="http://schemas.microsoft.com/office/powerpoint/2010/main" val="250726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7B9A8B-3CF7-66B3-8E8D-34A246A3BCA5}"/>
              </a:ext>
            </a:extLst>
          </p:cNvPr>
          <p:cNvSpPr txBox="1"/>
          <p:nvPr/>
        </p:nvSpPr>
        <p:spPr>
          <a:xfrm>
            <a:off x="827314" y="2878674"/>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Attendance</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1DE262C5-FDDA-DFF2-A017-3F6BAB3498E4}"/>
              </a:ext>
            </a:extLst>
          </p:cNvPr>
          <p:cNvSpPr txBox="1"/>
          <p:nvPr/>
        </p:nvSpPr>
        <p:spPr>
          <a:xfrm>
            <a:off x="5704114" y="458956"/>
            <a:ext cx="6096000" cy="5940088"/>
          </a:xfrm>
          <a:prstGeom prst="rect">
            <a:avLst/>
          </a:prstGeom>
          <a:noFill/>
        </p:spPr>
        <p:txBody>
          <a:bodyPr wrap="square">
            <a:spAutoFit/>
          </a:bodyPr>
          <a:lstStyle/>
          <a:p>
            <a:r>
              <a:rPr lang="en-GB" sz="2000" b="1" u="sng" dirty="0">
                <a:solidFill>
                  <a:schemeClr val="accent1">
                    <a:lumMod val="75000"/>
                  </a:schemeClr>
                </a:solidFill>
              </a:rPr>
              <a:t>Good</a:t>
            </a:r>
            <a:r>
              <a:rPr lang="en-GB" sz="2000" dirty="0">
                <a:solidFill>
                  <a:schemeClr val="accent1">
                    <a:lumMod val="75000"/>
                  </a:schemeClr>
                </a:solidFill>
              </a:rPr>
              <a:t> attendance means 97%+ over a year.</a:t>
            </a:r>
          </a:p>
          <a:p>
            <a:endParaRPr lang="en-GB" sz="2000" dirty="0">
              <a:solidFill>
                <a:schemeClr val="accent1">
                  <a:lumMod val="75000"/>
                </a:schemeClr>
              </a:solidFill>
            </a:endParaRPr>
          </a:p>
          <a:p>
            <a:pPr marL="0" indent="0">
              <a:buNone/>
            </a:pPr>
            <a:r>
              <a:rPr lang="en-GB" sz="2000" dirty="0">
                <a:solidFill>
                  <a:schemeClr val="accent1">
                    <a:lumMod val="75000"/>
                  </a:schemeClr>
                </a:solidFill>
              </a:rPr>
              <a:t>Government guidelines are for children’s attendance to be 95% and above. </a:t>
            </a:r>
          </a:p>
          <a:p>
            <a:pPr marL="0" indent="0">
              <a:buNone/>
            </a:pPr>
            <a:endParaRPr lang="en-GB" sz="2000" dirty="0">
              <a:solidFill>
                <a:schemeClr val="accent1">
                  <a:lumMod val="75000"/>
                </a:schemeClr>
              </a:solidFill>
            </a:endParaRPr>
          </a:p>
          <a:p>
            <a:pPr marL="0" indent="0">
              <a:buNone/>
            </a:pPr>
            <a:r>
              <a:rPr lang="en-GB" sz="2000" dirty="0">
                <a:solidFill>
                  <a:schemeClr val="accent1">
                    <a:lumMod val="75000"/>
                  </a:schemeClr>
                </a:solidFill>
              </a:rPr>
              <a:t>Below 95% becomes a cause for concern and at 90% or below the child is considered to be ‘persistently absent’</a:t>
            </a:r>
          </a:p>
          <a:p>
            <a:pPr marL="0" indent="0">
              <a:buNone/>
            </a:pPr>
            <a:r>
              <a:rPr lang="en-GB" sz="2000" dirty="0">
                <a:solidFill>
                  <a:schemeClr val="accent1">
                    <a:lumMod val="75000"/>
                  </a:schemeClr>
                </a:solidFill>
              </a:rPr>
              <a:t>Poor attendance triggers:</a:t>
            </a:r>
          </a:p>
          <a:p>
            <a:r>
              <a:rPr lang="en-GB" sz="2000" dirty="0">
                <a:solidFill>
                  <a:schemeClr val="accent1">
                    <a:lumMod val="75000"/>
                  </a:schemeClr>
                </a:solidFill>
              </a:rPr>
              <a:t>1) A letter informing you of your child’s attendance</a:t>
            </a:r>
          </a:p>
          <a:p>
            <a:r>
              <a:rPr lang="en-GB" sz="2000" dirty="0">
                <a:solidFill>
                  <a:schemeClr val="accent1">
                    <a:lumMod val="75000"/>
                  </a:schemeClr>
                </a:solidFill>
              </a:rPr>
              <a:t>2) The need to provide medical evidence for any absence and fines to be applied</a:t>
            </a:r>
          </a:p>
          <a:p>
            <a:r>
              <a:rPr lang="en-GB" sz="2000" dirty="0">
                <a:solidFill>
                  <a:schemeClr val="accent1">
                    <a:lumMod val="75000"/>
                  </a:schemeClr>
                </a:solidFill>
              </a:rPr>
              <a:t>3) The referral to the local government’s Educational Welfare Officer.</a:t>
            </a:r>
          </a:p>
          <a:p>
            <a:endParaRPr lang="en-GB" sz="2000" dirty="0">
              <a:solidFill>
                <a:schemeClr val="accent1">
                  <a:lumMod val="75000"/>
                </a:schemeClr>
              </a:solidFill>
            </a:endParaRPr>
          </a:p>
          <a:p>
            <a:pPr marL="0" indent="0">
              <a:buNone/>
            </a:pPr>
            <a:r>
              <a:rPr lang="en-GB" sz="2000" dirty="0">
                <a:solidFill>
                  <a:schemeClr val="accent1">
                    <a:lumMod val="75000"/>
                  </a:schemeClr>
                </a:solidFill>
              </a:rPr>
              <a:t>In addition to academic concerns, low attendance impacts on your child’s ability to build friendships. </a:t>
            </a:r>
            <a:r>
              <a:rPr lang="en-GB" sz="2000" b="1" dirty="0">
                <a:solidFill>
                  <a:schemeClr val="accent1">
                    <a:lumMod val="75000"/>
                  </a:schemeClr>
                </a:solidFill>
              </a:rPr>
              <a:t>Children want to be friends with those children who they know they will see at playtime.</a:t>
            </a:r>
          </a:p>
        </p:txBody>
      </p:sp>
    </p:spTree>
    <p:extLst>
      <p:ext uri="{BB962C8B-B14F-4D97-AF65-F5344CB8AC3E}">
        <p14:creationId xmlns:p14="http://schemas.microsoft.com/office/powerpoint/2010/main" val="3923956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537D2B-998C-1878-891D-83C25F522741}"/>
              </a:ext>
            </a:extLst>
          </p:cNvPr>
          <p:cNvSpPr txBox="1"/>
          <p:nvPr/>
        </p:nvSpPr>
        <p:spPr>
          <a:xfrm>
            <a:off x="812799" y="2994788"/>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PE</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EE043786-9CF7-F85A-B4B8-6F8EEAE374A0}"/>
              </a:ext>
            </a:extLst>
          </p:cNvPr>
          <p:cNvSpPr txBox="1"/>
          <p:nvPr/>
        </p:nvSpPr>
        <p:spPr>
          <a:xfrm>
            <a:off x="5758153" y="765353"/>
            <a:ext cx="6096000" cy="4401205"/>
          </a:xfrm>
          <a:prstGeom prst="rect">
            <a:avLst/>
          </a:prstGeom>
          <a:noFill/>
        </p:spPr>
        <p:txBody>
          <a:bodyPr wrap="square">
            <a:spAutoFit/>
          </a:bodyPr>
          <a:lstStyle/>
          <a:p>
            <a:r>
              <a:rPr lang="en-GB" sz="2000" dirty="0">
                <a:solidFill>
                  <a:schemeClr val="accent1">
                    <a:lumMod val="75000"/>
                  </a:schemeClr>
                </a:solidFill>
              </a:rPr>
              <a:t>This term our PE units will be invasion games and fitness. </a:t>
            </a:r>
          </a:p>
          <a:p>
            <a:endParaRPr lang="en-GB" sz="2000" dirty="0">
              <a:solidFill>
                <a:schemeClr val="accent1">
                  <a:lumMod val="75000"/>
                </a:schemeClr>
              </a:solidFill>
            </a:endParaRPr>
          </a:p>
          <a:p>
            <a:r>
              <a:rPr lang="en-GB" sz="2000" dirty="0">
                <a:solidFill>
                  <a:schemeClr val="accent1">
                    <a:lumMod val="75000"/>
                  </a:schemeClr>
                </a:solidFill>
              </a:rPr>
              <a:t>Our PE days will be </a:t>
            </a:r>
            <a:r>
              <a:rPr lang="en-GB" sz="2000" b="1" dirty="0">
                <a:solidFill>
                  <a:schemeClr val="accent1">
                    <a:lumMod val="75000"/>
                  </a:schemeClr>
                </a:solidFill>
              </a:rPr>
              <a:t>Thursday and Friday. (This may change but will be communicated via Dojo.)</a:t>
            </a:r>
          </a:p>
          <a:p>
            <a:endParaRPr lang="en-GB" sz="2000" b="1" dirty="0">
              <a:solidFill>
                <a:schemeClr val="accent1">
                  <a:lumMod val="75000"/>
                </a:schemeClr>
              </a:solidFill>
            </a:endParaRPr>
          </a:p>
          <a:p>
            <a:r>
              <a:rPr lang="en-GB" sz="2000" dirty="0">
                <a:solidFill>
                  <a:schemeClr val="accent1">
                    <a:lumMod val="75000"/>
                  </a:schemeClr>
                </a:solidFill>
              </a:rPr>
              <a:t>Children will continue to change at school for PE so please ensure their PE kits are in school. </a:t>
            </a:r>
          </a:p>
          <a:p>
            <a:endParaRPr lang="en-GB" sz="2000" dirty="0">
              <a:solidFill>
                <a:schemeClr val="accent1">
                  <a:lumMod val="75000"/>
                </a:schemeClr>
              </a:solidFill>
            </a:endParaRPr>
          </a:p>
          <a:p>
            <a:r>
              <a:rPr lang="en-GB" sz="2000" dirty="0">
                <a:solidFill>
                  <a:schemeClr val="accent1">
                    <a:lumMod val="75000"/>
                  </a:schemeClr>
                </a:solidFill>
              </a:rPr>
              <a:t>Please ensure that they are wearing the correct kit which can be checked on the school website</a:t>
            </a:r>
          </a:p>
          <a:p>
            <a:endParaRPr lang="en-GB" sz="2000" dirty="0">
              <a:solidFill>
                <a:schemeClr val="accent1">
                  <a:lumMod val="75000"/>
                </a:schemeClr>
              </a:solidFill>
            </a:endParaRPr>
          </a:p>
          <a:p>
            <a:r>
              <a:rPr lang="en-GB" sz="2000" dirty="0">
                <a:solidFill>
                  <a:schemeClr val="accent1">
                    <a:lumMod val="75000"/>
                  </a:schemeClr>
                </a:solidFill>
              </a:rPr>
              <a:t>As usual, long hair needs to be tied back and earrings removed before coming to school. </a:t>
            </a:r>
          </a:p>
        </p:txBody>
      </p:sp>
    </p:spTree>
    <p:extLst>
      <p:ext uri="{BB962C8B-B14F-4D97-AF65-F5344CB8AC3E}">
        <p14:creationId xmlns:p14="http://schemas.microsoft.com/office/powerpoint/2010/main" val="2218607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187632-180D-B691-19A5-5B9EA9F13A9F}"/>
              </a:ext>
            </a:extLst>
          </p:cNvPr>
          <p:cNvSpPr txBox="1"/>
          <p:nvPr/>
        </p:nvSpPr>
        <p:spPr>
          <a:xfrm>
            <a:off x="827314" y="2540120"/>
            <a:ext cx="3033485" cy="2123658"/>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Jigsaw</a:t>
            </a:r>
          </a:p>
          <a:p>
            <a:pPr algn="ctr"/>
            <a:r>
              <a:rPr lang="en-US" altLang="ko-KR" sz="4400" dirty="0">
                <a:solidFill>
                  <a:schemeClr val="accent1">
                    <a:lumMod val="75000"/>
                  </a:schemeClr>
                </a:solidFill>
                <a:cs typeface="Arial" pitchFamily="34" charset="0"/>
              </a:rPr>
              <a:t>(PSHCE)</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68F439C2-BCBC-84D6-8200-F22DD3326CCF}"/>
              </a:ext>
            </a:extLst>
          </p:cNvPr>
          <p:cNvSpPr txBox="1"/>
          <p:nvPr/>
        </p:nvSpPr>
        <p:spPr>
          <a:xfrm>
            <a:off x="5573486" y="693460"/>
            <a:ext cx="6386285" cy="5816977"/>
          </a:xfrm>
          <a:prstGeom prst="rect">
            <a:avLst/>
          </a:prstGeom>
          <a:noFill/>
        </p:spPr>
        <p:txBody>
          <a:bodyPr wrap="square">
            <a:spAutoFit/>
          </a:bodyPr>
          <a:lstStyle/>
          <a:p>
            <a:r>
              <a:rPr lang="en-GB" sz="2200" dirty="0">
                <a:solidFill>
                  <a:schemeClr val="accent1">
                    <a:lumMod val="75000"/>
                  </a:schemeClr>
                </a:solidFill>
              </a:rPr>
              <a:t>As a school we follow a programme for our Personal, Social, Citizenship and Health Education (PSHCE) called Jigsaw. </a:t>
            </a:r>
          </a:p>
          <a:p>
            <a:endParaRPr lang="en-GB" sz="2200" dirty="0">
              <a:solidFill>
                <a:schemeClr val="accent1">
                  <a:lumMod val="75000"/>
                </a:schemeClr>
              </a:solidFill>
            </a:endParaRPr>
          </a:p>
          <a:p>
            <a:r>
              <a:rPr lang="en-GB" sz="2200" dirty="0">
                <a:solidFill>
                  <a:schemeClr val="accent1">
                    <a:lumMod val="75000"/>
                  </a:schemeClr>
                </a:solidFill>
              </a:rPr>
              <a:t>This is taught in every class, every week and links to assembly themes.</a:t>
            </a:r>
          </a:p>
          <a:p>
            <a:endParaRPr lang="en-GB" sz="2200" dirty="0">
              <a:solidFill>
                <a:schemeClr val="accent1">
                  <a:lumMod val="75000"/>
                </a:schemeClr>
              </a:solidFill>
            </a:endParaRPr>
          </a:p>
          <a:p>
            <a:pPr marL="0" indent="0">
              <a:buNone/>
            </a:pPr>
            <a:r>
              <a:rPr lang="en-GB" sz="2200" dirty="0">
                <a:solidFill>
                  <a:schemeClr val="accent1">
                    <a:lumMod val="75000"/>
                  </a:schemeClr>
                </a:solidFill>
              </a:rPr>
              <a:t>The Jigsaw themes for this year will be: </a:t>
            </a:r>
          </a:p>
          <a:p>
            <a:pPr marL="342900" indent="-342900">
              <a:buFont typeface="Courier New" panose="02070309020205020404" pitchFamily="49" charset="0"/>
              <a:buChar char="o"/>
            </a:pPr>
            <a:r>
              <a:rPr lang="en-GB" sz="2200" dirty="0">
                <a:solidFill>
                  <a:schemeClr val="accent1">
                    <a:lumMod val="75000"/>
                  </a:schemeClr>
                </a:solidFill>
              </a:rPr>
              <a:t>Being me in my World (Goals, learning, safety).</a:t>
            </a:r>
          </a:p>
          <a:p>
            <a:pPr marL="342900" indent="-342900">
              <a:buFont typeface="Courier New" panose="02070309020205020404" pitchFamily="49" charset="0"/>
              <a:buChar char="o"/>
            </a:pPr>
            <a:r>
              <a:rPr lang="en-GB" sz="2200" dirty="0">
                <a:solidFill>
                  <a:schemeClr val="accent1">
                    <a:lumMod val="75000"/>
                  </a:schemeClr>
                </a:solidFill>
              </a:rPr>
              <a:t>Celebrating difference (Acceptance, bullying)</a:t>
            </a:r>
          </a:p>
          <a:p>
            <a:pPr marL="342900" indent="-342900">
              <a:buFont typeface="Courier New" panose="02070309020205020404" pitchFamily="49" charset="0"/>
              <a:buChar char="o"/>
            </a:pPr>
            <a:r>
              <a:rPr lang="en-GB" sz="2200" dirty="0">
                <a:solidFill>
                  <a:schemeClr val="accent1">
                    <a:lumMod val="75000"/>
                  </a:schemeClr>
                </a:solidFill>
              </a:rPr>
              <a:t>Dreams and goals (Teamwork, making a difference)</a:t>
            </a:r>
          </a:p>
          <a:p>
            <a:pPr marL="342900" indent="-342900">
              <a:buFont typeface="Courier New" panose="02070309020205020404" pitchFamily="49" charset="0"/>
              <a:buChar char="o"/>
            </a:pPr>
            <a:r>
              <a:rPr lang="en-GB" sz="2200" dirty="0">
                <a:solidFill>
                  <a:schemeClr val="accent1">
                    <a:lumMod val="75000"/>
                  </a:schemeClr>
                </a:solidFill>
              </a:rPr>
              <a:t>Healthy me (Drugs, exploitation, gangs)</a:t>
            </a:r>
          </a:p>
          <a:p>
            <a:pPr marL="342900" indent="-342900">
              <a:buFont typeface="Courier New" panose="02070309020205020404" pitchFamily="49" charset="0"/>
              <a:buChar char="o"/>
            </a:pPr>
            <a:r>
              <a:rPr lang="en-GB" sz="2200" dirty="0">
                <a:solidFill>
                  <a:schemeClr val="accent1">
                    <a:lumMod val="75000"/>
                  </a:schemeClr>
                </a:solidFill>
              </a:rPr>
              <a:t>Relationships (Mental health, love and loss)</a:t>
            </a:r>
          </a:p>
          <a:p>
            <a:pPr marL="342900" indent="-342900">
              <a:buFont typeface="Courier New" panose="02070309020205020404" pitchFamily="49" charset="0"/>
              <a:buChar char="o"/>
            </a:pPr>
            <a:r>
              <a:rPr lang="en-GB" sz="2200" dirty="0">
                <a:solidFill>
                  <a:schemeClr val="accent1">
                    <a:lumMod val="75000"/>
                  </a:schemeClr>
                </a:solidFill>
              </a:rPr>
              <a:t>Changing me (Self image, puberty)</a:t>
            </a:r>
          </a:p>
          <a:p>
            <a:pPr marL="342900" indent="-342900">
              <a:buFontTx/>
              <a:buChar char="-"/>
            </a:pPr>
            <a:endParaRPr lang="en-GB" sz="2200" dirty="0">
              <a:solidFill>
                <a:schemeClr val="accent1">
                  <a:lumMod val="75000"/>
                </a:schemeClr>
              </a:solidFill>
            </a:endParaRPr>
          </a:p>
          <a:p>
            <a:pPr marL="342900" indent="-342900">
              <a:buFontTx/>
              <a:buChar char="-"/>
            </a:pPr>
            <a:endParaRPr lang="en-GB" sz="2000" dirty="0">
              <a:solidFill>
                <a:schemeClr val="accent1">
                  <a:lumMod val="75000"/>
                </a:schemeClr>
              </a:solidFill>
            </a:endParaRPr>
          </a:p>
        </p:txBody>
      </p:sp>
    </p:spTree>
    <p:extLst>
      <p:ext uri="{BB962C8B-B14F-4D97-AF65-F5344CB8AC3E}">
        <p14:creationId xmlns:p14="http://schemas.microsoft.com/office/powerpoint/2010/main" val="340626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F861EB-41D3-AEB4-DF07-1F22F6863D0D}"/>
              </a:ext>
            </a:extLst>
          </p:cNvPr>
          <p:cNvSpPr txBox="1"/>
          <p:nvPr/>
        </p:nvSpPr>
        <p:spPr>
          <a:xfrm>
            <a:off x="1415142" y="2313213"/>
            <a:ext cx="2231571"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solidFill>
                  <a:srgbClr val="2C6550"/>
                </a:solidFill>
                <a:highlight>
                  <a:srgbClr val="F5F5F5"/>
                </a:highlight>
                <a:cs typeface="Arial"/>
              </a:rPr>
              <a:t>Wow Days</a:t>
            </a:r>
          </a:p>
        </p:txBody>
      </p:sp>
      <p:sp>
        <p:nvSpPr>
          <p:cNvPr id="4" name="TextBox 3">
            <a:extLst>
              <a:ext uri="{FF2B5EF4-FFF2-40B4-BE49-F238E27FC236}">
                <a16:creationId xmlns:a16="http://schemas.microsoft.com/office/drawing/2014/main" id="{0397BD4E-40C1-4848-34C9-5F98231995A4}"/>
              </a:ext>
            </a:extLst>
          </p:cNvPr>
          <p:cNvSpPr txBox="1"/>
          <p:nvPr/>
        </p:nvSpPr>
        <p:spPr>
          <a:xfrm>
            <a:off x="5573486" y="693460"/>
            <a:ext cx="6386285" cy="5139869"/>
          </a:xfrm>
          <a:prstGeom prst="rect">
            <a:avLst/>
          </a:prstGeom>
          <a:noFill/>
        </p:spPr>
        <p:txBody>
          <a:bodyPr wrap="square" lIns="91440" tIns="45720" rIns="91440" bIns="45720" anchor="t">
            <a:spAutoFit/>
          </a:bodyPr>
          <a:lstStyle/>
          <a:p>
            <a:r>
              <a:rPr lang="en-GB" sz="2200" dirty="0">
                <a:solidFill>
                  <a:schemeClr val="accent1">
                    <a:lumMod val="75000"/>
                  </a:schemeClr>
                </a:solidFill>
              </a:rPr>
              <a:t>At </a:t>
            </a:r>
            <a:r>
              <a:rPr lang="en-GB" sz="2200" dirty="0" err="1">
                <a:solidFill>
                  <a:schemeClr val="accent1">
                    <a:lumMod val="75000"/>
                  </a:schemeClr>
                </a:solidFill>
              </a:rPr>
              <a:t>Larkrise</a:t>
            </a:r>
            <a:r>
              <a:rPr lang="en-GB" sz="2200" dirty="0">
                <a:solidFill>
                  <a:schemeClr val="accent1">
                    <a:lumMod val="75000"/>
                  </a:schemeClr>
                </a:solidFill>
              </a:rPr>
              <a:t> we have been having 'Wow days' for the last 4 years. This is something that our children really love. </a:t>
            </a:r>
          </a:p>
          <a:p>
            <a:endParaRPr lang="en-GB" sz="2200" dirty="0">
              <a:solidFill>
                <a:schemeClr val="accent1">
                  <a:lumMod val="75000"/>
                </a:schemeClr>
              </a:solidFill>
            </a:endParaRPr>
          </a:p>
          <a:p>
            <a:r>
              <a:rPr lang="en-GB" sz="2200" dirty="0">
                <a:solidFill>
                  <a:schemeClr val="accent1">
                    <a:lumMod val="75000"/>
                  </a:schemeClr>
                </a:solidFill>
              </a:rPr>
              <a:t>Every half term we choose a day, a morning or an afternoon to do something exciting, interesting or engaging with regard to our current learning. In the past we have created castles with our parents in the hall, we have been 'Romans' for the day and come in dressed in togas and building shields and swords. The idea is to make memories for the children that help their learning to stick. Keep an eye out for dates for our upcoming Wow days later this term and next term.</a:t>
            </a:r>
            <a:endParaRPr lang="en-GB" sz="2200">
              <a:solidFill>
                <a:schemeClr val="accent1">
                  <a:lumMod val="75000"/>
                </a:schemeClr>
              </a:solidFill>
              <a:cs typeface="Arial"/>
            </a:endParaRPr>
          </a:p>
          <a:p>
            <a:pPr marL="342900" indent="-342900">
              <a:buFontTx/>
              <a:buChar char="-"/>
            </a:pPr>
            <a:endParaRPr lang="en-GB" sz="2000" dirty="0">
              <a:solidFill>
                <a:schemeClr val="accent1">
                  <a:lumMod val="75000"/>
                </a:schemeClr>
              </a:solidFill>
            </a:endParaRPr>
          </a:p>
        </p:txBody>
      </p:sp>
    </p:spTree>
    <p:extLst>
      <p:ext uri="{BB962C8B-B14F-4D97-AF65-F5344CB8AC3E}">
        <p14:creationId xmlns:p14="http://schemas.microsoft.com/office/powerpoint/2010/main" val="3463784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03AF02-B456-5B4D-CD22-69043BAC3D0B}"/>
              </a:ext>
            </a:extLst>
          </p:cNvPr>
          <p:cNvSpPr txBox="1"/>
          <p:nvPr/>
        </p:nvSpPr>
        <p:spPr>
          <a:xfrm>
            <a:off x="580571" y="2748567"/>
            <a:ext cx="3585030" cy="1938992"/>
          </a:xfrm>
          <a:prstGeom prst="rect">
            <a:avLst/>
          </a:prstGeom>
          <a:noFill/>
        </p:spPr>
        <p:txBody>
          <a:bodyPr wrap="square" rtlCol="0" anchor="ctr">
            <a:spAutoFit/>
          </a:bodyPr>
          <a:lstStyle/>
          <a:p>
            <a:pPr algn="ctr"/>
            <a:r>
              <a:rPr lang="en-US" altLang="ko-KR" sz="4000" dirty="0">
                <a:solidFill>
                  <a:schemeClr val="accent1">
                    <a:lumMod val="75000"/>
                  </a:schemeClr>
                </a:solidFill>
                <a:cs typeface="Arial" pitchFamily="34" charset="0"/>
              </a:rPr>
              <a:t>Roles and responsibilities </a:t>
            </a:r>
          </a:p>
          <a:p>
            <a:pPr algn="ctr"/>
            <a:endParaRPr lang="ko-KR" altLang="en-US" sz="40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57C55B03-19F2-E9A0-62CD-005359339FFF}"/>
              </a:ext>
            </a:extLst>
          </p:cNvPr>
          <p:cNvSpPr txBox="1"/>
          <p:nvPr/>
        </p:nvSpPr>
        <p:spPr>
          <a:xfrm>
            <a:off x="5704116" y="166568"/>
            <a:ext cx="6096000" cy="6524863"/>
          </a:xfrm>
          <a:prstGeom prst="rect">
            <a:avLst/>
          </a:prstGeom>
          <a:noFill/>
        </p:spPr>
        <p:txBody>
          <a:bodyPr wrap="square">
            <a:spAutoFit/>
          </a:bodyPr>
          <a:lstStyle/>
          <a:p>
            <a:r>
              <a:rPr lang="en-GB" sz="1900" dirty="0">
                <a:solidFill>
                  <a:schemeClr val="accent1">
                    <a:lumMod val="75000"/>
                  </a:schemeClr>
                </a:solidFill>
              </a:rPr>
              <a:t>Every pupil in Year 6 will have a job to carry out throughout the year.</a:t>
            </a:r>
          </a:p>
          <a:p>
            <a:endParaRPr lang="en-GB" sz="1900" dirty="0">
              <a:solidFill>
                <a:schemeClr val="accent1">
                  <a:lumMod val="75000"/>
                </a:schemeClr>
              </a:solidFill>
            </a:endParaRPr>
          </a:p>
          <a:p>
            <a:r>
              <a:rPr lang="en-GB" sz="1900" dirty="0">
                <a:solidFill>
                  <a:schemeClr val="accent1">
                    <a:lumMod val="75000"/>
                  </a:schemeClr>
                </a:solidFill>
              </a:rPr>
              <a:t>Each child will become a ‘buddy’ to a child in Robins Class (EYFS). Children will need to ensure they are a good role model for their buddy. They will listen to them read and help them settle into school. </a:t>
            </a:r>
          </a:p>
          <a:p>
            <a:endParaRPr lang="en-GB" sz="1900" dirty="0">
              <a:solidFill>
                <a:schemeClr val="accent1">
                  <a:lumMod val="75000"/>
                </a:schemeClr>
              </a:solidFill>
            </a:endParaRPr>
          </a:p>
          <a:p>
            <a:r>
              <a:rPr lang="en-GB" sz="1900" dirty="0">
                <a:solidFill>
                  <a:schemeClr val="accent1">
                    <a:lumMod val="75000"/>
                  </a:schemeClr>
                </a:solidFill>
              </a:rPr>
              <a:t>All Year 6s will also become ‘Student Leaders’. Children will be given jobs and responsibilities around school from setting up for assemblies to showing visitors around the school. Children will be on a probationary period for the first half term before earning their ‘Student Leader’ badges. </a:t>
            </a:r>
          </a:p>
          <a:p>
            <a:endParaRPr lang="en-GB" sz="1900" dirty="0">
              <a:solidFill>
                <a:schemeClr val="accent1">
                  <a:lumMod val="75000"/>
                </a:schemeClr>
              </a:solidFill>
            </a:endParaRPr>
          </a:p>
          <a:p>
            <a:r>
              <a:rPr lang="en-GB" sz="1900" dirty="0">
                <a:solidFill>
                  <a:schemeClr val="accent1">
                    <a:lumMod val="75000"/>
                  </a:schemeClr>
                </a:solidFill>
              </a:rPr>
              <a:t>We will be encouraging pupils to become more confident, independent, resilient and organised in preparation for their life in secondary school. Therefore, children will be responsible for letters, reading records, changing reading books, homework, water bottles, PE kit, uniform, swimming kits and their pencil cases.</a:t>
            </a:r>
          </a:p>
        </p:txBody>
      </p:sp>
    </p:spTree>
    <p:extLst>
      <p:ext uri="{BB962C8B-B14F-4D97-AF65-F5344CB8AC3E}">
        <p14:creationId xmlns:p14="http://schemas.microsoft.com/office/powerpoint/2010/main" val="1419997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CAB382-2F2C-646A-D260-5D138B510105}"/>
              </a:ext>
            </a:extLst>
          </p:cNvPr>
          <p:cNvSpPr txBox="1"/>
          <p:nvPr/>
        </p:nvSpPr>
        <p:spPr>
          <a:xfrm>
            <a:off x="812799" y="2994788"/>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Homework</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194042BC-D674-2E4E-4F0D-C3F466A1131B}"/>
              </a:ext>
            </a:extLst>
          </p:cNvPr>
          <p:cNvSpPr txBox="1"/>
          <p:nvPr/>
        </p:nvSpPr>
        <p:spPr>
          <a:xfrm>
            <a:off x="5038345" y="0"/>
            <a:ext cx="7032898" cy="7171194"/>
          </a:xfrm>
          <a:prstGeom prst="rect">
            <a:avLst/>
          </a:prstGeom>
          <a:noFill/>
        </p:spPr>
        <p:txBody>
          <a:bodyPr wrap="square">
            <a:spAutoFit/>
          </a:bodyPr>
          <a:lstStyle/>
          <a:p>
            <a:pPr marL="0" indent="0">
              <a:buNone/>
            </a:pPr>
            <a:r>
              <a:rPr lang="en-GB" sz="2000" dirty="0">
                <a:solidFill>
                  <a:schemeClr val="accent1">
                    <a:lumMod val="75000"/>
                  </a:schemeClr>
                </a:solidFill>
              </a:rPr>
              <a:t>It is important to ensure your child does the homework they are set. This will include reading, GPS and maths. It is really important that children complete their homework as this will help prepare them for SATs. </a:t>
            </a:r>
          </a:p>
          <a:p>
            <a:pPr marL="0" indent="0">
              <a:buNone/>
            </a:pPr>
            <a:endParaRPr lang="en-GB" sz="2000" dirty="0">
              <a:solidFill>
                <a:schemeClr val="accent1">
                  <a:lumMod val="75000"/>
                </a:schemeClr>
              </a:solidFill>
            </a:endParaRPr>
          </a:p>
          <a:p>
            <a:r>
              <a:rPr lang="en-GB" sz="2000" dirty="0">
                <a:solidFill>
                  <a:schemeClr val="accent1">
                    <a:lumMod val="75000"/>
                  </a:schemeClr>
                </a:solidFill>
              </a:rPr>
              <a:t>Maths, Comprehension and Grammar Punctuation and Spelling (GPS) activities are set on </a:t>
            </a:r>
            <a:r>
              <a:rPr lang="en-GB" sz="2000" b="1" dirty="0">
                <a:solidFill>
                  <a:schemeClr val="accent1">
                    <a:lumMod val="75000"/>
                  </a:schemeClr>
                </a:solidFill>
              </a:rPr>
              <a:t>WEDNESDAY </a:t>
            </a:r>
            <a:r>
              <a:rPr lang="en-GB" sz="2000" dirty="0">
                <a:solidFill>
                  <a:schemeClr val="accent1">
                    <a:lumMod val="75000"/>
                  </a:schemeClr>
                </a:solidFill>
              </a:rPr>
              <a:t>and due in on </a:t>
            </a:r>
            <a:r>
              <a:rPr lang="en-GB" sz="2000" b="1" dirty="0">
                <a:solidFill>
                  <a:schemeClr val="accent1">
                    <a:lumMod val="75000"/>
                  </a:schemeClr>
                </a:solidFill>
              </a:rPr>
              <a:t>Friday</a:t>
            </a:r>
          </a:p>
          <a:p>
            <a:endParaRPr lang="en-GB" sz="2000" b="1" dirty="0">
              <a:solidFill>
                <a:schemeClr val="accent1">
                  <a:lumMod val="75000"/>
                </a:schemeClr>
              </a:solidFill>
            </a:endParaRPr>
          </a:p>
          <a:p>
            <a:r>
              <a:rPr lang="en-GB" sz="2000" dirty="0">
                <a:solidFill>
                  <a:schemeClr val="accent1">
                    <a:lumMod val="75000"/>
                  </a:schemeClr>
                </a:solidFill>
              </a:rPr>
              <a:t>Children will also be </a:t>
            </a:r>
            <a:r>
              <a:rPr lang="en-GB" sz="2000" b="1" dirty="0">
                <a:solidFill>
                  <a:schemeClr val="accent1">
                    <a:lumMod val="75000"/>
                  </a:schemeClr>
                </a:solidFill>
              </a:rPr>
              <a:t>tested weekly </a:t>
            </a:r>
            <a:r>
              <a:rPr lang="en-GB" sz="2000" dirty="0">
                <a:solidFill>
                  <a:schemeClr val="accent1">
                    <a:lumMod val="75000"/>
                  </a:schemeClr>
                </a:solidFill>
              </a:rPr>
              <a:t>on their times tables this will take place on a Friday. Please practise these at home with your child/ren using Times Tables Rockstars.</a:t>
            </a:r>
          </a:p>
          <a:p>
            <a:endParaRPr lang="en-GB" sz="2000" b="1" dirty="0">
              <a:solidFill>
                <a:schemeClr val="accent1">
                  <a:lumMod val="75000"/>
                </a:schemeClr>
              </a:solidFill>
            </a:endParaRPr>
          </a:p>
          <a:p>
            <a:r>
              <a:rPr lang="en-GB" sz="2000" b="1" dirty="0">
                <a:solidFill>
                  <a:schemeClr val="accent1">
                    <a:lumMod val="75000"/>
                  </a:schemeClr>
                </a:solidFill>
              </a:rPr>
              <a:t>Mr A will have a Homework help drop-in session during lunchtime on Monday for any children that need extra support. Children can also pop along to quiet club at lunchtimes throughout the week if they need time to complete, or support with their homework. </a:t>
            </a:r>
          </a:p>
          <a:p>
            <a:endParaRPr lang="en-GB" sz="2000" b="1" dirty="0">
              <a:solidFill>
                <a:schemeClr val="accent1">
                  <a:lumMod val="75000"/>
                </a:schemeClr>
              </a:solidFill>
            </a:endParaRPr>
          </a:p>
          <a:p>
            <a:r>
              <a:rPr lang="en-GB" sz="2000" dirty="0">
                <a:solidFill>
                  <a:schemeClr val="accent1">
                    <a:lumMod val="75000"/>
                  </a:schemeClr>
                </a:solidFill>
              </a:rPr>
              <a:t>It is extremely important to get into a good routine with homework as it will help your child to practice what they have been learning and set them well for secondary school </a:t>
            </a:r>
          </a:p>
          <a:p>
            <a:endParaRPr lang="en-GB" sz="2000" b="1" dirty="0">
              <a:solidFill>
                <a:schemeClr val="accent1">
                  <a:lumMod val="75000"/>
                </a:schemeClr>
              </a:solidFill>
            </a:endParaRPr>
          </a:p>
        </p:txBody>
      </p:sp>
    </p:spTree>
    <p:extLst>
      <p:ext uri="{BB962C8B-B14F-4D97-AF65-F5344CB8AC3E}">
        <p14:creationId xmlns:p14="http://schemas.microsoft.com/office/powerpoint/2010/main" val="2714252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B9A4D-4B96-B439-0A2D-0743E11118E8}"/>
              </a:ext>
            </a:extLst>
          </p:cNvPr>
          <p:cNvSpPr txBox="1"/>
          <p:nvPr/>
        </p:nvSpPr>
        <p:spPr>
          <a:xfrm>
            <a:off x="812799" y="2994788"/>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Reading</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1C37E646-BAE6-6FBC-8FBD-E7ACE609BBB3}"/>
              </a:ext>
            </a:extLst>
          </p:cNvPr>
          <p:cNvSpPr txBox="1"/>
          <p:nvPr/>
        </p:nvSpPr>
        <p:spPr>
          <a:xfrm>
            <a:off x="5704114" y="302359"/>
            <a:ext cx="6096000" cy="6555641"/>
          </a:xfrm>
          <a:prstGeom prst="rect">
            <a:avLst/>
          </a:prstGeom>
          <a:noFill/>
        </p:spPr>
        <p:txBody>
          <a:bodyPr wrap="square">
            <a:spAutoFit/>
          </a:bodyPr>
          <a:lstStyle/>
          <a:p>
            <a:pPr marL="0" indent="0">
              <a:buNone/>
            </a:pPr>
            <a:r>
              <a:rPr lang="en-GB" sz="2000" dirty="0">
                <a:solidFill>
                  <a:schemeClr val="accent1">
                    <a:lumMod val="75000"/>
                  </a:schemeClr>
                </a:solidFill>
              </a:rPr>
              <a:t>Reading for ten to fifteen minutes every day</a:t>
            </a:r>
            <a:r>
              <a:rPr lang="en-GB" sz="2000" b="1" dirty="0">
                <a:solidFill>
                  <a:schemeClr val="accent1">
                    <a:lumMod val="75000"/>
                  </a:schemeClr>
                </a:solidFill>
              </a:rPr>
              <a:t> is expected. </a:t>
            </a:r>
            <a:r>
              <a:rPr lang="en-GB" sz="2000" dirty="0">
                <a:solidFill>
                  <a:schemeClr val="accent1">
                    <a:lumMod val="75000"/>
                  </a:schemeClr>
                </a:solidFill>
              </a:rPr>
              <a:t>This should be recorded in the reading record with a comment from parents and signed.</a:t>
            </a:r>
          </a:p>
          <a:p>
            <a:pPr marL="0" indent="0">
              <a:buNone/>
            </a:pPr>
            <a:endParaRPr lang="en-GB" sz="2000" dirty="0">
              <a:solidFill>
                <a:schemeClr val="accent1">
                  <a:lumMod val="75000"/>
                </a:schemeClr>
              </a:solidFill>
            </a:endParaRPr>
          </a:p>
          <a:p>
            <a:pPr marL="0" indent="0">
              <a:buNone/>
            </a:pPr>
            <a:r>
              <a:rPr lang="en-GB" sz="2000" b="1" dirty="0">
                <a:solidFill>
                  <a:schemeClr val="accent1">
                    <a:lumMod val="75000"/>
                  </a:schemeClr>
                </a:solidFill>
              </a:rPr>
              <a:t>Children’s reading will be monitored. In school, the reading your child will do will include:</a:t>
            </a:r>
          </a:p>
          <a:p>
            <a:pPr marL="342900" indent="-342900">
              <a:buFont typeface="Courier New" panose="02070309020205020404" pitchFamily="49" charset="0"/>
              <a:buChar char="o"/>
            </a:pPr>
            <a:r>
              <a:rPr lang="en-GB" sz="2000" dirty="0">
                <a:solidFill>
                  <a:schemeClr val="accent1">
                    <a:lumMod val="75000"/>
                  </a:schemeClr>
                </a:solidFill>
              </a:rPr>
              <a:t>Phonics/spelling lessons</a:t>
            </a:r>
          </a:p>
          <a:p>
            <a:pPr marL="342900" indent="-342900">
              <a:buFont typeface="Courier New" panose="02070309020205020404" pitchFamily="49" charset="0"/>
              <a:buChar char="o"/>
            </a:pPr>
            <a:r>
              <a:rPr lang="en-GB" sz="2000" dirty="0">
                <a:solidFill>
                  <a:schemeClr val="accent1">
                    <a:lumMod val="75000"/>
                  </a:schemeClr>
                </a:solidFill>
              </a:rPr>
              <a:t>Whole class shared reading</a:t>
            </a:r>
          </a:p>
          <a:p>
            <a:pPr marL="342900" indent="-342900">
              <a:buFont typeface="Courier New" panose="02070309020205020404" pitchFamily="49" charset="0"/>
              <a:buChar char="o"/>
            </a:pPr>
            <a:r>
              <a:rPr lang="en-GB" sz="2000" dirty="0">
                <a:solidFill>
                  <a:schemeClr val="accent1">
                    <a:lumMod val="75000"/>
                  </a:schemeClr>
                </a:solidFill>
              </a:rPr>
              <a:t>Reading comprehension practice</a:t>
            </a:r>
          </a:p>
          <a:p>
            <a:pPr marL="342900" indent="-342900">
              <a:buFont typeface="Courier New" panose="02070309020205020404" pitchFamily="49" charset="0"/>
              <a:buChar char="o"/>
            </a:pPr>
            <a:r>
              <a:rPr lang="en-GB" sz="2000" dirty="0">
                <a:solidFill>
                  <a:schemeClr val="accent1">
                    <a:lumMod val="75000"/>
                  </a:schemeClr>
                </a:solidFill>
              </a:rPr>
              <a:t>Reading in other subjects</a:t>
            </a:r>
          </a:p>
          <a:p>
            <a:pPr marL="342900" indent="-342900">
              <a:buFont typeface="Courier New" panose="02070309020205020404" pitchFamily="49" charset="0"/>
              <a:buChar char="o"/>
            </a:pPr>
            <a:r>
              <a:rPr lang="en-GB" sz="2000" dirty="0">
                <a:solidFill>
                  <a:schemeClr val="accent1">
                    <a:lumMod val="75000"/>
                  </a:schemeClr>
                </a:solidFill>
              </a:rPr>
              <a:t>Reading one-to-one with an adult</a:t>
            </a:r>
          </a:p>
          <a:p>
            <a:pPr marL="342900" indent="-342900">
              <a:buFont typeface="Courier New" panose="02070309020205020404" pitchFamily="49" charset="0"/>
              <a:buChar char="o"/>
            </a:pPr>
            <a:r>
              <a:rPr lang="en-GB" sz="2000" dirty="0">
                <a:solidFill>
                  <a:schemeClr val="accent1">
                    <a:lumMod val="75000"/>
                  </a:schemeClr>
                </a:solidFill>
              </a:rPr>
              <a:t>Reading for pleasure.</a:t>
            </a:r>
          </a:p>
          <a:p>
            <a:pPr marL="342900" indent="-342900">
              <a:buFont typeface="Courier New" panose="02070309020205020404" pitchFamily="49" charset="0"/>
              <a:buChar char="o"/>
            </a:pPr>
            <a:r>
              <a:rPr lang="en-GB" sz="2000" dirty="0">
                <a:solidFill>
                  <a:schemeClr val="accent1">
                    <a:lumMod val="75000"/>
                  </a:schemeClr>
                </a:solidFill>
              </a:rPr>
              <a:t>Sharing a class story for fun!</a:t>
            </a:r>
          </a:p>
          <a:p>
            <a:endParaRPr lang="en-GB" sz="2000" dirty="0">
              <a:solidFill>
                <a:schemeClr val="accent1">
                  <a:lumMod val="75000"/>
                </a:schemeClr>
              </a:solidFill>
            </a:endParaRPr>
          </a:p>
          <a:p>
            <a:pPr marL="0" indent="0">
              <a:buNone/>
            </a:pPr>
            <a:r>
              <a:rPr lang="en-GB" sz="2000" b="1" dirty="0">
                <a:solidFill>
                  <a:schemeClr val="accent1">
                    <a:lumMod val="75000"/>
                  </a:schemeClr>
                </a:solidFill>
              </a:rPr>
              <a:t>Reading records must be in school </a:t>
            </a:r>
            <a:r>
              <a:rPr lang="en-GB" sz="2000" b="1" u="sng" dirty="0">
                <a:solidFill>
                  <a:schemeClr val="accent1">
                    <a:lumMod val="75000"/>
                  </a:schemeClr>
                </a:solidFill>
              </a:rPr>
              <a:t>daily</a:t>
            </a:r>
            <a:r>
              <a:rPr lang="en-GB" sz="2000" b="1" dirty="0">
                <a:solidFill>
                  <a:schemeClr val="accent1">
                    <a:lumMod val="75000"/>
                  </a:schemeClr>
                </a:solidFill>
              </a:rPr>
              <a:t> to record this and for the teacher/LSA to check home reading. </a:t>
            </a:r>
          </a:p>
          <a:p>
            <a:pPr marL="0" indent="0">
              <a:buNone/>
            </a:pPr>
            <a:endParaRPr lang="en-GB" sz="2000" b="1" dirty="0">
              <a:solidFill>
                <a:schemeClr val="accent1">
                  <a:lumMod val="75000"/>
                </a:schemeClr>
              </a:solidFill>
            </a:endParaRPr>
          </a:p>
          <a:p>
            <a:pPr marL="0" indent="0">
              <a:buNone/>
            </a:pPr>
            <a:r>
              <a:rPr lang="en-GB" sz="2000" b="1" dirty="0">
                <a:solidFill>
                  <a:schemeClr val="accent1">
                    <a:lumMod val="75000"/>
                  </a:schemeClr>
                </a:solidFill>
              </a:rPr>
              <a:t>Children will be responsible for changing their own reading books. These can be changed as soon as they have finished their book. </a:t>
            </a:r>
            <a:endParaRPr lang="en-GB" sz="2000" dirty="0">
              <a:solidFill>
                <a:schemeClr val="accent1">
                  <a:lumMod val="75000"/>
                </a:schemeClr>
              </a:solidFill>
            </a:endParaRPr>
          </a:p>
        </p:txBody>
      </p:sp>
    </p:spTree>
    <p:extLst>
      <p:ext uri="{BB962C8B-B14F-4D97-AF65-F5344CB8AC3E}">
        <p14:creationId xmlns:p14="http://schemas.microsoft.com/office/powerpoint/2010/main" val="2059778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A7FBF3-A3AC-FB33-B81C-B08D83A50833}"/>
              </a:ext>
            </a:extLst>
          </p:cNvPr>
          <p:cNvSpPr txBox="1"/>
          <p:nvPr/>
        </p:nvSpPr>
        <p:spPr>
          <a:xfrm>
            <a:off x="812799" y="2994788"/>
            <a:ext cx="3033485"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Spelling</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63829DCE-0072-930C-B368-C30F8F0A167A}"/>
              </a:ext>
            </a:extLst>
          </p:cNvPr>
          <p:cNvSpPr txBox="1"/>
          <p:nvPr/>
        </p:nvSpPr>
        <p:spPr>
          <a:xfrm>
            <a:off x="5733143" y="335845"/>
            <a:ext cx="6096000" cy="6186309"/>
          </a:xfrm>
          <a:prstGeom prst="rect">
            <a:avLst/>
          </a:prstGeom>
          <a:noFill/>
        </p:spPr>
        <p:txBody>
          <a:bodyPr wrap="square">
            <a:spAutoFit/>
          </a:bodyPr>
          <a:lstStyle/>
          <a:p>
            <a:r>
              <a:rPr lang="en-GB" sz="2200" dirty="0">
                <a:solidFill>
                  <a:schemeClr val="accent1">
                    <a:lumMod val="75000"/>
                  </a:schemeClr>
                </a:solidFill>
              </a:rPr>
              <a:t>Please support your children with the work they are sent home with. This provides a solid base for their developing literacy and forms the foundation for ALL OTHER AREAS of the curriculum.</a:t>
            </a:r>
          </a:p>
          <a:p>
            <a:endParaRPr lang="en-GB" sz="2200" dirty="0">
              <a:solidFill>
                <a:schemeClr val="accent1">
                  <a:lumMod val="75000"/>
                </a:schemeClr>
              </a:solidFill>
            </a:endParaRPr>
          </a:p>
          <a:p>
            <a:r>
              <a:rPr lang="en-GB" sz="2200" dirty="0">
                <a:solidFill>
                  <a:schemeClr val="accent1">
                    <a:lumMod val="75000"/>
                  </a:schemeClr>
                </a:solidFill>
              </a:rPr>
              <a:t>Spellings is an important part of the Year 6 curriculum. So, they need to practise their spellings homework. </a:t>
            </a:r>
          </a:p>
          <a:p>
            <a:endParaRPr lang="en-GB" sz="2200" dirty="0">
              <a:solidFill>
                <a:schemeClr val="accent1">
                  <a:lumMod val="75000"/>
                </a:schemeClr>
              </a:solidFill>
            </a:endParaRPr>
          </a:p>
          <a:p>
            <a:r>
              <a:rPr lang="en-GB" sz="2200" dirty="0">
                <a:solidFill>
                  <a:schemeClr val="accent1">
                    <a:lumMod val="75000"/>
                  </a:schemeClr>
                </a:solidFill>
              </a:rPr>
              <a:t>This should be done using the strategy of Look, Say, Cover, Write and Check (LSCWC). Separate sheets for LSCWC can be provided if necessary. </a:t>
            </a:r>
          </a:p>
          <a:p>
            <a:endParaRPr lang="en-GB" sz="2200" dirty="0">
              <a:solidFill>
                <a:schemeClr val="accent1">
                  <a:lumMod val="75000"/>
                </a:schemeClr>
              </a:solidFill>
            </a:endParaRPr>
          </a:p>
          <a:p>
            <a:r>
              <a:rPr lang="en-GB" sz="2200" dirty="0">
                <a:solidFill>
                  <a:schemeClr val="accent1">
                    <a:lumMod val="75000"/>
                  </a:schemeClr>
                </a:solidFill>
              </a:rPr>
              <a:t>Children also need to continue their revision of spelling patterns they have learnt in years 3, 4 and 5.</a:t>
            </a:r>
          </a:p>
        </p:txBody>
      </p:sp>
    </p:spTree>
    <p:extLst>
      <p:ext uri="{BB962C8B-B14F-4D97-AF65-F5344CB8AC3E}">
        <p14:creationId xmlns:p14="http://schemas.microsoft.com/office/powerpoint/2010/main" val="3060381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4C6C09-06D0-2902-2D74-043262B3368C}"/>
              </a:ext>
            </a:extLst>
          </p:cNvPr>
          <p:cNvSpPr txBox="1"/>
          <p:nvPr/>
        </p:nvSpPr>
        <p:spPr>
          <a:xfrm>
            <a:off x="827314" y="2786862"/>
            <a:ext cx="3033485" cy="2123658"/>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Healthy schools</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B8BCEEDF-D4F9-8D20-DC5F-FBA18CE1ADF8}"/>
              </a:ext>
            </a:extLst>
          </p:cNvPr>
          <p:cNvSpPr txBox="1"/>
          <p:nvPr/>
        </p:nvSpPr>
        <p:spPr>
          <a:xfrm>
            <a:off x="5704114" y="224641"/>
            <a:ext cx="6096000" cy="6186309"/>
          </a:xfrm>
          <a:prstGeom prst="rect">
            <a:avLst/>
          </a:prstGeom>
          <a:noFill/>
        </p:spPr>
        <p:txBody>
          <a:bodyPr wrap="square">
            <a:spAutoFit/>
          </a:bodyPr>
          <a:lstStyle/>
          <a:p>
            <a:pPr marL="0" indent="0">
              <a:buNone/>
            </a:pPr>
            <a:r>
              <a:rPr lang="en-GB" sz="2200" dirty="0">
                <a:solidFill>
                  <a:schemeClr val="accent1">
                    <a:lumMod val="75000"/>
                  </a:schemeClr>
                </a:solidFill>
              </a:rPr>
              <a:t>Our school is increasing its focus on healthy lifestyles this year and there are some rules that will be in place.</a:t>
            </a:r>
          </a:p>
          <a:p>
            <a:pPr marL="0" indent="0">
              <a:buNone/>
            </a:pPr>
            <a:endParaRPr lang="en-GB" sz="2200" dirty="0">
              <a:solidFill>
                <a:schemeClr val="accent1">
                  <a:lumMod val="75000"/>
                </a:schemeClr>
              </a:solidFill>
            </a:endParaRPr>
          </a:p>
          <a:p>
            <a:r>
              <a:rPr lang="en-GB" sz="2200" dirty="0">
                <a:solidFill>
                  <a:schemeClr val="accent1">
                    <a:lumMod val="75000"/>
                  </a:schemeClr>
                </a:solidFill>
              </a:rPr>
              <a:t>Playtime snacks must be </a:t>
            </a:r>
            <a:r>
              <a:rPr lang="en-GB" sz="2200" b="1" dirty="0">
                <a:solidFill>
                  <a:schemeClr val="accent1">
                    <a:lumMod val="75000"/>
                  </a:schemeClr>
                </a:solidFill>
              </a:rPr>
              <a:t>a piece of fruit or veg </a:t>
            </a:r>
            <a:r>
              <a:rPr lang="en-GB" sz="2200" dirty="0">
                <a:solidFill>
                  <a:schemeClr val="accent1">
                    <a:lumMod val="75000"/>
                  </a:schemeClr>
                </a:solidFill>
              </a:rPr>
              <a:t>(not snack bars or chocolate).</a:t>
            </a:r>
          </a:p>
          <a:p>
            <a:endParaRPr lang="en-GB" sz="2200" dirty="0">
              <a:solidFill>
                <a:schemeClr val="accent1">
                  <a:lumMod val="75000"/>
                </a:schemeClr>
              </a:solidFill>
            </a:endParaRPr>
          </a:p>
          <a:p>
            <a:pPr marL="0" indent="0">
              <a:buNone/>
            </a:pPr>
            <a:r>
              <a:rPr lang="en-GB" sz="2200" dirty="0">
                <a:solidFill>
                  <a:schemeClr val="accent1">
                    <a:lumMod val="75000"/>
                  </a:schemeClr>
                </a:solidFill>
              </a:rPr>
              <a:t>Children will not be allowed to bring in sweets on their birthday, this is because:</a:t>
            </a:r>
          </a:p>
          <a:p>
            <a:pPr marL="342900" indent="-342900">
              <a:buFont typeface="Courier New" panose="02070309020205020404" pitchFamily="49" charset="0"/>
              <a:buChar char="o"/>
            </a:pPr>
            <a:r>
              <a:rPr lang="en-GB" sz="2200" dirty="0">
                <a:solidFill>
                  <a:schemeClr val="accent1">
                    <a:lumMod val="75000"/>
                  </a:schemeClr>
                </a:solidFill>
              </a:rPr>
              <a:t>It is our aim to promote healthy choices at school</a:t>
            </a:r>
          </a:p>
          <a:p>
            <a:pPr marL="342900" indent="-342900">
              <a:buFont typeface="Courier New" panose="02070309020205020404" pitchFamily="49" charset="0"/>
              <a:buChar char="o"/>
            </a:pPr>
            <a:r>
              <a:rPr lang="en-GB" sz="2200" dirty="0">
                <a:solidFill>
                  <a:schemeClr val="accent1">
                    <a:lumMod val="75000"/>
                  </a:schemeClr>
                </a:solidFill>
              </a:rPr>
              <a:t>We know that some parents feel under pressure to provide cakes/sweets for the whole class on their child’s birthday.</a:t>
            </a:r>
          </a:p>
          <a:p>
            <a:pPr marL="0" indent="0">
              <a:buNone/>
            </a:pPr>
            <a:endParaRPr lang="en-GB" sz="2200" dirty="0">
              <a:solidFill>
                <a:schemeClr val="accent1">
                  <a:lumMod val="75000"/>
                </a:schemeClr>
              </a:solidFill>
            </a:endParaRPr>
          </a:p>
          <a:p>
            <a:pPr marL="0" indent="0">
              <a:buNone/>
            </a:pPr>
            <a:r>
              <a:rPr lang="en-GB" sz="2200" dirty="0">
                <a:solidFill>
                  <a:schemeClr val="accent1">
                    <a:lumMod val="75000"/>
                  </a:schemeClr>
                </a:solidFill>
              </a:rPr>
              <a:t>Wearing a birthday badge for the day might be a nice way of showing their friends it is their birthday. </a:t>
            </a:r>
          </a:p>
        </p:txBody>
      </p:sp>
    </p:spTree>
    <p:extLst>
      <p:ext uri="{BB962C8B-B14F-4D97-AF65-F5344CB8AC3E}">
        <p14:creationId xmlns:p14="http://schemas.microsoft.com/office/powerpoint/2010/main" val="1586272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061B49-CA9E-D83B-4B25-CEB8EDA691DC}"/>
              </a:ext>
            </a:extLst>
          </p:cNvPr>
          <p:cNvSpPr txBox="1"/>
          <p:nvPr/>
        </p:nvSpPr>
        <p:spPr>
          <a:xfrm>
            <a:off x="769256" y="3154444"/>
            <a:ext cx="3323772"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Assessment </a:t>
            </a:r>
          </a:p>
          <a:p>
            <a:pPr algn="ctr"/>
            <a:endParaRPr lang="ko-KR" altLang="en-US" sz="4400" dirty="0">
              <a:solidFill>
                <a:schemeClr val="accent1">
                  <a:lumMod val="75000"/>
                </a:schemeClr>
              </a:solidFill>
              <a:cs typeface="Arial" pitchFamily="34" charset="0"/>
            </a:endParaRPr>
          </a:p>
        </p:txBody>
      </p:sp>
      <p:sp>
        <p:nvSpPr>
          <p:cNvPr id="3" name="Title 1">
            <a:extLst>
              <a:ext uri="{FF2B5EF4-FFF2-40B4-BE49-F238E27FC236}">
                <a16:creationId xmlns:a16="http://schemas.microsoft.com/office/drawing/2014/main" id="{96048D09-8212-4940-A569-83B8A8554B68}"/>
              </a:ext>
            </a:extLst>
          </p:cNvPr>
          <p:cNvSpPr>
            <a:spLocks noGrp="1"/>
          </p:cNvSpPr>
          <p:nvPr/>
        </p:nvSpPr>
        <p:spPr>
          <a:xfrm>
            <a:off x="5315167" y="189701"/>
            <a:ext cx="8520600" cy="4347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Nunito Sans SemiBold"/>
              <a:buNone/>
              <a:defRPr sz="1800" b="0" i="0" u="none" strike="noStrike" cap="none">
                <a:solidFill>
                  <a:schemeClr val="dk1"/>
                </a:solidFill>
                <a:latin typeface="+mn-lt"/>
                <a:ea typeface="Nunito Sans SemiBold"/>
                <a:cs typeface="Nunito Sans SemiBold"/>
                <a:sym typeface="Nunito Sans SemiBold"/>
              </a:defRPr>
            </a:lvl1pPr>
            <a:lvl2pPr marR="0" lvl="1"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2pPr>
            <a:lvl3pPr marR="0" lvl="2"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3pPr>
            <a:lvl4pPr marR="0" lvl="3"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4pPr>
            <a:lvl5pPr marR="0" lvl="4"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5pPr>
            <a:lvl6pPr marR="0" lvl="5"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6pPr>
            <a:lvl7pPr marR="0" lvl="6"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7pPr>
            <a:lvl8pPr marR="0" lvl="7"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8pPr>
            <a:lvl9pPr marR="0" lvl="8"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9pPr>
          </a:lstStyle>
          <a:p>
            <a:r>
              <a:rPr lang="en-GB" sz="2000" b="1" dirty="0">
                <a:solidFill>
                  <a:schemeClr val="accent1">
                    <a:lumMod val="75000"/>
                  </a:schemeClr>
                </a:solidFill>
              </a:rPr>
              <a:t>What are the SATs? </a:t>
            </a:r>
          </a:p>
        </p:txBody>
      </p:sp>
      <p:sp>
        <p:nvSpPr>
          <p:cNvPr id="4" name="Text Placeholder 2">
            <a:extLst>
              <a:ext uri="{FF2B5EF4-FFF2-40B4-BE49-F238E27FC236}">
                <a16:creationId xmlns:a16="http://schemas.microsoft.com/office/drawing/2014/main" id="{56103980-1C0A-42FB-A6A8-22E664322B67}"/>
              </a:ext>
            </a:extLst>
          </p:cNvPr>
          <p:cNvSpPr>
            <a:spLocks noGrp="1"/>
          </p:cNvSpPr>
          <p:nvPr/>
        </p:nvSpPr>
        <p:spPr>
          <a:xfrm>
            <a:off x="5315167" y="653868"/>
            <a:ext cx="6572033" cy="620413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114300" indent="0">
              <a:buNone/>
            </a:pPr>
            <a:endParaRPr lang="en-GB" sz="2000" dirty="0">
              <a:solidFill>
                <a:schemeClr val="accent1">
                  <a:lumMod val="75000"/>
                </a:schemeClr>
              </a:solidFill>
            </a:endParaRPr>
          </a:p>
          <a:p>
            <a:pPr marL="114300" indent="0">
              <a:buNone/>
            </a:pPr>
            <a:r>
              <a:rPr lang="en-GB" sz="2000" dirty="0">
                <a:solidFill>
                  <a:schemeClr val="accent1">
                    <a:lumMod val="75000"/>
                  </a:schemeClr>
                </a:solidFill>
              </a:rPr>
              <a:t>SATs are the Standardised Assessment Tests that are given to children at the end of Key Stage 2. The SATs take place over four days, starting on Monday 10</a:t>
            </a:r>
            <a:r>
              <a:rPr lang="en-GB" sz="2000" baseline="30000" dirty="0">
                <a:solidFill>
                  <a:schemeClr val="accent1">
                    <a:lumMod val="75000"/>
                  </a:schemeClr>
                </a:solidFill>
              </a:rPr>
              <a:t>th</a:t>
            </a:r>
            <a:r>
              <a:rPr lang="en-GB" sz="2000" dirty="0">
                <a:solidFill>
                  <a:schemeClr val="accent1">
                    <a:lumMod val="75000"/>
                  </a:schemeClr>
                </a:solidFill>
              </a:rPr>
              <a:t> May ending on Thursday 13</a:t>
            </a:r>
            <a:r>
              <a:rPr lang="en-GB" sz="2000" baseline="30000" dirty="0">
                <a:solidFill>
                  <a:schemeClr val="accent1">
                    <a:lumMod val="75000"/>
                  </a:schemeClr>
                </a:solidFill>
              </a:rPr>
              <a:t>th</a:t>
            </a:r>
            <a:r>
              <a:rPr lang="en-GB" sz="2000" dirty="0">
                <a:solidFill>
                  <a:schemeClr val="accent1">
                    <a:lumMod val="75000"/>
                  </a:schemeClr>
                </a:solidFill>
              </a:rPr>
              <a:t> May.</a:t>
            </a:r>
          </a:p>
          <a:p>
            <a:r>
              <a:rPr lang="en-GB" sz="2000" dirty="0">
                <a:solidFill>
                  <a:schemeClr val="accent1">
                    <a:lumMod val="75000"/>
                  </a:schemeClr>
                </a:solidFill>
              </a:rPr>
              <a:t>The SATs papers consist of:</a:t>
            </a:r>
          </a:p>
          <a:p>
            <a:pPr lvl="1">
              <a:lnSpc>
                <a:spcPct val="100000"/>
              </a:lnSpc>
              <a:spcBef>
                <a:spcPts val="0"/>
              </a:spcBef>
            </a:pPr>
            <a:r>
              <a:rPr lang="en-GB" sz="2000" dirty="0">
                <a:solidFill>
                  <a:schemeClr val="accent1">
                    <a:lumMod val="75000"/>
                  </a:schemeClr>
                </a:solidFill>
                <a:latin typeface="+mn-lt"/>
              </a:rPr>
              <a:t>Spelling, punctuation and grammar (paper 1: Grammar/ Punctuation/ Spelling) </a:t>
            </a:r>
          </a:p>
          <a:p>
            <a:pPr lvl="1">
              <a:lnSpc>
                <a:spcPct val="100000"/>
              </a:lnSpc>
              <a:spcBef>
                <a:spcPts val="0"/>
              </a:spcBef>
            </a:pPr>
            <a:r>
              <a:rPr lang="en-GB" sz="2000" dirty="0">
                <a:solidFill>
                  <a:schemeClr val="accent1">
                    <a:lumMod val="75000"/>
                  </a:schemeClr>
                </a:solidFill>
                <a:latin typeface="+mn-lt"/>
              </a:rPr>
              <a:t>Spelling, punctuation and grammar (paper 2: Spelling test) </a:t>
            </a:r>
          </a:p>
          <a:p>
            <a:pPr lvl="1">
              <a:lnSpc>
                <a:spcPct val="100000"/>
              </a:lnSpc>
              <a:spcBef>
                <a:spcPts val="0"/>
              </a:spcBef>
            </a:pPr>
            <a:r>
              <a:rPr lang="en-GB" sz="2000" dirty="0">
                <a:solidFill>
                  <a:schemeClr val="accent1">
                    <a:lumMod val="75000"/>
                  </a:schemeClr>
                </a:solidFill>
                <a:latin typeface="+mn-lt"/>
              </a:rPr>
              <a:t>Reading </a:t>
            </a:r>
          </a:p>
          <a:p>
            <a:pPr lvl="1">
              <a:lnSpc>
                <a:spcPct val="100000"/>
              </a:lnSpc>
              <a:spcBef>
                <a:spcPts val="0"/>
              </a:spcBef>
            </a:pPr>
            <a:r>
              <a:rPr lang="en-GB" sz="2000" dirty="0">
                <a:solidFill>
                  <a:schemeClr val="accent1">
                    <a:lumMod val="75000"/>
                  </a:schemeClr>
                </a:solidFill>
                <a:latin typeface="+mn-lt"/>
              </a:rPr>
              <a:t>Maths (paper 1: Arithmetic) </a:t>
            </a:r>
          </a:p>
          <a:p>
            <a:pPr lvl="1">
              <a:lnSpc>
                <a:spcPct val="100000"/>
              </a:lnSpc>
              <a:spcBef>
                <a:spcPts val="0"/>
              </a:spcBef>
            </a:pPr>
            <a:r>
              <a:rPr lang="en-GB" sz="2000" dirty="0">
                <a:solidFill>
                  <a:schemeClr val="accent1">
                    <a:lumMod val="75000"/>
                  </a:schemeClr>
                </a:solidFill>
                <a:latin typeface="+mn-lt"/>
              </a:rPr>
              <a:t>Maths (paper 2: Reasoning) </a:t>
            </a:r>
          </a:p>
          <a:p>
            <a:pPr lvl="1">
              <a:lnSpc>
                <a:spcPct val="100000"/>
              </a:lnSpc>
              <a:spcBef>
                <a:spcPts val="0"/>
              </a:spcBef>
            </a:pPr>
            <a:r>
              <a:rPr lang="en-GB" sz="2000" dirty="0">
                <a:solidFill>
                  <a:schemeClr val="accent1">
                    <a:lumMod val="75000"/>
                  </a:schemeClr>
                </a:solidFill>
                <a:latin typeface="+mn-lt"/>
              </a:rPr>
              <a:t>Maths (paper 3: Reasoning) </a:t>
            </a:r>
          </a:p>
          <a:p>
            <a:pPr lvl="1">
              <a:lnSpc>
                <a:spcPct val="100000"/>
              </a:lnSpc>
              <a:spcBef>
                <a:spcPts val="0"/>
              </a:spcBef>
            </a:pPr>
            <a:r>
              <a:rPr kumimoji="0" lang="en-GB" sz="2000" b="0" i="0" u="none" strike="noStrike" kern="0" cap="none" spc="0" normalizeH="0" baseline="0" noProof="0" dirty="0">
                <a:ln>
                  <a:noFill/>
                </a:ln>
                <a:solidFill>
                  <a:schemeClr val="accent1">
                    <a:lumMod val="75000"/>
                  </a:schemeClr>
                </a:solidFill>
                <a:effectLst/>
                <a:uLnTx/>
                <a:uFillTx/>
                <a:latin typeface="Arial"/>
                <a:sym typeface="Nunito"/>
              </a:rPr>
              <a:t>Writing is assessed using evidence collected throughout Year 6. There is no Year 6 SATs writing test. </a:t>
            </a:r>
          </a:p>
          <a:p>
            <a:pPr marL="596900" lvl="1" indent="0">
              <a:lnSpc>
                <a:spcPct val="100000"/>
              </a:lnSpc>
              <a:spcBef>
                <a:spcPts val="0"/>
              </a:spcBef>
              <a:buNone/>
            </a:pPr>
            <a:endParaRPr lang="en-GB" sz="2000" kern="0" noProof="0" dirty="0">
              <a:solidFill>
                <a:schemeClr val="accent1">
                  <a:lumMod val="75000"/>
                </a:schemeClr>
              </a:solidFill>
              <a:latin typeface="Arial"/>
            </a:endParaRPr>
          </a:p>
        </p:txBody>
      </p:sp>
      <p:sp>
        <p:nvSpPr>
          <p:cNvPr id="5" name="Slide Number Placeholder 3">
            <a:extLst>
              <a:ext uri="{FF2B5EF4-FFF2-40B4-BE49-F238E27FC236}">
                <a16:creationId xmlns:a16="http://schemas.microsoft.com/office/drawing/2014/main" id="{1E03E430-207B-4F9B-B8E8-7F55E45BBAFE}"/>
              </a:ext>
            </a:extLst>
          </p:cNvPr>
          <p:cNvSpPr>
            <a:spLocks noGrp="1"/>
          </p:cNvSpPr>
          <p:nvPr/>
        </p:nvSpPr>
        <p:spPr>
          <a:xfrm>
            <a:off x="13475925" y="5039268"/>
            <a:ext cx="548700" cy="39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mn-lt"/>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15</a:t>
            </a:fld>
            <a:endParaRPr lang="en"/>
          </a:p>
        </p:txBody>
      </p:sp>
    </p:spTree>
    <p:extLst>
      <p:ext uri="{BB962C8B-B14F-4D97-AF65-F5344CB8AC3E}">
        <p14:creationId xmlns:p14="http://schemas.microsoft.com/office/powerpoint/2010/main" val="3079283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6C0492-7E23-BC58-A5D4-F1C1970F1914}"/>
              </a:ext>
            </a:extLst>
          </p:cNvPr>
          <p:cNvSpPr txBox="1"/>
          <p:nvPr/>
        </p:nvSpPr>
        <p:spPr>
          <a:xfrm>
            <a:off x="5518485" y="917912"/>
            <a:ext cx="6304546" cy="5940088"/>
          </a:xfrm>
          <a:prstGeom prst="rect">
            <a:avLst/>
          </a:prstGeom>
          <a:noFill/>
        </p:spPr>
        <p:txBody>
          <a:bodyPr wrap="square">
            <a:spAutoFit/>
          </a:bodyPr>
          <a:lstStyle/>
          <a:p>
            <a:pPr marL="114300" indent="0">
              <a:buNone/>
            </a:pPr>
            <a:r>
              <a:rPr lang="en-GB" sz="2000" dirty="0">
                <a:solidFill>
                  <a:schemeClr val="accent1">
                    <a:lumMod val="75000"/>
                  </a:schemeClr>
                </a:solidFill>
              </a:rPr>
              <a:t>Tests are marked externally. Once marked, the tests will be given the following scores:</a:t>
            </a:r>
          </a:p>
          <a:p>
            <a:pPr marL="114300" indent="0">
              <a:buNone/>
            </a:pPr>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A raw score (total number of marks achieved for each paper);</a:t>
            </a:r>
          </a:p>
          <a:p>
            <a:pPr marL="342900" indent="-342900">
              <a:buFont typeface="Courier New" panose="02070309020205020404" pitchFamily="49" charset="0"/>
              <a:buChar char="o"/>
            </a:pPr>
            <a:r>
              <a:rPr lang="en-GB" sz="2000" dirty="0">
                <a:solidFill>
                  <a:schemeClr val="accent1">
                    <a:lumMod val="75000"/>
                  </a:schemeClr>
                </a:solidFill>
              </a:rPr>
              <a:t>A scaled score (see below);</a:t>
            </a:r>
          </a:p>
          <a:p>
            <a:pPr marL="342900" indent="-342900">
              <a:buFont typeface="Courier New" panose="02070309020205020404" pitchFamily="49" charset="0"/>
              <a:buChar char="o"/>
            </a:pPr>
            <a:r>
              <a:rPr lang="en-GB" sz="2000" dirty="0">
                <a:solidFill>
                  <a:schemeClr val="accent1">
                    <a:lumMod val="75000"/>
                  </a:schemeClr>
                </a:solidFill>
              </a:rPr>
              <a:t>A judgement on if the National Standard has been met. </a:t>
            </a:r>
          </a:p>
          <a:p>
            <a:pPr marL="158750" indent="0">
              <a:buNone/>
            </a:pPr>
            <a:endParaRPr lang="en-GB" sz="2000" dirty="0">
              <a:solidFill>
                <a:schemeClr val="accent1">
                  <a:lumMod val="75000"/>
                </a:schemeClr>
              </a:solidFill>
            </a:endParaRPr>
          </a:p>
          <a:p>
            <a:pPr marL="158750" indent="0">
              <a:buNone/>
            </a:pPr>
            <a:r>
              <a:rPr lang="en-GB" sz="2000" b="1" dirty="0">
                <a:solidFill>
                  <a:schemeClr val="accent1">
                    <a:lumMod val="75000"/>
                  </a:schemeClr>
                </a:solidFill>
              </a:rPr>
              <a:t>A scaled score of less than 99 </a:t>
            </a:r>
            <a:r>
              <a:rPr lang="en-GB" sz="2000" dirty="0">
                <a:solidFill>
                  <a:schemeClr val="accent1">
                    <a:lumMod val="75000"/>
                  </a:schemeClr>
                </a:solidFill>
              </a:rPr>
              <a:t>would indicate a pupil is working </a:t>
            </a:r>
            <a:r>
              <a:rPr lang="en-GB" sz="2000" b="1" dirty="0">
                <a:solidFill>
                  <a:schemeClr val="accent1">
                    <a:lumMod val="75000"/>
                  </a:schemeClr>
                </a:solidFill>
              </a:rPr>
              <a:t>below the national standard. </a:t>
            </a:r>
          </a:p>
          <a:p>
            <a:pPr marL="158750" indent="0">
              <a:buNone/>
            </a:pPr>
            <a:r>
              <a:rPr lang="en-GB" sz="2000" b="1" dirty="0">
                <a:solidFill>
                  <a:schemeClr val="accent1">
                    <a:lumMod val="75000"/>
                  </a:schemeClr>
                </a:solidFill>
              </a:rPr>
              <a:t>A scaled score of 100 -109 </a:t>
            </a:r>
            <a:r>
              <a:rPr lang="en-GB" sz="2000" dirty="0">
                <a:solidFill>
                  <a:schemeClr val="accent1">
                    <a:lumMod val="75000"/>
                  </a:schemeClr>
                </a:solidFill>
              </a:rPr>
              <a:t>would indicate a pupil is working </a:t>
            </a:r>
            <a:r>
              <a:rPr lang="en-GB" sz="2000" b="1" dirty="0">
                <a:solidFill>
                  <a:schemeClr val="accent1">
                    <a:lumMod val="75000"/>
                  </a:schemeClr>
                </a:solidFill>
              </a:rPr>
              <a:t>at the national standard</a:t>
            </a:r>
            <a:r>
              <a:rPr lang="en-GB" sz="2000" dirty="0">
                <a:solidFill>
                  <a:schemeClr val="accent1">
                    <a:lumMod val="75000"/>
                  </a:schemeClr>
                </a:solidFill>
              </a:rPr>
              <a:t>.</a:t>
            </a:r>
          </a:p>
          <a:p>
            <a:pPr marL="158750" indent="0">
              <a:buNone/>
            </a:pPr>
            <a:r>
              <a:rPr lang="en-GB" sz="2000" b="1" dirty="0">
                <a:solidFill>
                  <a:schemeClr val="accent1">
                    <a:lumMod val="75000"/>
                  </a:schemeClr>
                </a:solidFill>
              </a:rPr>
              <a:t>A scaled score of 110+ </a:t>
            </a:r>
            <a:r>
              <a:rPr lang="en-GB" sz="2000" dirty="0">
                <a:solidFill>
                  <a:schemeClr val="accent1">
                    <a:lumMod val="75000"/>
                  </a:schemeClr>
                </a:solidFill>
              </a:rPr>
              <a:t>would indicate a pupil is working </a:t>
            </a:r>
            <a:r>
              <a:rPr lang="en-GB" sz="2000" b="1" dirty="0">
                <a:solidFill>
                  <a:schemeClr val="accent1">
                    <a:lumMod val="75000"/>
                  </a:schemeClr>
                </a:solidFill>
              </a:rPr>
              <a:t>above the national standard.</a:t>
            </a:r>
          </a:p>
          <a:p>
            <a:pPr marL="158750" indent="0">
              <a:buNone/>
            </a:pPr>
            <a:endParaRPr lang="en-GB" sz="2000" dirty="0">
              <a:solidFill>
                <a:schemeClr val="accent1">
                  <a:lumMod val="75000"/>
                </a:schemeClr>
              </a:solidFill>
            </a:endParaRPr>
          </a:p>
          <a:p>
            <a:pPr marL="158750"/>
            <a:r>
              <a:rPr kumimoji="0" lang="en-GB" sz="2000" b="0" i="0" u="none" strike="noStrike" kern="0" cap="none" spc="0" normalizeH="0" baseline="0" noProof="0" dirty="0">
                <a:ln>
                  <a:noFill/>
                </a:ln>
                <a:solidFill>
                  <a:schemeClr val="accent1">
                    <a:lumMod val="75000"/>
                  </a:schemeClr>
                </a:solidFill>
                <a:effectLst/>
                <a:uLnTx/>
                <a:uFillTx/>
                <a:latin typeface="Arial"/>
                <a:sym typeface="Nunito"/>
              </a:rPr>
              <a:t>More information about SATs will be given to you at a later date.</a:t>
            </a:r>
          </a:p>
          <a:p>
            <a:pPr marL="158750" indent="0">
              <a:buNone/>
            </a:pPr>
            <a:endParaRPr lang="en-GB" sz="2000" dirty="0">
              <a:solidFill>
                <a:schemeClr val="accent1">
                  <a:lumMod val="75000"/>
                </a:schemeClr>
              </a:solidFill>
            </a:endParaRPr>
          </a:p>
        </p:txBody>
      </p:sp>
      <p:sp>
        <p:nvSpPr>
          <p:cNvPr id="4" name="TextBox 3">
            <a:extLst>
              <a:ext uri="{FF2B5EF4-FFF2-40B4-BE49-F238E27FC236}">
                <a16:creationId xmlns:a16="http://schemas.microsoft.com/office/drawing/2014/main" id="{1B9B4859-E821-F6A8-8990-D07BA9EA21DC}"/>
              </a:ext>
            </a:extLst>
          </p:cNvPr>
          <p:cNvSpPr txBox="1"/>
          <p:nvPr/>
        </p:nvSpPr>
        <p:spPr>
          <a:xfrm>
            <a:off x="769256" y="3154444"/>
            <a:ext cx="3323772"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Assessment </a:t>
            </a:r>
          </a:p>
          <a:p>
            <a:pPr algn="ctr"/>
            <a:endParaRPr lang="ko-KR" altLang="en-US" sz="4400" dirty="0">
              <a:solidFill>
                <a:schemeClr val="accent1">
                  <a:lumMod val="75000"/>
                </a:schemeClr>
              </a:solidFill>
              <a:cs typeface="Arial" pitchFamily="34" charset="0"/>
            </a:endParaRPr>
          </a:p>
        </p:txBody>
      </p:sp>
      <p:sp>
        <p:nvSpPr>
          <p:cNvPr id="5" name="Title 1">
            <a:extLst>
              <a:ext uri="{FF2B5EF4-FFF2-40B4-BE49-F238E27FC236}">
                <a16:creationId xmlns:a16="http://schemas.microsoft.com/office/drawing/2014/main" id="{96F49746-DF65-F202-DD29-18BDBD17C3A5}"/>
              </a:ext>
            </a:extLst>
          </p:cNvPr>
          <p:cNvSpPr>
            <a:spLocks noGrp="1"/>
          </p:cNvSpPr>
          <p:nvPr/>
        </p:nvSpPr>
        <p:spPr>
          <a:xfrm>
            <a:off x="5299125" y="318038"/>
            <a:ext cx="8520600" cy="43477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Nunito Sans SemiBold"/>
              <a:buNone/>
              <a:defRPr sz="1800" b="0" i="0" u="none" strike="noStrike" cap="none">
                <a:solidFill>
                  <a:schemeClr val="dk1"/>
                </a:solidFill>
                <a:latin typeface="+mn-lt"/>
                <a:ea typeface="Nunito Sans SemiBold"/>
                <a:cs typeface="Nunito Sans SemiBold"/>
                <a:sym typeface="Nunito Sans SemiBold"/>
              </a:defRPr>
            </a:lvl1pPr>
            <a:lvl2pPr marR="0" lvl="1"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2pPr>
            <a:lvl3pPr marR="0" lvl="2"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3pPr>
            <a:lvl4pPr marR="0" lvl="3"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4pPr>
            <a:lvl5pPr marR="0" lvl="4"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5pPr>
            <a:lvl6pPr marR="0" lvl="5"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6pPr>
            <a:lvl7pPr marR="0" lvl="6"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7pPr>
            <a:lvl8pPr marR="0" lvl="7"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8pPr>
            <a:lvl9pPr marR="0" lvl="8" algn="l" rtl="0">
              <a:lnSpc>
                <a:spcPct val="100000"/>
              </a:lnSpc>
              <a:spcBef>
                <a:spcPts val="0"/>
              </a:spcBef>
              <a:spcAft>
                <a:spcPts val="0"/>
              </a:spcAft>
              <a:buClr>
                <a:schemeClr val="dk1"/>
              </a:buClr>
              <a:buSzPts val="2800"/>
              <a:buFont typeface="Nunito Sans SemiBold"/>
              <a:buNone/>
              <a:defRPr sz="2800" b="0" i="0" u="none" strike="noStrike" cap="none">
                <a:solidFill>
                  <a:schemeClr val="dk1"/>
                </a:solidFill>
                <a:latin typeface="Nunito Sans SemiBold"/>
                <a:ea typeface="Nunito Sans SemiBold"/>
                <a:cs typeface="Nunito Sans SemiBold"/>
                <a:sym typeface="Nunito Sans SemiBold"/>
              </a:defRPr>
            </a:lvl9pPr>
          </a:lstStyle>
          <a:p>
            <a:r>
              <a:rPr lang="en-GB" sz="2000" b="1" dirty="0">
                <a:solidFill>
                  <a:schemeClr val="accent1">
                    <a:lumMod val="75000"/>
                  </a:schemeClr>
                </a:solidFill>
              </a:rPr>
              <a:t>SATs results  </a:t>
            </a:r>
          </a:p>
        </p:txBody>
      </p:sp>
    </p:spTree>
    <p:extLst>
      <p:ext uri="{BB962C8B-B14F-4D97-AF65-F5344CB8AC3E}">
        <p14:creationId xmlns:p14="http://schemas.microsoft.com/office/powerpoint/2010/main" val="3478171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8E9F52-A6FD-A5D6-E742-2180B8E775E6}"/>
              </a:ext>
            </a:extLst>
          </p:cNvPr>
          <p:cNvSpPr txBox="1"/>
          <p:nvPr/>
        </p:nvSpPr>
        <p:spPr>
          <a:xfrm>
            <a:off x="769256" y="1954116"/>
            <a:ext cx="3323772" cy="3847207"/>
          </a:xfrm>
          <a:prstGeom prst="rect">
            <a:avLst/>
          </a:prstGeom>
          <a:noFill/>
        </p:spPr>
        <p:txBody>
          <a:bodyPr wrap="square" rtlCol="0" anchor="ctr">
            <a:spAutoFit/>
          </a:bodyPr>
          <a:lstStyle/>
          <a:p>
            <a:pPr algn="ctr"/>
            <a:r>
              <a:rPr lang="en-US" altLang="ko-KR" sz="4000" dirty="0">
                <a:solidFill>
                  <a:schemeClr val="accent1">
                    <a:lumMod val="75000"/>
                  </a:schemeClr>
                </a:solidFill>
                <a:cs typeface="Arial" pitchFamily="34" charset="0"/>
              </a:rPr>
              <a:t>Special Educational Needs and or Disabilities </a:t>
            </a:r>
          </a:p>
          <a:p>
            <a:pPr algn="ctr"/>
            <a:r>
              <a:rPr lang="en-US" altLang="ko-KR" sz="4000" dirty="0">
                <a:solidFill>
                  <a:schemeClr val="accent1">
                    <a:lumMod val="75000"/>
                  </a:schemeClr>
                </a:solidFill>
                <a:cs typeface="Arial" pitchFamily="34" charset="0"/>
              </a:rPr>
              <a:t>(SEND)</a:t>
            </a:r>
          </a:p>
          <a:p>
            <a:pPr algn="ctr"/>
            <a:endParaRPr lang="ko-KR" altLang="en-US" sz="4400" dirty="0">
              <a:solidFill>
                <a:schemeClr val="accent1">
                  <a:lumMod val="75000"/>
                </a:schemeClr>
              </a:solidFill>
              <a:cs typeface="Arial" pitchFamily="34" charset="0"/>
            </a:endParaRPr>
          </a:p>
        </p:txBody>
      </p:sp>
      <p:sp>
        <p:nvSpPr>
          <p:cNvPr id="4" name="TextBox 3">
            <a:extLst>
              <a:ext uri="{FF2B5EF4-FFF2-40B4-BE49-F238E27FC236}">
                <a16:creationId xmlns:a16="http://schemas.microsoft.com/office/drawing/2014/main" id="{B682037D-DBCA-A904-1331-EB896864AF1A}"/>
              </a:ext>
            </a:extLst>
          </p:cNvPr>
          <p:cNvSpPr txBox="1"/>
          <p:nvPr/>
        </p:nvSpPr>
        <p:spPr>
          <a:xfrm>
            <a:off x="5615501" y="305068"/>
            <a:ext cx="6096000" cy="6247864"/>
          </a:xfrm>
          <a:prstGeom prst="rect">
            <a:avLst/>
          </a:prstGeom>
          <a:noFill/>
        </p:spPr>
        <p:txBody>
          <a:bodyPr wrap="square" lIns="91440" tIns="45720" rIns="91440" bIns="45720" anchor="t">
            <a:spAutoFit/>
          </a:bodyPr>
          <a:lstStyle/>
          <a:p>
            <a:r>
              <a:rPr lang="en-GB" sz="2000">
                <a:solidFill>
                  <a:schemeClr val="accent1">
                    <a:lumMod val="75000"/>
                  </a:schemeClr>
                </a:solidFill>
              </a:rPr>
              <a:t>Mrs Maggie Pattullo is our Special Educational </a:t>
            </a:r>
            <a:r>
              <a:rPr lang="en-GB" sz="2000" dirty="0">
                <a:solidFill>
                  <a:schemeClr val="accent1">
                    <a:lumMod val="75000"/>
                  </a:schemeClr>
                </a:solidFill>
              </a:rPr>
              <a:t>Needs co-ordinator. </a:t>
            </a:r>
          </a:p>
          <a:p>
            <a:pPr marL="0" indent="0">
              <a:buNone/>
            </a:pPr>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If your child does not seem to be making the progress we would expect, then additional steps may need to be put into place in order to help them access the curriculum and make good progress from their starting points. </a:t>
            </a:r>
            <a:endParaRPr lang="en-GB" sz="2000" dirty="0">
              <a:solidFill>
                <a:schemeClr val="accent1">
                  <a:lumMod val="75000"/>
                </a:schemeClr>
              </a:solidFill>
              <a:cs typeface="Arial"/>
            </a:endParaRPr>
          </a:p>
          <a:p>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Children who require this support in addition to what they receive in the classroom will have a ‘One Plan’ outlining what they need to work on, both in and outside of school to help them make good progress. </a:t>
            </a:r>
          </a:p>
          <a:p>
            <a:pPr marL="342900" indent="-342900">
              <a:buFont typeface="Courier New" panose="02070309020205020404" pitchFamily="49" charset="0"/>
              <a:buChar char="o"/>
            </a:pPr>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For more significant needs, a child may have an ‘Education, Health and Care Plan’ (EHCP).</a:t>
            </a:r>
          </a:p>
          <a:p>
            <a:pPr marL="342900" indent="-342900">
              <a:buFont typeface="Courier New" panose="02070309020205020404" pitchFamily="49" charset="0"/>
              <a:buChar char="o"/>
            </a:pPr>
            <a:endParaRPr lang="en-GB" sz="2000" dirty="0">
              <a:solidFill>
                <a:schemeClr val="accent1">
                  <a:lumMod val="75000"/>
                </a:schemeClr>
              </a:solidFill>
            </a:endParaRPr>
          </a:p>
          <a:p>
            <a:pPr marL="342900" indent="-342900">
              <a:buFont typeface="Courier New" panose="02070309020205020404" pitchFamily="49" charset="0"/>
              <a:buChar char="o"/>
            </a:pPr>
            <a:r>
              <a:rPr lang="en-GB" sz="2000" dirty="0">
                <a:solidFill>
                  <a:schemeClr val="accent1">
                    <a:lumMod val="75000"/>
                  </a:schemeClr>
                </a:solidFill>
              </a:rPr>
              <a:t>This process is always done in consultation with a child’s parents and class teacher.</a:t>
            </a:r>
          </a:p>
        </p:txBody>
      </p:sp>
    </p:spTree>
    <p:extLst>
      <p:ext uri="{BB962C8B-B14F-4D97-AF65-F5344CB8AC3E}">
        <p14:creationId xmlns:p14="http://schemas.microsoft.com/office/powerpoint/2010/main" val="2197165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432538-67AF-30B0-637F-C3AF3360359F}"/>
              </a:ext>
            </a:extLst>
          </p:cNvPr>
          <p:cNvSpPr txBox="1"/>
          <p:nvPr/>
        </p:nvSpPr>
        <p:spPr>
          <a:xfrm>
            <a:off x="5022310" y="139780"/>
            <a:ext cx="6764054" cy="6524863"/>
          </a:xfrm>
          <a:prstGeom prst="rect">
            <a:avLst/>
          </a:prstGeom>
          <a:noFill/>
        </p:spPr>
        <p:txBody>
          <a:bodyPr wrap="square" lIns="91440" tIns="45720" rIns="91440" bIns="45720" anchor="t">
            <a:spAutoFit/>
          </a:bodyPr>
          <a:lstStyle/>
          <a:p>
            <a:r>
              <a:rPr lang="en-GB" sz="2200" dirty="0">
                <a:solidFill>
                  <a:schemeClr val="accent1">
                    <a:lumMod val="75000"/>
                  </a:schemeClr>
                </a:solidFill>
              </a:rPr>
              <a:t> </a:t>
            </a:r>
            <a:r>
              <a:rPr lang="en-GB" sz="1400" dirty="0"/>
              <a:t>Our Family Support Worker is Mel Pointon. She is one of our Safeguarding leads and also a member of the senior leadership team. Her role is to support children and families, helping to make sure that every child feels safe, listened to and supported both at school and at home.</a:t>
            </a:r>
            <a:endParaRPr lang="en-US" sz="1400" dirty="0"/>
          </a:p>
          <a:p>
            <a:endParaRPr lang="en-GB" sz="1400" dirty="0"/>
          </a:p>
          <a:p>
            <a:r>
              <a:rPr lang="en-GB" sz="1400" dirty="0"/>
              <a:t>She is trained in play therapy and counselling skills, and can support children in school through sand/play therapy, Draw and Talk, Bereavement Toolbox or simply by providing a safe space and a listening ear when they need someone to talk to.</a:t>
            </a:r>
          </a:p>
          <a:p>
            <a:endParaRPr lang="en-GB" sz="1400" dirty="0"/>
          </a:p>
          <a:p>
            <a:r>
              <a:rPr lang="en-GB" sz="1400" dirty="0"/>
              <a:t>A large part of Mel's job is supporting the parents when needed, she is experienced in supporting whatever life throws at you! To give you an idea here is a short list:</a:t>
            </a:r>
          </a:p>
          <a:p>
            <a:endParaRPr lang="en-GB" sz="1400" dirty="0"/>
          </a:p>
          <a:p>
            <a:pPr marL="285750" indent="-285750">
              <a:buFont typeface="Arial"/>
              <a:buChar char="•"/>
            </a:pPr>
            <a:r>
              <a:rPr lang="en-GB" sz="1400" dirty="0"/>
              <a:t>Family separation and changes within the family</a:t>
            </a:r>
          </a:p>
          <a:p>
            <a:pPr marL="285750" indent="-285750">
              <a:buFont typeface="Arial"/>
              <a:buChar char="•"/>
            </a:pPr>
            <a:r>
              <a:rPr lang="en-GB" sz="1400" dirty="0"/>
              <a:t>Domestic abuse support</a:t>
            </a:r>
          </a:p>
          <a:p>
            <a:pPr marL="285750" indent="-285750">
              <a:buFont typeface="Arial"/>
              <a:buChar char="•"/>
            </a:pPr>
            <a:r>
              <a:rPr lang="en-GB" sz="1400" dirty="0"/>
              <a:t>Foodbank vouchers</a:t>
            </a:r>
          </a:p>
          <a:p>
            <a:pPr marL="285750" indent="-285750">
              <a:buFont typeface="Arial"/>
              <a:buChar char="•"/>
            </a:pPr>
            <a:r>
              <a:rPr lang="en-GB" sz="1400" dirty="0"/>
              <a:t>TPP (Trauma, Parenting and Partnership) workshops for families</a:t>
            </a:r>
          </a:p>
          <a:p>
            <a:pPr marL="285750" indent="-285750">
              <a:buFont typeface="Arial"/>
              <a:buChar char="•"/>
            </a:pPr>
            <a:r>
              <a:rPr lang="en-GB" sz="1400" dirty="0"/>
              <a:t>Behaviour support </a:t>
            </a:r>
          </a:p>
          <a:p>
            <a:pPr marL="285750" indent="-285750">
              <a:buFont typeface="Arial"/>
              <a:buChar char="•"/>
            </a:pPr>
            <a:r>
              <a:rPr lang="en-GB" sz="1400" dirty="0"/>
              <a:t>Helping with referrals to external agencies and services</a:t>
            </a:r>
          </a:p>
          <a:p>
            <a:endParaRPr lang="en-GB" sz="1400" dirty="0"/>
          </a:p>
          <a:p>
            <a:r>
              <a:rPr lang="en-GB" sz="1400" dirty="0"/>
              <a:t>You can meet with Mel in The Hive, a welcoming space away from the main school building where you can talk confidentially and feel at ease.</a:t>
            </a:r>
          </a:p>
          <a:p>
            <a:endParaRPr lang="en-GB" sz="1400" dirty="0"/>
          </a:p>
          <a:p>
            <a:r>
              <a:rPr lang="en-GB" sz="1400" dirty="0"/>
              <a:t>The Hive is also home to our pre-loved uniform shop, offering good-quality school uniform at a lower cost for families.</a:t>
            </a:r>
          </a:p>
          <a:p>
            <a:endParaRPr lang="en-GB" sz="1400" dirty="0"/>
          </a:p>
          <a:p>
            <a:r>
              <a:rPr lang="en-GB" sz="1400" dirty="0"/>
              <a:t>Contact Mel whether you need advice, practical support, someone to listen, or help finding the right service for your family. You don’t have to wait until a problem becomes overwhelming.</a:t>
            </a:r>
          </a:p>
          <a:p>
            <a:endParaRPr lang="en-US" dirty="0">
              <a:solidFill>
                <a:schemeClr val="accent1">
                  <a:lumMod val="75000"/>
                </a:schemeClr>
              </a:solidFill>
              <a:cs typeface="Arial"/>
            </a:endParaRPr>
          </a:p>
        </p:txBody>
      </p:sp>
      <p:sp>
        <p:nvSpPr>
          <p:cNvPr id="4" name="TextBox 3">
            <a:extLst>
              <a:ext uri="{FF2B5EF4-FFF2-40B4-BE49-F238E27FC236}">
                <a16:creationId xmlns:a16="http://schemas.microsoft.com/office/drawing/2014/main" id="{D6F95F23-9CAE-CE05-8DB6-44951B886AF2}"/>
              </a:ext>
            </a:extLst>
          </p:cNvPr>
          <p:cNvSpPr txBox="1"/>
          <p:nvPr/>
        </p:nvSpPr>
        <p:spPr>
          <a:xfrm>
            <a:off x="769256" y="2138782"/>
            <a:ext cx="3323772" cy="3477875"/>
          </a:xfrm>
          <a:prstGeom prst="rect">
            <a:avLst/>
          </a:prstGeom>
          <a:noFill/>
        </p:spPr>
        <p:txBody>
          <a:bodyPr wrap="square" lIns="91440" tIns="45720" rIns="91440" bIns="45720" rtlCol="0" anchor="ctr">
            <a:spAutoFit/>
          </a:bodyPr>
          <a:lstStyle/>
          <a:p>
            <a:pPr algn="ctr"/>
            <a:r>
              <a:rPr lang="en-US" altLang="ko-KR" sz="4400" dirty="0">
                <a:solidFill>
                  <a:schemeClr val="accent1">
                    <a:lumMod val="75000"/>
                  </a:schemeClr>
                </a:solidFill>
                <a:cs typeface="Arial"/>
              </a:rPr>
              <a:t>Family support worker and </a:t>
            </a:r>
            <a:r>
              <a:rPr lang="en-US" altLang="ko-KR" sz="4400">
                <a:solidFill>
                  <a:schemeClr val="accent1">
                    <a:lumMod val="75000"/>
                  </a:schemeClr>
                </a:solidFill>
                <a:cs typeface="Arial"/>
              </a:rPr>
              <a:t>The Hive</a:t>
            </a:r>
          </a:p>
          <a:p>
            <a:pPr algn="ctr"/>
            <a:endParaRPr lang="ko-KR" altLang="en-US" sz="4400" dirty="0">
              <a:solidFill>
                <a:schemeClr val="accent1">
                  <a:lumMod val="75000"/>
                </a:schemeClr>
              </a:solidFill>
              <a:cs typeface="Arial" pitchFamily="34" charset="0"/>
            </a:endParaRPr>
          </a:p>
        </p:txBody>
      </p:sp>
    </p:spTree>
    <p:extLst>
      <p:ext uri="{BB962C8B-B14F-4D97-AF65-F5344CB8AC3E}">
        <p14:creationId xmlns:p14="http://schemas.microsoft.com/office/powerpoint/2010/main" val="3808120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4764F2-6231-86D2-F19E-23B1567C103F}"/>
              </a:ext>
            </a:extLst>
          </p:cNvPr>
          <p:cNvSpPr txBox="1"/>
          <p:nvPr/>
        </p:nvSpPr>
        <p:spPr>
          <a:xfrm>
            <a:off x="5444206" y="522125"/>
            <a:ext cx="6096000" cy="5262979"/>
          </a:xfrm>
          <a:prstGeom prst="rect">
            <a:avLst/>
          </a:prstGeom>
          <a:noFill/>
        </p:spPr>
        <p:txBody>
          <a:bodyPr wrap="square" lIns="91440" tIns="45720" rIns="91440" bIns="45720" anchor="t">
            <a:spAutoFit/>
          </a:bodyPr>
          <a:lstStyle/>
          <a:p>
            <a:r>
              <a:rPr lang="en-GB" sz="2400" dirty="0">
                <a:solidFill>
                  <a:schemeClr val="accent1">
                    <a:lumMod val="75000"/>
                  </a:schemeClr>
                </a:solidFill>
              </a:rPr>
              <a:t>If you have any questions/queries regarding your child/ren, their work or homework, please find me for a brief chat on the playground after school or message me via Dojo. </a:t>
            </a:r>
          </a:p>
          <a:p>
            <a:endParaRPr lang="en-GB" sz="2400" dirty="0">
              <a:solidFill>
                <a:schemeClr val="accent1">
                  <a:lumMod val="75000"/>
                </a:schemeClr>
              </a:solidFill>
              <a:cs typeface="Arial"/>
            </a:endParaRPr>
          </a:p>
          <a:p>
            <a:r>
              <a:rPr lang="en-GB" sz="2400" dirty="0">
                <a:solidFill>
                  <a:schemeClr val="accent1">
                    <a:lumMod val="75000"/>
                  </a:schemeClr>
                </a:solidFill>
                <a:cs typeface="Arial"/>
              </a:rPr>
              <a:t>Please also see our Communication Policy which outlines the different ways you can contact us at school and which ways are most appropriate for different </a:t>
            </a:r>
            <a:r>
              <a:rPr lang="en-GB" sz="2400">
                <a:solidFill>
                  <a:schemeClr val="accent1">
                    <a:lumMod val="75000"/>
                  </a:schemeClr>
                </a:solidFill>
                <a:cs typeface="Arial"/>
              </a:rPr>
              <a:t>scenarios</a:t>
            </a:r>
            <a:r>
              <a:rPr lang="en-GB" sz="2400" dirty="0">
                <a:solidFill>
                  <a:schemeClr val="accent1">
                    <a:lumMod val="75000"/>
                  </a:schemeClr>
                </a:solidFill>
                <a:cs typeface="Arial"/>
              </a:rPr>
              <a:t>.</a:t>
            </a:r>
          </a:p>
          <a:p>
            <a:endParaRPr lang="en-GB" sz="2400" dirty="0">
              <a:solidFill>
                <a:schemeClr val="accent1">
                  <a:lumMod val="75000"/>
                </a:schemeClr>
              </a:solidFill>
            </a:endParaRPr>
          </a:p>
          <a:p>
            <a:r>
              <a:rPr lang="en-GB" sz="2400" dirty="0">
                <a:solidFill>
                  <a:schemeClr val="accent1">
                    <a:lumMod val="75000"/>
                  </a:schemeClr>
                </a:solidFill>
              </a:rPr>
              <a:t>If you need more of my time to discuss </a:t>
            </a:r>
            <a:r>
              <a:rPr lang="en-GB" sz="2400">
                <a:solidFill>
                  <a:schemeClr val="accent1">
                    <a:lumMod val="75000"/>
                  </a:schemeClr>
                </a:solidFill>
              </a:rPr>
              <a:t>things further, </a:t>
            </a:r>
            <a:r>
              <a:rPr lang="en-GB" sz="2400" dirty="0">
                <a:solidFill>
                  <a:schemeClr val="accent1">
                    <a:lumMod val="75000"/>
                  </a:schemeClr>
                </a:solidFill>
              </a:rPr>
              <a:t>then a separate appointment will need to be made. </a:t>
            </a:r>
          </a:p>
        </p:txBody>
      </p:sp>
      <p:sp>
        <p:nvSpPr>
          <p:cNvPr id="4" name="TextBox 3">
            <a:extLst>
              <a:ext uri="{FF2B5EF4-FFF2-40B4-BE49-F238E27FC236}">
                <a16:creationId xmlns:a16="http://schemas.microsoft.com/office/drawing/2014/main" id="{CBDE2139-7E68-996C-2624-DF1B0F484717}"/>
              </a:ext>
            </a:extLst>
          </p:cNvPr>
          <p:cNvSpPr txBox="1"/>
          <p:nvPr/>
        </p:nvSpPr>
        <p:spPr>
          <a:xfrm>
            <a:off x="769256" y="3154445"/>
            <a:ext cx="3323772" cy="1446550"/>
          </a:xfrm>
          <a:prstGeom prst="rect">
            <a:avLst/>
          </a:prstGeom>
          <a:noFill/>
        </p:spPr>
        <p:txBody>
          <a:bodyPr wrap="square" rtlCol="0" anchor="ctr">
            <a:spAutoFit/>
          </a:bodyPr>
          <a:lstStyle/>
          <a:p>
            <a:pPr algn="ctr"/>
            <a:r>
              <a:rPr lang="en-US" altLang="ko-KR" sz="4400" dirty="0">
                <a:solidFill>
                  <a:schemeClr val="accent1">
                    <a:lumMod val="75000"/>
                  </a:schemeClr>
                </a:solidFill>
                <a:cs typeface="Arial" pitchFamily="34" charset="0"/>
              </a:rPr>
              <a:t>Questions</a:t>
            </a:r>
          </a:p>
          <a:p>
            <a:pPr algn="ctr"/>
            <a:endParaRPr lang="ko-KR" altLang="en-US" sz="4400" dirty="0">
              <a:solidFill>
                <a:schemeClr val="accent1">
                  <a:lumMod val="75000"/>
                </a:schemeClr>
              </a:solidFill>
              <a:cs typeface="Arial" pitchFamily="34" charset="0"/>
            </a:endParaRPr>
          </a:p>
        </p:txBody>
      </p:sp>
    </p:spTree>
    <p:extLst>
      <p:ext uri="{BB962C8B-B14F-4D97-AF65-F5344CB8AC3E}">
        <p14:creationId xmlns:p14="http://schemas.microsoft.com/office/powerpoint/2010/main" val="1458138594"/>
      </p:ext>
    </p:extLst>
  </p:cSld>
  <p:clrMapOvr>
    <a:masterClrMapping/>
  </p:clrMapOvr>
</p:sld>
</file>

<file path=ppt/theme/theme1.xml><?xml version="1.0" encoding="utf-8"?>
<a:theme xmlns:a="http://schemas.openxmlformats.org/drawingml/2006/main" name="Cover and End Slide Master">
  <a:themeElements>
    <a:clrScheme name="ALLPPT-414">
      <a:dk1>
        <a:sysClr val="windowText" lastClr="000000"/>
      </a:dk1>
      <a:lt1>
        <a:sysClr val="window" lastClr="FFFFFF"/>
      </a:lt1>
      <a:dk2>
        <a:srgbClr val="1F497D"/>
      </a:dk2>
      <a:lt2>
        <a:srgbClr val="EEECE1"/>
      </a:lt2>
      <a:accent1>
        <a:srgbClr val="3A876B"/>
      </a:accent1>
      <a:accent2>
        <a:srgbClr val="90B141"/>
      </a:accent2>
      <a:accent3>
        <a:srgbClr val="CEDD46"/>
      </a:accent3>
      <a:accent4>
        <a:srgbClr val="399A84"/>
      </a:accent4>
      <a:accent5>
        <a:srgbClr val="429EB3"/>
      </a:accent5>
      <a:accent6>
        <a:srgbClr val="26648C"/>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414">
      <a:dk1>
        <a:sysClr val="windowText" lastClr="000000"/>
      </a:dk1>
      <a:lt1>
        <a:sysClr val="window" lastClr="FFFFFF"/>
      </a:lt1>
      <a:dk2>
        <a:srgbClr val="1F497D"/>
      </a:dk2>
      <a:lt2>
        <a:srgbClr val="EEECE1"/>
      </a:lt2>
      <a:accent1>
        <a:srgbClr val="3A876B"/>
      </a:accent1>
      <a:accent2>
        <a:srgbClr val="90B141"/>
      </a:accent2>
      <a:accent3>
        <a:srgbClr val="CEDD46"/>
      </a:accent3>
      <a:accent4>
        <a:srgbClr val="399A84"/>
      </a:accent4>
      <a:accent5>
        <a:srgbClr val="429EB3"/>
      </a:accent5>
      <a:accent6>
        <a:srgbClr val="26648C"/>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414">
      <a:dk1>
        <a:sysClr val="windowText" lastClr="000000"/>
      </a:dk1>
      <a:lt1>
        <a:sysClr val="window" lastClr="FFFFFF"/>
      </a:lt1>
      <a:dk2>
        <a:srgbClr val="1F497D"/>
      </a:dk2>
      <a:lt2>
        <a:srgbClr val="EEECE1"/>
      </a:lt2>
      <a:accent1>
        <a:srgbClr val="3A876B"/>
      </a:accent1>
      <a:accent2>
        <a:srgbClr val="90B141"/>
      </a:accent2>
      <a:accent3>
        <a:srgbClr val="CEDD46"/>
      </a:accent3>
      <a:accent4>
        <a:srgbClr val="399A84"/>
      </a:accent4>
      <a:accent5>
        <a:srgbClr val="429EB3"/>
      </a:accent5>
      <a:accent6>
        <a:srgbClr val="26648C"/>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2751</TotalTime>
  <Words>2005</Words>
  <Application>Microsoft Office PowerPoint</Application>
  <PresentationFormat>Widescreen</PresentationFormat>
  <Paragraphs>185</Paragraphs>
  <Slides>19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19</vt:i4>
      </vt:variant>
    </vt:vector>
  </HeadingPairs>
  <TitlesOfParts>
    <vt:vector size="28" baseType="lpstr">
      <vt:lpstr>Arial</vt:lpstr>
      <vt:lpstr>Calibri</vt:lpstr>
      <vt:lpstr>Calibri Light</vt:lpstr>
      <vt:lpstr>Courier New</vt:lpstr>
      <vt:lpstr>Nunito</vt:lpstr>
      <vt:lpstr>Nunito Sans SemiBold</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Katie Allen</cp:lastModifiedBy>
  <cp:revision>105</cp:revision>
  <dcterms:created xsi:type="dcterms:W3CDTF">2020-01-20T05:08:25Z</dcterms:created>
  <dcterms:modified xsi:type="dcterms:W3CDTF">2026-09-07T15:18:32Z</dcterms:modified>
</cp:coreProperties>
</file>