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0"/>
  </p:notesMasterIdLst>
  <p:sldIdLst>
    <p:sldId id="344" r:id="rId4"/>
    <p:sldId id="356" r:id="rId5"/>
    <p:sldId id="347" r:id="rId6"/>
    <p:sldId id="343" r:id="rId7"/>
    <p:sldId id="355" r:id="rId8"/>
    <p:sldId id="362" r:id="rId9"/>
    <p:sldId id="357" r:id="rId10"/>
    <p:sldId id="372" r:id="rId11"/>
    <p:sldId id="359" r:id="rId12"/>
    <p:sldId id="360" r:id="rId13"/>
    <p:sldId id="363" r:id="rId14"/>
    <p:sldId id="366" r:id="rId15"/>
    <p:sldId id="370" r:id="rId16"/>
    <p:sldId id="369" r:id="rId17"/>
    <p:sldId id="367" r:id="rId18"/>
    <p:sldId id="3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8AE2"/>
    <a:srgbClr val="8AE28A"/>
    <a:srgbClr val="75DD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20" autoAdjust="0"/>
    <p:restoredTop sz="94660"/>
  </p:normalViewPr>
  <p:slideViewPr>
    <p:cSldViewPr snapToGrid="0" showGuides="1">
      <p:cViewPr varScale="1">
        <p:scale>
          <a:sx n="108" d="100"/>
          <a:sy n="108" d="100"/>
        </p:scale>
        <p:origin x="57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9/7/2026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74ADC69E-7B21-41C9-B744-73AA54F21F65}"/>
              </a:ext>
            </a:extLst>
          </p:cNvPr>
          <p:cNvSpPr>
            <a:spLocks noGrp="1"/>
          </p:cNvSpPr>
          <p:nvPr>
            <p:ph type="pic" sz="quarter" idx="42" hasCustomPrompt="1"/>
          </p:nvPr>
        </p:nvSpPr>
        <p:spPr>
          <a:xfrm>
            <a:off x="901845" y="1742673"/>
            <a:ext cx="2042136" cy="2376264"/>
          </a:xfrm>
          <a:prstGeom prst="round2DiagRect">
            <a:avLst>
              <a:gd name="adj1" fmla="val 30184"/>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21330B0B-9763-4244-802F-F7BE7B139D26}"/>
              </a:ext>
            </a:extLst>
          </p:cNvPr>
          <p:cNvSpPr>
            <a:spLocks noGrp="1"/>
          </p:cNvSpPr>
          <p:nvPr>
            <p:ph type="pic" sz="quarter" idx="43" hasCustomPrompt="1"/>
          </p:nvPr>
        </p:nvSpPr>
        <p:spPr>
          <a:xfrm>
            <a:off x="3679716" y="1742673"/>
            <a:ext cx="2042136" cy="2376264"/>
          </a:xfrm>
          <a:prstGeom prst="round2DiagRect">
            <a:avLst>
              <a:gd name="adj1" fmla="val 29763"/>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749222CF-6D36-44EA-879A-C5734EBAFFAA}"/>
              </a:ext>
            </a:extLst>
          </p:cNvPr>
          <p:cNvSpPr>
            <a:spLocks noGrp="1"/>
          </p:cNvSpPr>
          <p:nvPr>
            <p:ph type="pic" sz="quarter" idx="44" hasCustomPrompt="1"/>
          </p:nvPr>
        </p:nvSpPr>
        <p:spPr>
          <a:xfrm>
            <a:off x="6457587" y="1742673"/>
            <a:ext cx="2042136" cy="2376264"/>
          </a:xfrm>
          <a:prstGeom prst="round2DiagRect">
            <a:avLst>
              <a:gd name="adj1" fmla="val 28917"/>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A0637056-896D-4BB6-9D69-2C13D71FEC35}"/>
              </a:ext>
            </a:extLst>
          </p:cNvPr>
          <p:cNvSpPr>
            <a:spLocks noGrp="1"/>
          </p:cNvSpPr>
          <p:nvPr>
            <p:ph type="pic" sz="quarter" idx="45" hasCustomPrompt="1"/>
          </p:nvPr>
        </p:nvSpPr>
        <p:spPr>
          <a:xfrm>
            <a:off x="9235458" y="1742673"/>
            <a:ext cx="2042136" cy="2376264"/>
          </a:xfrm>
          <a:prstGeom prst="round2DiagRect">
            <a:avLst>
              <a:gd name="adj1" fmla="val 33141"/>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solidFill>
          <a:schemeClr val="accent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5D493FB0-2EA2-48C2-A396-BB7BF79442AD}"/>
              </a:ext>
            </a:extLst>
          </p:cNvPr>
          <p:cNvSpPr>
            <a:spLocks noGrp="1"/>
          </p:cNvSpPr>
          <p:nvPr>
            <p:ph type="pic" sz="quarter" idx="14" hasCustomPrompt="1"/>
          </p:nvPr>
        </p:nvSpPr>
        <p:spPr>
          <a:xfrm>
            <a:off x="2" y="0"/>
            <a:ext cx="10101086" cy="6858000"/>
          </a:xfrm>
          <a:prstGeom prst="round2DiagRect">
            <a:avLst>
              <a:gd name="adj1" fmla="val 37296"/>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7" r:id="rId6"/>
    <p:sldLayoutId id="2147483678" r:id="rId7"/>
    <p:sldLayoutId id="2147483680" r:id="rId8"/>
    <p:sldLayoutId id="2147483682" r:id="rId9"/>
    <p:sldLayoutId id="2147483684" r:id="rId10"/>
    <p:sldLayoutId id="2147483686" r:id="rId11"/>
    <p:sldLayoutId id="2147483687" r:id="rId12"/>
    <p:sldLayoutId id="2147483688" r:id="rId13"/>
    <p:sldLayoutId id="2147483671" r:id="rId14"/>
    <p:sldLayoutId id="2147483672"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3B4C724-0776-4328-8F0A-B72DA1579537}"/>
              </a:ext>
            </a:extLst>
          </p:cNvPr>
          <p:cNvSpPr txBox="1"/>
          <p:nvPr/>
        </p:nvSpPr>
        <p:spPr>
          <a:xfrm>
            <a:off x="4121426" y="1997839"/>
            <a:ext cx="4373218" cy="2862322"/>
          </a:xfrm>
          <a:prstGeom prst="rect">
            <a:avLst/>
          </a:prstGeom>
          <a:noFill/>
        </p:spPr>
        <p:txBody>
          <a:bodyPr wrap="square" lIns="91440" tIns="45720" rIns="91440" bIns="45720" rtlCol="0" anchor="ctr">
            <a:spAutoFit/>
          </a:bodyPr>
          <a:lstStyle/>
          <a:p>
            <a:pPr algn="ctr"/>
            <a:r>
              <a:rPr lang="en-US" sz="6000" b="1" dirty="0">
                <a:solidFill>
                  <a:schemeClr val="accent1">
                    <a:lumMod val="75000"/>
                  </a:schemeClr>
                </a:solidFill>
                <a:latin typeface="+mj-lt"/>
              </a:rPr>
              <a:t>Information meeting </a:t>
            </a:r>
          </a:p>
          <a:p>
            <a:pPr algn="ctr"/>
            <a:r>
              <a:rPr lang="en-US" sz="6000" b="1" dirty="0">
                <a:solidFill>
                  <a:schemeClr val="accent1">
                    <a:lumMod val="75000"/>
                  </a:schemeClr>
                </a:solidFill>
                <a:latin typeface="+mj-lt"/>
              </a:rPr>
              <a:t>for Year 5 </a:t>
            </a:r>
            <a:r>
              <a:rPr lang="en-US" sz="6000" b="1" dirty="0">
                <a:solidFill>
                  <a:schemeClr val="accent1">
                    <a:lumMod val="75000"/>
                  </a:schemeClr>
                </a:solidFill>
                <a:latin typeface="+mj-lt"/>
                <a:sym typeface="Wingdings" panose="05000000000000000000" pitchFamily="2" charset="2"/>
              </a:rPr>
              <a:t> </a:t>
            </a:r>
            <a:endParaRPr lang="ko-KR" altLang="en-US" sz="6000" b="1" dirty="0">
              <a:solidFill>
                <a:schemeClr val="accent1">
                  <a:lumMod val="75000"/>
                </a:schemeClr>
              </a:solidFill>
              <a:latin typeface="+mj-lt"/>
              <a:cs typeface="Arial" pitchFamily="34" charset="0"/>
            </a:endParaRPr>
          </a:p>
        </p:txBody>
      </p:sp>
    </p:spTree>
    <p:extLst>
      <p:ext uri="{BB962C8B-B14F-4D97-AF65-F5344CB8AC3E}">
        <p14:creationId xmlns:p14="http://schemas.microsoft.com/office/powerpoint/2010/main" val="305734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0B9A4D-4B96-B439-0A2D-0743E11118E8}"/>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Reading</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C37E646-BAE6-6FBC-8FBD-E7ACE609BBB3}"/>
              </a:ext>
            </a:extLst>
          </p:cNvPr>
          <p:cNvSpPr txBox="1"/>
          <p:nvPr/>
        </p:nvSpPr>
        <p:spPr>
          <a:xfrm>
            <a:off x="5704114" y="302359"/>
            <a:ext cx="6096000" cy="6555641"/>
          </a:xfrm>
          <a:prstGeom prst="rect">
            <a:avLst/>
          </a:prstGeom>
          <a:noFill/>
        </p:spPr>
        <p:txBody>
          <a:bodyPr wrap="square">
            <a:spAutoFit/>
          </a:bodyPr>
          <a:lstStyle/>
          <a:p>
            <a:pPr marL="0" indent="0">
              <a:buNone/>
            </a:pPr>
            <a:r>
              <a:rPr lang="en-GB" sz="2000" dirty="0">
                <a:solidFill>
                  <a:schemeClr val="accent1">
                    <a:lumMod val="75000"/>
                  </a:schemeClr>
                </a:solidFill>
              </a:rPr>
              <a:t>Reading for ten to fifteen minutes every day</a:t>
            </a:r>
            <a:r>
              <a:rPr lang="en-GB" sz="2000" b="1" dirty="0">
                <a:solidFill>
                  <a:schemeClr val="accent1">
                    <a:lumMod val="75000"/>
                  </a:schemeClr>
                </a:solidFill>
              </a:rPr>
              <a:t> is expected. </a:t>
            </a:r>
            <a:r>
              <a:rPr lang="en-GB" sz="2000" dirty="0">
                <a:solidFill>
                  <a:schemeClr val="accent1">
                    <a:lumMod val="75000"/>
                  </a:schemeClr>
                </a:solidFill>
              </a:rPr>
              <a:t>This should be recorded in the reading record with a comment from parents and signed.</a:t>
            </a:r>
          </a:p>
          <a:p>
            <a:pPr marL="0" indent="0">
              <a:buNone/>
            </a:pPr>
            <a:endParaRPr lang="en-GB" sz="2000" dirty="0">
              <a:solidFill>
                <a:schemeClr val="accent1">
                  <a:lumMod val="75000"/>
                </a:schemeClr>
              </a:solidFill>
            </a:endParaRPr>
          </a:p>
          <a:p>
            <a:pPr marL="0" indent="0">
              <a:buNone/>
            </a:pPr>
            <a:r>
              <a:rPr lang="en-GB" sz="2000" b="1" dirty="0">
                <a:solidFill>
                  <a:schemeClr val="accent1">
                    <a:lumMod val="75000"/>
                  </a:schemeClr>
                </a:solidFill>
              </a:rPr>
              <a:t>Children’s reading will be monitored. In school, the reading your child will do will include:</a:t>
            </a:r>
          </a:p>
          <a:p>
            <a:pPr marL="342900" indent="-342900">
              <a:buFont typeface="Courier New" panose="02070309020205020404" pitchFamily="49" charset="0"/>
              <a:buChar char="o"/>
            </a:pPr>
            <a:r>
              <a:rPr lang="en-GB" sz="2000" dirty="0">
                <a:solidFill>
                  <a:schemeClr val="accent1">
                    <a:lumMod val="75000"/>
                  </a:schemeClr>
                </a:solidFill>
              </a:rPr>
              <a:t>Phonics/spelling lessons</a:t>
            </a:r>
          </a:p>
          <a:p>
            <a:pPr marL="342900" indent="-342900">
              <a:buFont typeface="Courier New" panose="02070309020205020404" pitchFamily="49" charset="0"/>
              <a:buChar char="o"/>
            </a:pPr>
            <a:r>
              <a:rPr lang="en-GB" sz="2000" dirty="0">
                <a:solidFill>
                  <a:schemeClr val="accent1">
                    <a:lumMod val="75000"/>
                  </a:schemeClr>
                </a:solidFill>
              </a:rPr>
              <a:t>Whole class shared reading</a:t>
            </a:r>
          </a:p>
          <a:p>
            <a:pPr marL="342900" indent="-342900">
              <a:buFont typeface="Courier New" panose="02070309020205020404" pitchFamily="49" charset="0"/>
              <a:buChar char="o"/>
            </a:pPr>
            <a:r>
              <a:rPr lang="en-GB" sz="2000" dirty="0">
                <a:solidFill>
                  <a:schemeClr val="accent1">
                    <a:lumMod val="75000"/>
                  </a:schemeClr>
                </a:solidFill>
              </a:rPr>
              <a:t>Reading comprehension practice</a:t>
            </a:r>
          </a:p>
          <a:p>
            <a:pPr marL="342900" indent="-342900">
              <a:buFont typeface="Courier New" panose="02070309020205020404" pitchFamily="49" charset="0"/>
              <a:buChar char="o"/>
            </a:pPr>
            <a:r>
              <a:rPr lang="en-GB" sz="2000" dirty="0">
                <a:solidFill>
                  <a:schemeClr val="accent1">
                    <a:lumMod val="75000"/>
                  </a:schemeClr>
                </a:solidFill>
              </a:rPr>
              <a:t>Reading in other subjects</a:t>
            </a:r>
          </a:p>
          <a:p>
            <a:pPr marL="342900" indent="-342900">
              <a:buFont typeface="Courier New" panose="02070309020205020404" pitchFamily="49" charset="0"/>
              <a:buChar char="o"/>
            </a:pPr>
            <a:r>
              <a:rPr lang="en-GB" sz="2000" dirty="0">
                <a:solidFill>
                  <a:schemeClr val="accent1">
                    <a:lumMod val="75000"/>
                  </a:schemeClr>
                </a:solidFill>
              </a:rPr>
              <a:t>Reading one-to-one with an adult</a:t>
            </a:r>
          </a:p>
          <a:p>
            <a:pPr marL="342900" indent="-342900">
              <a:buFont typeface="Courier New" panose="02070309020205020404" pitchFamily="49" charset="0"/>
              <a:buChar char="o"/>
            </a:pPr>
            <a:r>
              <a:rPr lang="en-GB" sz="2000" dirty="0">
                <a:solidFill>
                  <a:schemeClr val="accent1">
                    <a:lumMod val="75000"/>
                  </a:schemeClr>
                </a:solidFill>
              </a:rPr>
              <a:t>Reading for pleasure.</a:t>
            </a:r>
          </a:p>
          <a:p>
            <a:pPr marL="342900" indent="-342900">
              <a:buFont typeface="Courier New" panose="02070309020205020404" pitchFamily="49" charset="0"/>
              <a:buChar char="o"/>
            </a:pPr>
            <a:r>
              <a:rPr lang="en-GB" sz="2000" dirty="0">
                <a:solidFill>
                  <a:schemeClr val="accent1">
                    <a:lumMod val="75000"/>
                  </a:schemeClr>
                </a:solidFill>
              </a:rPr>
              <a:t>Sharing a class story for fun!</a:t>
            </a:r>
          </a:p>
          <a:p>
            <a:endParaRPr lang="en-GB" sz="2000" dirty="0">
              <a:solidFill>
                <a:schemeClr val="accent1">
                  <a:lumMod val="75000"/>
                </a:schemeClr>
              </a:solidFill>
            </a:endParaRPr>
          </a:p>
          <a:p>
            <a:pPr marL="0" indent="0">
              <a:buNone/>
            </a:pPr>
            <a:r>
              <a:rPr lang="en-GB" sz="2000" b="1" dirty="0">
                <a:solidFill>
                  <a:schemeClr val="accent1">
                    <a:lumMod val="75000"/>
                  </a:schemeClr>
                </a:solidFill>
              </a:rPr>
              <a:t>Reading records must be in school </a:t>
            </a:r>
            <a:r>
              <a:rPr lang="en-GB" sz="2000" b="1" u="sng" dirty="0">
                <a:solidFill>
                  <a:schemeClr val="accent1">
                    <a:lumMod val="75000"/>
                  </a:schemeClr>
                </a:solidFill>
              </a:rPr>
              <a:t>daily</a:t>
            </a:r>
            <a:r>
              <a:rPr lang="en-GB" sz="2000" b="1" dirty="0">
                <a:solidFill>
                  <a:schemeClr val="accent1">
                    <a:lumMod val="75000"/>
                  </a:schemeClr>
                </a:solidFill>
              </a:rPr>
              <a:t> to record this and for the teacher/LSA to check home reading. </a:t>
            </a:r>
          </a:p>
          <a:p>
            <a:pPr marL="0" indent="0">
              <a:buNone/>
            </a:pPr>
            <a:endParaRPr lang="en-GB" sz="2000" b="1" dirty="0">
              <a:solidFill>
                <a:schemeClr val="accent1">
                  <a:lumMod val="75000"/>
                </a:schemeClr>
              </a:solidFill>
            </a:endParaRPr>
          </a:p>
          <a:p>
            <a:pPr marL="0" indent="0">
              <a:buNone/>
            </a:pPr>
            <a:r>
              <a:rPr lang="en-GB" sz="2000" b="1" dirty="0">
                <a:solidFill>
                  <a:schemeClr val="accent1">
                    <a:lumMod val="75000"/>
                  </a:schemeClr>
                </a:solidFill>
              </a:rPr>
              <a:t>Children will be responsible for changing their own reading books. These can be changed as soon as they have finished their book. </a:t>
            </a:r>
            <a:endParaRPr lang="en-GB" sz="2000" dirty="0">
              <a:solidFill>
                <a:schemeClr val="accent1">
                  <a:lumMod val="75000"/>
                </a:schemeClr>
              </a:solidFill>
            </a:endParaRPr>
          </a:p>
        </p:txBody>
      </p:sp>
    </p:spTree>
    <p:extLst>
      <p:ext uri="{BB962C8B-B14F-4D97-AF65-F5344CB8AC3E}">
        <p14:creationId xmlns:p14="http://schemas.microsoft.com/office/powerpoint/2010/main" val="2059778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4C6C09-06D0-2902-2D74-043262B3368C}"/>
              </a:ext>
            </a:extLst>
          </p:cNvPr>
          <p:cNvSpPr txBox="1"/>
          <p:nvPr/>
        </p:nvSpPr>
        <p:spPr>
          <a:xfrm>
            <a:off x="827314" y="2786862"/>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Healthy schools</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8BCEEDF-D4F9-8D20-DC5F-FBA18CE1ADF8}"/>
              </a:ext>
            </a:extLst>
          </p:cNvPr>
          <p:cNvSpPr txBox="1"/>
          <p:nvPr/>
        </p:nvSpPr>
        <p:spPr>
          <a:xfrm>
            <a:off x="5704114" y="224641"/>
            <a:ext cx="6096000" cy="6186309"/>
          </a:xfrm>
          <a:prstGeom prst="rect">
            <a:avLst/>
          </a:prstGeom>
          <a:noFill/>
        </p:spPr>
        <p:txBody>
          <a:bodyPr wrap="square">
            <a:spAutoFit/>
          </a:bodyPr>
          <a:lstStyle/>
          <a:p>
            <a:pPr marL="0" indent="0">
              <a:buNone/>
            </a:pPr>
            <a:r>
              <a:rPr lang="en-GB" sz="2200" dirty="0">
                <a:solidFill>
                  <a:schemeClr val="accent1">
                    <a:lumMod val="75000"/>
                  </a:schemeClr>
                </a:solidFill>
              </a:rPr>
              <a:t>Our school is increasing its focus on healthy lifestyles this year and there are some rules that will be in place.</a:t>
            </a:r>
          </a:p>
          <a:p>
            <a:pPr marL="0" indent="0">
              <a:buNone/>
            </a:pPr>
            <a:endParaRPr lang="en-GB" sz="2200" dirty="0">
              <a:solidFill>
                <a:schemeClr val="accent1">
                  <a:lumMod val="75000"/>
                </a:schemeClr>
              </a:solidFill>
            </a:endParaRPr>
          </a:p>
          <a:p>
            <a:r>
              <a:rPr lang="en-GB" sz="2200" dirty="0">
                <a:solidFill>
                  <a:schemeClr val="accent1">
                    <a:lumMod val="75000"/>
                  </a:schemeClr>
                </a:solidFill>
              </a:rPr>
              <a:t>Playtime snacks must be </a:t>
            </a:r>
            <a:r>
              <a:rPr lang="en-GB" sz="2200" b="1" dirty="0">
                <a:solidFill>
                  <a:schemeClr val="accent1">
                    <a:lumMod val="75000"/>
                  </a:schemeClr>
                </a:solidFill>
              </a:rPr>
              <a:t>a piece of fruit or veg </a:t>
            </a:r>
            <a:r>
              <a:rPr lang="en-GB" sz="2200" dirty="0">
                <a:solidFill>
                  <a:schemeClr val="accent1">
                    <a:lumMod val="75000"/>
                  </a:schemeClr>
                </a:solidFill>
              </a:rPr>
              <a:t>(not snack bars or chocolate).</a:t>
            </a:r>
          </a:p>
          <a:p>
            <a:endParaRPr lang="en-GB" sz="2200" dirty="0">
              <a:solidFill>
                <a:schemeClr val="accent1">
                  <a:lumMod val="75000"/>
                </a:schemeClr>
              </a:solidFill>
            </a:endParaRPr>
          </a:p>
          <a:p>
            <a:pPr marL="0" indent="0">
              <a:buNone/>
            </a:pPr>
            <a:r>
              <a:rPr lang="en-GB" sz="2200" dirty="0">
                <a:solidFill>
                  <a:schemeClr val="accent1">
                    <a:lumMod val="75000"/>
                  </a:schemeClr>
                </a:solidFill>
              </a:rPr>
              <a:t>Children will not be allowed to bring in sweets on their birthday, this is because:</a:t>
            </a:r>
          </a:p>
          <a:p>
            <a:pPr marL="342900" indent="-342900">
              <a:buFont typeface="Courier New" panose="02070309020205020404" pitchFamily="49" charset="0"/>
              <a:buChar char="o"/>
            </a:pPr>
            <a:r>
              <a:rPr lang="en-GB" sz="2200" dirty="0">
                <a:solidFill>
                  <a:schemeClr val="accent1">
                    <a:lumMod val="75000"/>
                  </a:schemeClr>
                </a:solidFill>
              </a:rPr>
              <a:t>It is our aim to promote healthy choices at school</a:t>
            </a:r>
          </a:p>
          <a:p>
            <a:pPr marL="342900" indent="-342900">
              <a:buFont typeface="Courier New" panose="02070309020205020404" pitchFamily="49" charset="0"/>
              <a:buChar char="o"/>
            </a:pPr>
            <a:r>
              <a:rPr lang="en-GB" sz="2200" dirty="0">
                <a:solidFill>
                  <a:schemeClr val="accent1">
                    <a:lumMod val="75000"/>
                  </a:schemeClr>
                </a:solidFill>
              </a:rPr>
              <a:t>We know that some parents feel under pressure to provide cakes/sweets for the whole class on their child’s birthday.</a:t>
            </a:r>
          </a:p>
          <a:p>
            <a:pPr marL="0" indent="0">
              <a:buNone/>
            </a:pPr>
            <a:endParaRPr lang="en-GB" sz="2200" dirty="0">
              <a:solidFill>
                <a:schemeClr val="accent1">
                  <a:lumMod val="75000"/>
                </a:schemeClr>
              </a:solidFill>
            </a:endParaRPr>
          </a:p>
          <a:p>
            <a:pPr marL="0" indent="0">
              <a:buNone/>
            </a:pPr>
            <a:r>
              <a:rPr lang="en-GB" sz="2200" dirty="0">
                <a:solidFill>
                  <a:schemeClr val="accent1">
                    <a:lumMod val="75000"/>
                  </a:schemeClr>
                </a:solidFill>
              </a:rPr>
              <a:t>Wearing a birthday badge for the day might be a nice way of showing their friends it is their birthday. </a:t>
            </a:r>
          </a:p>
        </p:txBody>
      </p:sp>
    </p:spTree>
    <p:extLst>
      <p:ext uri="{BB962C8B-B14F-4D97-AF65-F5344CB8AC3E}">
        <p14:creationId xmlns:p14="http://schemas.microsoft.com/office/powerpoint/2010/main" val="1586272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9F52-A6FD-A5D6-E742-2180B8E775E6}"/>
              </a:ext>
            </a:extLst>
          </p:cNvPr>
          <p:cNvSpPr txBox="1"/>
          <p:nvPr/>
        </p:nvSpPr>
        <p:spPr>
          <a:xfrm>
            <a:off x="769256" y="1954116"/>
            <a:ext cx="3323772" cy="3847207"/>
          </a:xfrm>
          <a:prstGeom prst="rect">
            <a:avLst/>
          </a:prstGeom>
          <a:noFill/>
        </p:spPr>
        <p:txBody>
          <a:bodyPr wrap="square" rtlCol="0" anchor="ctr">
            <a:spAutoFit/>
          </a:bodyPr>
          <a:lstStyle/>
          <a:p>
            <a:pPr algn="ctr"/>
            <a:r>
              <a:rPr lang="en-US" altLang="ko-KR" sz="4000" dirty="0">
                <a:solidFill>
                  <a:schemeClr val="accent1">
                    <a:lumMod val="75000"/>
                  </a:schemeClr>
                </a:solidFill>
                <a:cs typeface="Arial" pitchFamily="34" charset="0"/>
              </a:rPr>
              <a:t>Special Educational Needs and or Disabilities </a:t>
            </a:r>
          </a:p>
          <a:p>
            <a:pPr algn="ctr"/>
            <a:r>
              <a:rPr lang="en-US" altLang="ko-KR" sz="4000" dirty="0">
                <a:solidFill>
                  <a:schemeClr val="accent1">
                    <a:lumMod val="75000"/>
                  </a:schemeClr>
                </a:solidFill>
                <a:cs typeface="Arial" pitchFamily="34" charset="0"/>
              </a:rPr>
              <a:t>(SEND)</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682037D-DBCA-A904-1331-EB896864AF1A}"/>
              </a:ext>
            </a:extLst>
          </p:cNvPr>
          <p:cNvSpPr txBox="1"/>
          <p:nvPr/>
        </p:nvSpPr>
        <p:spPr>
          <a:xfrm>
            <a:off x="5615501" y="305068"/>
            <a:ext cx="6096000" cy="6001643"/>
          </a:xfrm>
          <a:prstGeom prst="rect">
            <a:avLst/>
          </a:prstGeom>
          <a:noFill/>
        </p:spPr>
        <p:txBody>
          <a:bodyPr wrap="square" lIns="91440" tIns="45720" rIns="91440" bIns="45720" anchor="t">
            <a:spAutoFit/>
          </a:bodyPr>
          <a:lstStyle/>
          <a:p>
            <a:r>
              <a:rPr lang="en-GB" sz="2000" dirty="0">
                <a:solidFill>
                  <a:schemeClr val="accent1">
                    <a:lumMod val="75000"/>
                  </a:schemeClr>
                </a:solidFill>
              </a:rPr>
              <a:t>Mrs Maggie Pattullo is our Special Educational Needs co-ordinator. </a:t>
            </a:r>
          </a:p>
          <a:p>
            <a:pPr marL="0" indent="0">
              <a:buNone/>
            </a:pPr>
            <a:endParaRPr lang="en-GB" sz="2000" dirty="0">
              <a:solidFill>
                <a:schemeClr val="accent1">
                  <a:lumMod val="75000"/>
                </a:schemeClr>
              </a:solidFill>
            </a:endParaRPr>
          </a:p>
          <a:p>
            <a:pPr marL="342900" indent="-342900">
              <a:buFont typeface="Courier New" panose="02070309020205020404" pitchFamily="49" charset="0"/>
              <a:buChar char="o"/>
            </a:pPr>
            <a:r>
              <a:rPr lang="en-GB" dirty="0">
                <a:solidFill>
                  <a:schemeClr val="accent1">
                    <a:lumMod val="75000"/>
                  </a:schemeClr>
                </a:solidFill>
              </a:rPr>
              <a:t>If your child does not seem to be making the progress we would expect, then additional steps may need to be put into place in order to help them access the curriculum and make good progress from their starting points. </a:t>
            </a:r>
            <a:endParaRPr lang="en-GB" dirty="0">
              <a:solidFill>
                <a:schemeClr val="accent1">
                  <a:lumMod val="75000"/>
                </a:schemeClr>
              </a:solidFill>
              <a:cs typeface="Arial"/>
            </a:endParaRPr>
          </a:p>
          <a:p>
            <a:endParaRPr lang="en-GB" dirty="0">
              <a:solidFill>
                <a:schemeClr val="accent1">
                  <a:lumMod val="75000"/>
                </a:schemeClr>
              </a:solidFill>
            </a:endParaRPr>
          </a:p>
          <a:p>
            <a:pPr marL="342900" indent="-342900">
              <a:buFont typeface="Courier New" panose="02070309020205020404" pitchFamily="49" charset="0"/>
              <a:buChar char="o"/>
            </a:pPr>
            <a:r>
              <a:rPr lang="en-GB" dirty="0">
                <a:solidFill>
                  <a:schemeClr val="accent1">
                    <a:lumMod val="75000"/>
                  </a:schemeClr>
                </a:solidFill>
              </a:rPr>
              <a:t>Children who require this support in addition to what they receive in the classroom will have a ‘One Plan’ outlining what they need to work on, both in and outside of school to help them make good progress. </a:t>
            </a:r>
          </a:p>
          <a:p>
            <a:pPr marL="342900" indent="-342900">
              <a:buFont typeface="Courier New" panose="02070309020205020404" pitchFamily="49" charset="0"/>
              <a:buChar char="o"/>
            </a:pPr>
            <a:endParaRPr lang="en-GB" dirty="0">
              <a:solidFill>
                <a:schemeClr val="accent1">
                  <a:lumMod val="75000"/>
                </a:schemeClr>
              </a:solidFill>
            </a:endParaRPr>
          </a:p>
          <a:p>
            <a:pPr marL="342900" indent="-342900">
              <a:buFont typeface="Courier New" panose="02070309020205020404" pitchFamily="49" charset="0"/>
              <a:buChar char="o"/>
            </a:pPr>
            <a:r>
              <a:rPr lang="en-GB" dirty="0">
                <a:solidFill>
                  <a:schemeClr val="accent1">
                    <a:lumMod val="75000"/>
                  </a:schemeClr>
                </a:solidFill>
              </a:rPr>
              <a:t>For more significant needs, a child may have an ‘Education, Health and Care Plan’ (EHCP).</a:t>
            </a:r>
          </a:p>
          <a:p>
            <a:pPr marL="342900" indent="-342900">
              <a:buFont typeface="Courier New" panose="02070309020205020404" pitchFamily="49" charset="0"/>
              <a:buChar char="o"/>
            </a:pPr>
            <a:endParaRPr lang="en-GB" dirty="0">
              <a:solidFill>
                <a:schemeClr val="accent1">
                  <a:lumMod val="75000"/>
                </a:schemeClr>
              </a:solidFill>
            </a:endParaRPr>
          </a:p>
          <a:p>
            <a:pPr marL="342900" indent="-342900">
              <a:buFont typeface="Courier New" panose="02070309020205020404" pitchFamily="49" charset="0"/>
              <a:buChar char="o"/>
            </a:pPr>
            <a:r>
              <a:rPr lang="en-GB" dirty="0">
                <a:solidFill>
                  <a:schemeClr val="accent1">
                    <a:lumMod val="75000"/>
                  </a:schemeClr>
                </a:solidFill>
              </a:rPr>
              <a:t>This process is always done in consultation with a child’s parents and class teacher.</a:t>
            </a:r>
          </a:p>
          <a:p>
            <a:pPr marL="342900" indent="-342900">
              <a:buFont typeface="Courier New" panose="02070309020205020404" pitchFamily="49" charset="0"/>
              <a:buChar char="o"/>
            </a:pPr>
            <a:endParaRPr lang="en-GB" dirty="0">
              <a:solidFill>
                <a:schemeClr val="accent1">
                  <a:lumMod val="75000"/>
                </a:schemeClr>
              </a:solidFill>
            </a:endParaRPr>
          </a:p>
          <a:p>
            <a:pPr marL="342900" indent="-342900">
              <a:buFont typeface="Courier New" panose="02070309020205020404" pitchFamily="49" charset="0"/>
              <a:buChar char="o"/>
            </a:pPr>
            <a:r>
              <a:rPr lang="en-GB" b="1" dirty="0">
                <a:solidFill>
                  <a:schemeClr val="accent1">
                    <a:lumMod val="75000"/>
                  </a:schemeClr>
                </a:solidFill>
              </a:rPr>
              <a:t>Email- m.patullo@larkrise.essex.sch.uk</a:t>
            </a:r>
          </a:p>
        </p:txBody>
      </p:sp>
    </p:spTree>
    <p:extLst>
      <p:ext uri="{BB962C8B-B14F-4D97-AF65-F5344CB8AC3E}">
        <p14:creationId xmlns:p14="http://schemas.microsoft.com/office/powerpoint/2010/main" val="2197165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1B0B90-9C33-454C-8F0E-D4BD557FB617}"/>
              </a:ext>
            </a:extLst>
          </p:cNvPr>
          <p:cNvSpPr txBox="1"/>
          <p:nvPr/>
        </p:nvSpPr>
        <p:spPr>
          <a:xfrm>
            <a:off x="942534" y="3000556"/>
            <a:ext cx="3150493" cy="1754326"/>
          </a:xfrm>
          <a:prstGeom prst="rect">
            <a:avLst/>
          </a:prstGeom>
          <a:noFill/>
        </p:spPr>
        <p:txBody>
          <a:bodyPr wrap="square" lIns="91440" tIns="45720" rIns="91440" bIns="45720" rtlCol="0" anchor="ctr">
            <a:spAutoFit/>
          </a:bodyPr>
          <a:lstStyle/>
          <a:p>
            <a:pPr algn="ctr"/>
            <a:r>
              <a:rPr lang="en-US" altLang="ko-KR" sz="3200" dirty="0">
                <a:solidFill>
                  <a:schemeClr val="accent1">
                    <a:lumMod val="75000"/>
                  </a:schemeClr>
                </a:solidFill>
                <a:cs typeface="Arial"/>
              </a:rPr>
              <a:t>Parent Communication</a:t>
            </a:r>
          </a:p>
          <a:p>
            <a:pPr algn="ctr"/>
            <a:endParaRPr lang="ko-KR" altLang="en-US" sz="4400" dirty="0">
              <a:solidFill>
                <a:schemeClr val="accent1">
                  <a:lumMod val="75000"/>
                </a:schemeClr>
              </a:solidFill>
              <a:cs typeface="Arial" pitchFamily="34" charset="0"/>
            </a:endParaRPr>
          </a:p>
        </p:txBody>
      </p:sp>
      <p:sp>
        <p:nvSpPr>
          <p:cNvPr id="3" name="TextBox 2">
            <a:extLst>
              <a:ext uri="{FF2B5EF4-FFF2-40B4-BE49-F238E27FC236}">
                <a16:creationId xmlns:a16="http://schemas.microsoft.com/office/drawing/2014/main" id="{A52923FA-5B72-44F7-9863-3521198656CF}"/>
              </a:ext>
            </a:extLst>
          </p:cNvPr>
          <p:cNvSpPr txBox="1"/>
          <p:nvPr/>
        </p:nvSpPr>
        <p:spPr>
          <a:xfrm>
            <a:off x="5345053" y="154745"/>
            <a:ext cx="6302326" cy="6923562"/>
          </a:xfrm>
          <a:prstGeom prst="rect">
            <a:avLst/>
          </a:prstGeom>
          <a:noFill/>
        </p:spPr>
        <p:txBody>
          <a:bodyPr wrap="square" rtlCol="0">
            <a:spAutoFit/>
          </a:bodyPr>
          <a:lstStyle/>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Our approach to communication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We value positive and effective communication with parents and carers and want to ensure that messages are received by the right member of staff and dealt with appropriately.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To help us manage communication effectively, we ask parents and carers to use the following communication routes depending on the nature and urgency of their message.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ClassDojo – general information sharing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ClassDojo is primarily used as a platform for </a:t>
            </a:r>
            <a:r>
              <a:rPr lang="en-GB" sz="1800" b="1" dirty="0">
                <a:effectLst/>
                <a:latin typeface="Calibri" panose="020F0502020204030204" pitchFamily="34" charset="0"/>
                <a:ea typeface="Times New Roman" panose="02020603050405020304" pitchFamily="18" charset="0"/>
                <a:cs typeface="Calibri" panose="020F0502020204030204" pitchFamily="34" charset="0"/>
              </a:rPr>
              <a:t>sharing information and communicating general, non-urgent messages</a:t>
            </a:r>
            <a:r>
              <a:rPr lang="en-GB" sz="1800" dirty="0">
                <a:effectLst/>
                <a:latin typeface="Calibri" panose="020F0502020204030204" pitchFamily="34" charset="0"/>
                <a:ea typeface="Times New Roman" panose="02020603050405020304" pitchFamily="18" charset="0"/>
                <a:cs typeface="Calibri" panose="020F0502020204030204" pitchFamily="34" charset="0"/>
              </a:rPr>
              <a:t> between school and families.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It is not intended to be used for urgent matters or situations where an immediate response is required.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Staff may not be able to respond to ClassDojo messages immediately, particularly during teaching time, meetings or other school responsibilities.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Parents and carers should therefore use an alternative communication method for urgent or important matters.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Urgent messages – please telephone the school office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946933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1AA105-57D9-41D7-8475-9E37B4E1497E}"/>
              </a:ext>
            </a:extLst>
          </p:cNvPr>
          <p:cNvSpPr txBox="1"/>
          <p:nvPr/>
        </p:nvSpPr>
        <p:spPr>
          <a:xfrm>
            <a:off x="827314" y="3125416"/>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Uniform </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3FA2080B-B57A-48A4-8790-3905E44991E7}"/>
              </a:ext>
            </a:extLst>
          </p:cNvPr>
          <p:cNvSpPr txBox="1"/>
          <p:nvPr/>
        </p:nvSpPr>
        <p:spPr>
          <a:xfrm>
            <a:off x="5983459" y="478537"/>
            <a:ext cx="5031545" cy="6740307"/>
          </a:xfrm>
          <a:prstGeom prst="rect">
            <a:avLst/>
          </a:prstGeom>
          <a:noFill/>
        </p:spPr>
        <p:txBody>
          <a:bodyPr wrap="square" rtlCol="0">
            <a:spAutoFit/>
          </a:bodyPr>
          <a:lstStyle/>
          <a:p>
            <a:r>
              <a:rPr lang="en-GB" sz="1800" b="0" i="0" u="none" strike="noStrike" baseline="0" dirty="0">
                <a:solidFill>
                  <a:srgbClr val="000000"/>
                </a:solidFill>
                <a:latin typeface="Arial" panose="020B0604020202020204" pitchFamily="34" charset="0"/>
              </a:rPr>
              <a:t>The School Uniform is: </a:t>
            </a:r>
          </a:p>
          <a:p>
            <a:r>
              <a:rPr lang="en-GB" sz="1800" b="0" i="0" u="none" strike="noStrike" baseline="0" dirty="0">
                <a:solidFill>
                  <a:srgbClr val="000000"/>
                </a:solidFill>
                <a:latin typeface="Wingdings" panose="05000000000000000000" pitchFamily="2" charset="2"/>
              </a:rPr>
              <a:t>▪ </a:t>
            </a:r>
            <a:r>
              <a:rPr lang="en-GB" sz="1800" b="0" i="0" u="none" strike="noStrike" baseline="0" dirty="0">
                <a:solidFill>
                  <a:srgbClr val="000000"/>
                </a:solidFill>
                <a:latin typeface="Arial" panose="020B0604020202020204" pitchFamily="34" charset="0"/>
              </a:rPr>
              <a:t>Grey/Black trousers/shorts (boys or girls) and grey or black socks (Reception children can wear black jogging bottoms) </a:t>
            </a:r>
          </a:p>
          <a:p>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Wingdings" panose="05000000000000000000" pitchFamily="2" charset="2"/>
              </a:rPr>
              <a:t>▪ </a:t>
            </a:r>
            <a:r>
              <a:rPr lang="en-GB" sz="1800" b="0" i="0" u="none" strike="noStrike" baseline="0" dirty="0">
                <a:solidFill>
                  <a:srgbClr val="000000"/>
                </a:solidFill>
                <a:latin typeface="Arial" panose="020B0604020202020204" pitchFamily="34" charset="0"/>
              </a:rPr>
              <a:t>Grey/Black school skirt/pinafore (for girls) and charcoal grey/ black woollen tights or ¾ length charcoal grey, black or white socks </a:t>
            </a:r>
          </a:p>
          <a:p>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Wingdings" panose="05000000000000000000" pitchFamily="2" charset="2"/>
              </a:rPr>
              <a:t>▪ </a:t>
            </a:r>
            <a:r>
              <a:rPr lang="en-GB" sz="1800" b="0" i="0" u="none" strike="noStrike" baseline="0" dirty="0">
                <a:solidFill>
                  <a:srgbClr val="000000"/>
                </a:solidFill>
                <a:latin typeface="Arial" panose="020B0604020202020204" pitchFamily="34" charset="0"/>
              </a:rPr>
              <a:t>White shirt/blouse for Y1 – Y6/White polo shirt for Reception children </a:t>
            </a:r>
          </a:p>
          <a:p>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Wingdings" panose="05000000000000000000" pitchFamily="2" charset="2"/>
              </a:rPr>
              <a:t>▪ </a:t>
            </a:r>
            <a:r>
              <a:rPr lang="en-GB" sz="1800" b="0" i="0" u="none" strike="noStrike" baseline="0" dirty="0" err="1">
                <a:solidFill>
                  <a:srgbClr val="000000"/>
                </a:solidFill>
                <a:latin typeface="Arial" panose="020B0604020202020204" pitchFamily="34" charset="0"/>
              </a:rPr>
              <a:t>Larkrise</a:t>
            </a:r>
            <a:r>
              <a:rPr lang="en-GB" sz="1800" b="0" i="0" u="none" strike="noStrike" baseline="0" dirty="0">
                <a:solidFill>
                  <a:srgbClr val="000000"/>
                </a:solidFill>
                <a:latin typeface="Arial" panose="020B0604020202020204" pitchFamily="34" charset="0"/>
              </a:rPr>
              <a:t> tie for Y1 – Y6 (available from One Stop School Gear) </a:t>
            </a:r>
          </a:p>
          <a:p>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Wingdings" panose="05000000000000000000" pitchFamily="2" charset="2"/>
              </a:rPr>
              <a:t>▪ </a:t>
            </a:r>
            <a:r>
              <a:rPr lang="en-GB" sz="1800" b="0" i="0" u="none" strike="noStrike" baseline="0" dirty="0">
                <a:solidFill>
                  <a:srgbClr val="000000"/>
                </a:solidFill>
                <a:latin typeface="Arial" panose="020B0604020202020204" pitchFamily="34" charset="0"/>
              </a:rPr>
              <a:t>Blue jumper or cardigan with optional school logo on ( which is available from One Stop School Gear) </a:t>
            </a:r>
          </a:p>
          <a:p>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Wingdings" panose="05000000000000000000" pitchFamily="2" charset="2"/>
              </a:rPr>
              <a:t>▪ </a:t>
            </a:r>
            <a:r>
              <a:rPr lang="en-GB" sz="1800" b="0" i="0" u="none" strike="noStrike" baseline="0" dirty="0">
                <a:solidFill>
                  <a:srgbClr val="000000"/>
                </a:solidFill>
                <a:latin typeface="Arial" panose="020B0604020202020204" pitchFamily="34" charset="0"/>
              </a:rPr>
              <a:t>Blue and white gingham dresses in the summer term </a:t>
            </a:r>
          </a:p>
          <a:p>
            <a:endParaRPr lang="en-GB" sz="1800" b="0" i="0" u="none" strike="noStrike" baseline="0" dirty="0">
              <a:solidFill>
                <a:srgbClr val="000000"/>
              </a:solidFill>
              <a:latin typeface="Wingdings" panose="05000000000000000000" pitchFamily="2" charset="2"/>
            </a:endParaRPr>
          </a:p>
          <a:p>
            <a:r>
              <a:rPr lang="en-GB" sz="1800" b="0" i="0" u="none" strike="noStrike" baseline="0" dirty="0">
                <a:solidFill>
                  <a:srgbClr val="000000"/>
                </a:solidFill>
                <a:latin typeface="Wingdings" panose="05000000000000000000" pitchFamily="2" charset="2"/>
              </a:rPr>
              <a:t>	</a:t>
            </a:r>
          </a:p>
          <a:p>
            <a:endParaRPr lang="en-GB" dirty="0"/>
          </a:p>
        </p:txBody>
      </p:sp>
    </p:spTree>
    <p:extLst>
      <p:ext uri="{BB962C8B-B14F-4D97-AF65-F5344CB8AC3E}">
        <p14:creationId xmlns:p14="http://schemas.microsoft.com/office/powerpoint/2010/main" val="1780392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5022310" y="139780"/>
            <a:ext cx="6764054" cy="6524863"/>
          </a:xfrm>
          <a:prstGeom prst="rect">
            <a:avLst/>
          </a:prstGeom>
          <a:noFill/>
        </p:spPr>
        <p:txBody>
          <a:bodyPr wrap="square" lIns="91440" tIns="45720" rIns="91440" bIns="45720" anchor="t">
            <a:spAutoFit/>
          </a:bodyPr>
          <a:lstStyle/>
          <a:p>
            <a:r>
              <a:rPr lang="en-GB" sz="2200" dirty="0">
                <a:solidFill>
                  <a:schemeClr val="accent1">
                    <a:lumMod val="75000"/>
                  </a:schemeClr>
                </a:solidFill>
              </a:rPr>
              <a:t> Our </a:t>
            </a:r>
            <a:r>
              <a:rPr lang="en-GB" sz="1400" dirty="0">
                <a:solidFill>
                  <a:srgbClr val="000000"/>
                </a:solidFill>
                <a:highlight>
                  <a:srgbClr val="FFFFFF"/>
                </a:highlight>
              </a:rPr>
              <a:t>Family Support Worker is Mel Pointon. She is one of our Safeguarding leads and also a member of the senior leadership team. Her role is to support children and families, helping to make sure that every child feels safe, listened to and supported both at school and at home.</a:t>
            </a:r>
            <a:endParaRPr lang="en-US" sz="1400">
              <a:solidFill>
                <a:schemeClr val="accent1">
                  <a:lumMod val="75000"/>
                </a:schemeClr>
              </a:solidFill>
              <a:cs typeface="Arial"/>
            </a:endParaRPr>
          </a:p>
          <a:p>
            <a:endParaRPr lang="en-GB" sz="1400" dirty="0">
              <a:solidFill>
                <a:srgbClr val="000000"/>
              </a:solidFill>
              <a:highlight>
                <a:srgbClr val="FFFFFF"/>
              </a:highlight>
              <a:cs typeface="Arial"/>
            </a:endParaRPr>
          </a:p>
          <a:p>
            <a:r>
              <a:rPr lang="en-GB" sz="1400" dirty="0">
                <a:solidFill>
                  <a:srgbClr val="000000"/>
                </a:solidFill>
                <a:highlight>
                  <a:srgbClr val="FFFFFF"/>
                </a:highlight>
              </a:rPr>
              <a:t>She is trained in play therapy and counselling skills, and can support children in school through sand/play therapy, Draw and Talk, Bereavement Toolbox or simply by providing a safe space and a listening ear when they need someone to talk to.</a:t>
            </a:r>
            <a:endParaRPr lang="en-GB" sz="1400">
              <a:cs typeface="Arial"/>
            </a:endParaRPr>
          </a:p>
          <a:p>
            <a:endParaRPr lang="en-GB" sz="1400" dirty="0">
              <a:solidFill>
                <a:srgbClr val="000000"/>
              </a:solidFill>
              <a:highlight>
                <a:srgbClr val="FFFFFF"/>
              </a:highlight>
              <a:cs typeface="Arial"/>
            </a:endParaRPr>
          </a:p>
          <a:p>
            <a:r>
              <a:rPr lang="en-GB" sz="1400">
                <a:solidFill>
                  <a:srgbClr val="000000"/>
                </a:solidFill>
                <a:highlight>
                  <a:srgbClr val="FFFFFF"/>
                </a:highlight>
              </a:rPr>
              <a:t>A large part of Mel's job is supporting the parents when needed, she is experienced in supporting whatever life throws at you! To give you an idea here is a short list:</a:t>
            </a:r>
            <a:endParaRPr lang="en-GB" sz="1400">
              <a:cs typeface="Arial"/>
            </a:endParaRPr>
          </a:p>
          <a:p>
            <a:endParaRPr lang="en-GB" sz="1400" dirty="0">
              <a:solidFill>
                <a:srgbClr val="000000"/>
              </a:solidFill>
              <a:highlight>
                <a:srgbClr val="FFFFFF"/>
              </a:highlight>
              <a:cs typeface="Arial"/>
            </a:endParaRPr>
          </a:p>
          <a:p>
            <a:pPr marL="285750" indent="-285750">
              <a:buFont typeface="Arial"/>
              <a:buChar char="•"/>
            </a:pPr>
            <a:r>
              <a:rPr lang="en-GB" sz="1400">
                <a:solidFill>
                  <a:srgbClr val="000000"/>
                </a:solidFill>
                <a:highlight>
                  <a:srgbClr val="FFFFFF"/>
                </a:highlight>
              </a:rPr>
              <a:t>Family separation and changes within the family</a:t>
            </a:r>
            <a:endParaRPr lang="en-GB" sz="1400">
              <a:cs typeface="Arial"/>
            </a:endParaRPr>
          </a:p>
          <a:p>
            <a:pPr marL="285750" indent="-285750">
              <a:buFont typeface="Arial"/>
              <a:buChar char="•"/>
            </a:pPr>
            <a:r>
              <a:rPr lang="en-GB" sz="1400">
                <a:solidFill>
                  <a:srgbClr val="000000"/>
                </a:solidFill>
                <a:highlight>
                  <a:srgbClr val="FFFFFF"/>
                </a:highlight>
              </a:rPr>
              <a:t>Domestic abuse support</a:t>
            </a:r>
            <a:endParaRPr lang="en-GB" sz="1400">
              <a:cs typeface="Arial"/>
            </a:endParaRPr>
          </a:p>
          <a:p>
            <a:pPr marL="285750" indent="-285750">
              <a:buFont typeface="Arial"/>
              <a:buChar char="•"/>
            </a:pPr>
            <a:r>
              <a:rPr lang="en-GB" sz="1400">
                <a:solidFill>
                  <a:srgbClr val="000000"/>
                </a:solidFill>
                <a:highlight>
                  <a:srgbClr val="FFFFFF"/>
                </a:highlight>
              </a:rPr>
              <a:t>Foodbank vouchers</a:t>
            </a:r>
            <a:endParaRPr lang="en-GB" sz="1400">
              <a:cs typeface="Arial"/>
            </a:endParaRPr>
          </a:p>
          <a:p>
            <a:pPr marL="285750" indent="-285750">
              <a:buFont typeface="Arial"/>
              <a:buChar char="•"/>
            </a:pPr>
            <a:r>
              <a:rPr lang="en-GB" sz="1400">
                <a:solidFill>
                  <a:srgbClr val="000000"/>
                </a:solidFill>
                <a:highlight>
                  <a:srgbClr val="FFFFFF"/>
                </a:highlight>
              </a:rPr>
              <a:t>TPP (Trauma, Parenting and Partnership) workshops for families</a:t>
            </a:r>
            <a:endParaRPr lang="en-GB" sz="1400">
              <a:cs typeface="Arial"/>
            </a:endParaRPr>
          </a:p>
          <a:p>
            <a:pPr marL="285750" indent="-285750">
              <a:buFont typeface="Arial"/>
              <a:buChar char="•"/>
            </a:pPr>
            <a:r>
              <a:rPr lang="en-GB" sz="1400">
                <a:solidFill>
                  <a:srgbClr val="000000"/>
                </a:solidFill>
                <a:highlight>
                  <a:srgbClr val="FFFFFF"/>
                </a:highlight>
              </a:rPr>
              <a:t>Behaviour support </a:t>
            </a:r>
            <a:endParaRPr lang="en-GB" sz="1400">
              <a:cs typeface="Arial"/>
            </a:endParaRPr>
          </a:p>
          <a:p>
            <a:pPr marL="285750" indent="-285750">
              <a:buFont typeface="Arial"/>
              <a:buChar char="•"/>
            </a:pPr>
            <a:r>
              <a:rPr lang="en-GB" sz="1400">
                <a:solidFill>
                  <a:srgbClr val="000000"/>
                </a:solidFill>
                <a:highlight>
                  <a:srgbClr val="FFFFFF"/>
                </a:highlight>
              </a:rPr>
              <a:t>Helping with referrals to external agencies and services</a:t>
            </a:r>
            <a:endParaRPr lang="en-GB" sz="1400">
              <a:cs typeface="Arial"/>
            </a:endParaRPr>
          </a:p>
          <a:p>
            <a:endParaRPr lang="en-GB" sz="1400" dirty="0">
              <a:solidFill>
                <a:srgbClr val="000000"/>
              </a:solidFill>
              <a:highlight>
                <a:srgbClr val="FFFFFF"/>
              </a:highlight>
              <a:cs typeface="Arial"/>
            </a:endParaRPr>
          </a:p>
          <a:p>
            <a:r>
              <a:rPr lang="en-GB" sz="1400">
                <a:solidFill>
                  <a:srgbClr val="000000"/>
                </a:solidFill>
                <a:highlight>
                  <a:srgbClr val="FFFFFF"/>
                </a:highlight>
              </a:rPr>
              <a:t>You can meet with Mel in The Hive, a welcoming space away from the main school building where you can talk confidentially and feel at ease.</a:t>
            </a:r>
            <a:endParaRPr lang="en-GB" sz="1400">
              <a:cs typeface="Arial"/>
            </a:endParaRPr>
          </a:p>
          <a:p>
            <a:endParaRPr lang="en-GB" sz="1400" dirty="0">
              <a:solidFill>
                <a:srgbClr val="000000"/>
              </a:solidFill>
              <a:highlight>
                <a:srgbClr val="FFFFFF"/>
              </a:highlight>
            </a:endParaRPr>
          </a:p>
          <a:p>
            <a:r>
              <a:rPr lang="en-GB" sz="1400">
                <a:solidFill>
                  <a:srgbClr val="000000"/>
                </a:solidFill>
                <a:highlight>
                  <a:srgbClr val="FFFFFF"/>
                </a:highlight>
              </a:rPr>
              <a:t>The Hive is also home to our pre-loved uniform shop, offering good-quality school uniform at a lower cost for families.</a:t>
            </a:r>
            <a:endParaRPr lang="en-GB" sz="1400">
              <a:cs typeface="Arial"/>
            </a:endParaRPr>
          </a:p>
          <a:p>
            <a:endParaRPr lang="en-GB" sz="1400" dirty="0">
              <a:solidFill>
                <a:srgbClr val="000000"/>
              </a:solidFill>
              <a:highlight>
                <a:srgbClr val="FFFFFF"/>
              </a:highlight>
            </a:endParaRPr>
          </a:p>
          <a:p>
            <a:r>
              <a:rPr lang="en-GB" sz="1400">
                <a:solidFill>
                  <a:srgbClr val="000000"/>
                </a:solidFill>
                <a:highlight>
                  <a:srgbClr val="FFFFFF"/>
                </a:highlight>
              </a:rPr>
              <a:t>Contact Mel whether you need advice, practical support, someone to listen, or help finding the right service for your family. You don’t have to wait until a problem becomes overwhelming.</a:t>
            </a:r>
            <a:endParaRPr lang="en-GB" sz="1400">
              <a:cs typeface="Arial"/>
            </a:endParaRPr>
          </a:p>
          <a:p>
            <a:endParaRPr lang="en-US">
              <a:solidFill>
                <a:schemeClr val="accent1">
                  <a:lumMod val="75000"/>
                </a:schemeClr>
              </a:solidFill>
              <a:cs typeface="Arial"/>
            </a:endParaRPr>
          </a:p>
        </p:txBody>
      </p:sp>
      <p:sp>
        <p:nvSpPr>
          <p:cNvPr id="4" name="TextBox 3">
            <a:extLst>
              <a:ext uri="{FF2B5EF4-FFF2-40B4-BE49-F238E27FC236}">
                <a16:creationId xmlns:a16="http://schemas.microsoft.com/office/drawing/2014/main" id="{D6F95F23-9CAE-CE05-8DB6-44951B886AF2}"/>
              </a:ext>
            </a:extLst>
          </p:cNvPr>
          <p:cNvSpPr txBox="1"/>
          <p:nvPr/>
        </p:nvSpPr>
        <p:spPr>
          <a:xfrm>
            <a:off x="769256" y="2138782"/>
            <a:ext cx="3323772" cy="3477875"/>
          </a:xfrm>
          <a:prstGeom prst="rect">
            <a:avLst/>
          </a:prstGeom>
          <a:noFill/>
        </p:spPr>
        <p:txBody>
          <a:bodyPr wrap="square" lIns="91440" tIns="45720" rIns="91440" bIns="45720" rtlCol="0" anchor="ctr">
            <a:spAutoFit/>
          </a:bodyPr>
          <a:lstStyle/>
          <a:p>
            <a:pPr algn="ctr"/>
            <a:r>
              <a:rPr lang="en-US" altLang="ko-KR" sz="4400" dirty="0">
                <a:solidFill>
                  <a:schemeClr val="accent1">
                    <a:lumMod val="75000"/>
                  </a:schemeClr>
                </a:solidFill>
                <a:cs typeface="Arial"/>
              </a:rPr>
              <a:t>Family support worker and The Hive</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3808120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764F2-6231-86D2-F19E-23B1567C103F}"/>
              </a:ext>
            </a:extLst>
          </p:cNvPr>
          <p:cNvSpPr txBox="1"/>
          <p:nvPr/>
        </p:nvSpPr>
        <p:spPr>
          <a:xfrm>
            <a:off x="5444206" y="522125"/>
            <a:ext cx="6096000" cy="5262979"/>
          </a:xfrm>
          <a:prstGeom prst="rect">
            <a:avLst/>
          </a:prstGeom>
          <a:noFill/>
        </p:spPr>
        <p:txBody>
          <a:bodyPr wrap="square" lIns="91440" tIns="45720" rIns="91440" bIns="45720" anchor="t">
            <a:spAutoFit/>
          </a:bodyPr>
          <a:lstStyle/>
          <a:p>
            <a:r>
              <a:rPr lang="en-GB" sz="2400" dirty="0">
                <a:solidFill>
                  <a:schemeClr val="accent1">
                    <a:lumMod val="75000"/>
                  </a:schemeClr>
                </a:solidFill>
              </a:rPr>
              <a:t>If you have any questions/queries regarding your child/ren, their work or homework, please find me for a brief chat on the playground after school or message me via Dojo. </a:t>
            </a:r>
          </a:p>
          <a:p>
            <a:endParaRPr lang="en-GB" sz="2400" dirty="0">
              <a:solidFill>
                <a:schemeClr val="accent1">
                  <a:lumMod val="75000"/>
                </a:schemeClr>
              </a:solidFill>
              <a:cs typeface="Arial"/>
            </a:endParaRPr>
          </a:p>
          <a:p>
            <a:r>
              <a:rPr lang="en-GB" sz="2400" dirty="0">
                <a:solidFill>
                  <a:schemeClr val="accent1">
                    <a:lumMod val="75000"/>
                  </a:schemeClr>
                </a:solidFill>
                <a:cs typeface="Arial"/>
              </a:rPr>
              <a:t>Please also see our Communication Policy which outlines the different ways you can contact us at school and which ways are most appropriate for different </a:t>
            </a:r>
            <a:r>
              <a:rPr lang="en-GB" sz="2400">
                <a:solidFill>
                  <a:schemeClr val="accent1">
                    <a:lumMod val="75000"/>
                  </a:schemeClr>
                </a:solidFill>
                <a:cs typeface="Arial"/>
              </a:rPr>
              <a:t>scenarios</a:t>
            </a:r>
            <a:r>
              <a:rPr lang="en-GB" sz="2400" dirty="0">
                <a:solidFill>
                  <a:schemeClr val="accent1">
                    <a:lumMod val="75000"/>
                  </a:schemeClr>
                </a:solidFill>
                <a:cs typeface="Arial"/>
              </a:rPr>
              <a:t>.</a:t>
            </a:r>
          </a:p>
          <a:p>
            <a:endParaRPr lang="en-GB" sz="2400" dirty="0">
              <a:solidFill>
                <a:schemeClr val="accent1">
                  <a:lumMod val="75000"/>
                </a:schemeClr>
              </a:solidFill>
            </a:endParaRPr>
          </a:p>
          <a:p>
            <a:r>
              <a:rPr lang="en-GB" sz="2400" dirty="0">
                <a:solidFill>
                  <a:schemeClr val="accent1">
                    <a:lumMod val="75000"/>
                  </a:schemeClr>
                </a:solidFill>
              </a:rPr>
              <a:t>If you need more of my time to discuss </a:t>
            </a:r>
            <a:r>
              <a:rPr lang="en-GB" sz="2400">
                <a:solidFill>
                  <a:schemeClr val="accent1">
                    <a:lumMod val="75000"/>
                  </a:schemeClr>
                </a:solidFill>
              </a:rPr>
              <a:t>things further, </a:t>
            </a:r>
            <a:r>
              <a:rPr lang="en-GB" sz="2400" dirty="0">
                <a:solidFill>
                  <a:schemeClr val="accent1">
                    <a:lumMod val="75000"/>
                  </a:schemeClr>
                </a:solidFill>
              </a:rPr>
              <a:t>then a separate appointment will need to be made. </a:t>
            </a:r>
          </a:p>
        </p:txBody>
      </p:sp>
      <p:sp>
        <p:nvSpPr>
          <p:cNvPr id="4" name="TextBox 3">
            <a:extLst>
              <a:ext uri="{FF2B5EF4-FFF2-40B4-BE49-F238E27FC236}">
                <a16:creationId xmlns:a16="http://schemas.microsoft.com/office/drawing/2014/main" id="{CBDE2139-7E68-996C-2624-DF1B0F484717}"/>
              </a:ext>
            </a:extLst>
          </p:cNvPr>
          <p:cNvSpPr txBox="1"/>
          <p:nvPr/>
        </p:nvSpPr>
        <p:spPr>
          <a:xfrm>
            <a:off x="769256" y="3154445"/>
            <a:ext cx="3323772"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Questions</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145813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827314" y="2540120"/>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Our staffing team</a:t>
            </a:r>
            <a:endParaRPr lang="ko-KR" altLang="en-US" sz="4400" dirty="0">
              <a:solidFill>
                <a:schemeClr val="accent1">
                  <a:lumMod val="75000"/>
                </a:schemeClr>
              </a:solidFill>
              <a:cs typeface="Arial" pitchFamily="34" charset="0"/>
            </a:endParaRPr>
          </a:p>
        </p:txBody>
      </p:sp>
      <p:sp>
        <p:nvSpPr>
          <p:cNvPr id="37" name="TextBox 36">
            <a:extLst>
              <a:ext uri="{FF2B5EF4-FFF2-40B4-BE49-F238E27FC236}">
                <a16:creationId xmlns:a16="http://schemas.microsoft.com/office/drawing/2014/main" id="{00741F9D-2E98-1068-2504-EE7AD9D56FCA}"/>
              </a:ext>
            </a:extLst>
          </p:cNvPr>
          <p:cNvSpPr txBox="1"/>
          <p:nvPr/>
        </p:nvSpPr>
        <p:spPr>
          <a:xfrm>
            <a:off x="5770503" y="2078453"/>
            <a:ext cx="1881734" cy="615553"/>
          </a:xfrm>
          <a:prstGeom prst="rect">
            <a:avLst/>
          </a:prstGeom>
          <a:noFill/>
        </p:spPr>
        <p:txBody>
          <a:bodyPr wrap="square" lIns="0" tIns="0" rIns="0" bIns="0" rtlCol="0">
            <a:spAutoFit/>
          </a:bodyPr>
          <a:lstStyle/>
          <a:p>
            <a:pPr algn="ctr"/>
            <a:r>
              <a:rPr lang="en-US" altLang="ko-KR" sz="2000" b="1" dirty="0">
                <a:solidFill>
                  <a:schemeClr val="accent1"/>
                </a:solidFill>
              </a:rPr>
              <a:t>Miss Bowers/ </a:t>
            </a:r>
            <a:r>
              <a:rPr lang="en-US" altLang="ko-KR" sz="2000" b="1" dirty="0" err="1">
                <a:solidFill>
                  <a:schemeClr val="accent1"/>
                </a:solidFill>
              </a:rPr>
              <a:t>Mrs</a:t>
            </a:r>
            <a:r>
              <a:rPr lang="en-US" altLang="ko-KR" sz="2000" b="1" dirty="0">
                <a:solidFill>
                  <a:schemeClr val="accent1"/>
                </a:solidFill>
              </a:rPr>
              <a:t> Browne </a:t>
            </a:r>
          </a:p>
        </p:txBody>
      </p:sp>
      <p:sp>
        <p:nvSpPr>
          <p:cNvPr id="39" name="TextBox 38">
            <a:extLst>
              <a:ext uri="{FF2B5EF4-FFF2-40B4-BE49-F238E27FC236}">
                <a16:creationId xmlns:a16="http://schemas.microsoft.com/office/drawing/2014/main" id="{5A8938D1-52E2-15B5-40F6-398BCF108A41}"/>
              </a:ext>
            </a:extLst>
          </p:cNvPr>
          <p:cNvSpPr txBox="1"/>
          <p:nvPr/>
        </p:nvSpPr>
        <p:spPr>
          <a:xfrm>
            <a:off x="5770503" y="2694008"/>
            <a:ext cx="1881734" cy="276999"/>
          </a:xfrm>
          <a:prstGeom prst="rect">
            <a:avLst/>
          </a:prstGeom>
          <a:noFill/>
        </p:spPr>
        <p:txBody>
          <a:bodyPr wrap="square" lIns="0" tIns="0" rIns="0" bIns="0" rtlCol="0">
            <a:spAutoFit/>
          </a:bodyPr>
          <a:lstStyle/>
          <a:p>
            <a:pPr algn="ctr"/>
            <a:r>
              <a:rPr lang="en-US" altLang="ko-KR" dirty="0">
                <a:solidFill>
                  <a:schemeClr val="tx1">
                    <a:lumMod val="75000"/>
                    <a:lumOff val="25000"/>
                  </a:schemeClr>
                </a:solidFill>
              </a:rPr>
              <a:t>Class teacher </a:t>
            </a:r>
          </a:p>
        </p:txBody>
      </p:sp>
      <p:sp>
        <p:nvSpPr>
          <p:cNvPr id="74" name="TextBox 73">
            <a:extLst>
              <a:ext uri="{FF2B5EF4-FFF2-40B4-BE49-F238E27FC236}">
                <a16:creationId xmlns:a16="http://schemas.microsoft.com/office/drawing/2014/main" id="{E26C9479-5A30-92BA-AC82-3E8135168C64}"/>
              </a:ext>
            </a:extLst>
          </p:cNvPr>
          <p:cNvSpPr txBox="1"/>
          <p:nvPr/>
        </p:nvSpPr>
        <p:spPr>
          <a:xfrm>
            <a:off x="9294661" y="2386230"/>
            <a:ext cx="2274687" cy="307777"/>
          </a:xfrm>
          <a:prstGeom prst="rect">
            <a:avLst/>
          </a:prstGeom>
          <a:noFill/>
        </p:spPr>
        <p:txBody>
          <a:bodyPr wrap="square" lIns="0" tIns="0" rIns="0" bIns="0" rtlCol="0">
            <a:spAutoFit/>
          </a:bodyPr>
          <a:lstStyle/>
          <a:p>
            <a:pPr algn="ctr"/>
            <a:r>
              <a:rPr lang="en-US" altLang="ko-KR" sz="2000" b="1" dirty="0">
                <a:solidFill>
                  <a:schemeClr val="accent2"/>
                </a:solidFill>
              </a:rPr>
              <a:t>Ms. Winstanley </a:t>
            </a:r>
          </a:p>
        </p:txBody>
      </p:sp>
      <p:sp>
        <p:nvSpPr>
          <p:cNvPr id="75" name="TextBox 74">
            <a:extLst>
              <a:ext uri="{FF2B5EF4-FFF2-40B4-BE49-F238E27FC236}">
                <a16:creationId xmlns:a16="http://schemas.microsoft.com/office/drawing/2014/main" id="{52E01F51-C9EF-7DC4-361C-3621E86BBBAF}"/>
              </a:ext>
            </a:extLst>
          </p:cNvPr>
          <p:cNvSpPr txBox="1"/>
          <p:nvPr/>
        </p:nvSpPr>
        <p:spPr>
          <a:xfrm>
            <a:off x="8925912" y="2694008"/>
            <a:ext cx="3012184" cy="276999"/>
          </a:xfrm>
          <a:prstGeom prst="rect">
            <a:avLst/>
          </a:prstGeom>
          <a:noFill/>
        </p:spPr>
        <p:txBody>
          <a:bodyPr wrap="square" lIns="0" tIns="0" rIns="0" bIns="0" rtlCol="0">
            <a:spAutoFit/>
          </a:bodyPr>
          <a:lstStyle/>
          <a:p>
            <a:pPr algn="ctr"/>
            <a:r>
              <a:rPr lang="en-US" altLang="ko-KR" dirty="0">
                <a:solidFill>
                  <a:schemeClr val="tx1">
                    <a:lumMod val="75000"/>
                    <a:lumOff val="25000"/>
                  </a:schemeClr>
                </a:solidFill>
              </a:rPr>
              <a:t>Learning Support Assistant </a:t>
            </a:r>
          </a:p>
        </p:txBody>
      </p:sp>
      <p:sp>
        <p:nvSpPr>
          <p:cNvPr id="5" name="TextBox 4">
            <a:extLst>
              <a:ext uri="{FF2B5EF4-FFF2-40B4-BE49-F238E27FC236}">
                <a16:creationId xmlns:a16="http://schemas.microsoft.com/office/drawing/2014/main" id="{E2515589-EC70-F62A-31DD-C585126FF970}"/>
              </a:ext>
            </a:extLst>
          </p:cNvPr>
          <p:cNvSpPr txBox="1"/>
          <p:nvPr/>
        </p:nvSpPr>
        <p:spPr>
          <a:xfrm>
            <a:off x="6711370" y="3601949"/>
            <a:ext cx="2747262" cy="646331"/>
          </a:xfrm>
          <a:prstGeom prst="rect">
            <a:avLst/>
          </a:prstGeom>
          <a:noFill/>
        </p:spPr>
        <p:txBody>
          <a:bodyPr wrap="square" lIns="91440" tIns="45720" rIns="91440" bIns="45720" rtlCol="0" anchor="t">
            <a:spAutoFit/>
          </a:bodyPr>
          <a:lstStyle/>
          <a:p>
            <a:r>
              <a:rPr lang="en-GB" b="1">
                <a:solidFill>
                  <a:schemeClr val="accent2"/>
                </a:solidFill>
              </a:rPr>
              <a:t>Mrs Murphy</a:t>
            </a:r>
            <a:endParaRPr lang="en-GB" b="1" dirty="0">
              <a:solidFill>
                <a:schemeClr val="accent2"/>
              </a:solidFill>
            </a:endParaRPr>
          </a:p>
          <a:p>
            <a:r>
              <a:rPr lang="en-GB"/>
              <a:t>PPA cover </a:t>
            </a:r>
            <a:endParaRPr lang="en-GB">
              <a:cs typeface="Arial"/>
            </a:endParaRPr>
          </a:p>
        </p:txBody>
      </p:sp>
      <p:sp>
        <p:nvSpPr>
          <p:cNvPr id="8" name="TextBox 7">
            <a:extLst>
              <a:ext uri="{FF2B5EF4-FFF2-40B4-BE49-F238E27FC236}">
                <a16:creationId xmlns:a16="http://schemas.microsoft.com/office/drawing/2014/main" id="{411AED4D-F0EA-4EE7-B124-CB183CD1DBCA}"/>
              </a:ext>
            </a:extLst>
          </p:cNvPr>
          <p:cNvSpPr txBox="1"/>
          <p:nvPr/>
        </p:nvSpPr>
        <p:spPr>
          <a:xfrm>
            <a:off x="9115278" y="3658057"/>
            <a:ext cx="1881734" cy="2769989"/>
          </a:xfrm>
          <a:prstGeom prst="rect">
            <a:avLst/>
          </a:prstGeom>
          <a:noFill/>
        </p:spPr>
        <p:txBody>
          <a:bodyPr wrap="square" lIns="0" tIns="0" rIns="0" bIns="0" rtlCol="0">
            <a:spAutoFit/>
          </a:bodyPr>
          <a:lstStyle/>
          <a:p>
            <a:pPr algn="ctr"/>
            <a:r>
              <a:rPr lang="en-US" altLang="ko-KR" sz="2000" b="1" dirty="0">
                <a:solidFill>
                  <a:schemeClr val="accent1"/>
                </a:solidFill>
              </a:rPr>
              <a:t>SLT- </a:t>
            </a:r>
          </a:p>
          <a:p>
            <a:pPr algn="ctr"/>
            <a:r>
              <a:rPr lang="en-US" altLang="ko-KR" sz="1600" dirty="0"/>
              <a:t>Headteacher- Katie Allen </a:t>
            </a:r>
          </a:p>
          <a:p>
            <a:pPr algn="ctr"/>
            <a:endParaRPr lang="en-US" altLang="ko-KR" sz="1600" dirty="0"/>
          </a:p>
          <a:p>
            <a:pPr algn="ctr"/>
            <a:r>
              <a:rPr lang="en-US" altLang="ko-KR" sz="1600" dirty="0"/>
              <a:t>Mel Pointon- DDSL and Family Support Worker </a:t>
            </a:r>
          </a:p>
          <a:p>
            <a:pPr algn="ctr"/>
            <a:endParaRPr lang="en-US" altLang="ko-KR" sz="1600" dirty="0"/>
          </a:p>
          <a:p>
            <a:pPr algn="ctr"/>
            <a:r>
              <a:rPr lang="en-US" altLang="ko-KR" sz="1600" dirty="0"/>
              <a:t>Phil </a:t>
            </a:r>
            <a:r>
              <a:rPr lang="en-US" altLang="ko-KR" sz="1600" dirty="0" err="1"/>
              <a:t>Alcock</a:t>
            </a:r>
            <a:r>
              <a:rPr lang="en-US" altLang="ko-KR" sz="1600" dirty="0"/>
              <a:t>- DDSL and Year 6 Teacher </a:t>
            </a:r>
          </a:p>
          <a:p>
            <a:pPr algn="ctr"/>
            <a:endParaRPr lang="en-US" altLang="ko-KR" sz="1600" dirty="0"/>
          </a:p>
        </p:txBody>
      </p:sp>
    </p:spTree>
    <p:extLst>
      <p:ext uri="{BB962C8B-B14F-4D97-AF65-F5344CB8AC3E}">
        <p14:creationId xmlns:p14="http://schemas.microsoft.com/office/powerpoint/2010/main" val="3487259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CF5BDA4-10C7-46A6-AC30-523A3FC438AC}"/>
              </a:ext>
            </a:extLst>
          </p:cNvPr>
          <p:cNvSpPr txBox="1"/>
          <p:nvPr/>
        </p:nvSpPr>
        <p:spPr>
          <a:xfrm>
            <a:off x="3367314" y="2760284"/>
            <a:ext cx="5457372" cy="1569660"/>
          </a:xfrm>
          <a:prstGeom prst="rect">
            <a:avLst/>
          </a:prstGeom>
          <a:noFill/>
        </p:spPr>
        <p:txBody>
          <a:bodyPr wrap="square" rtlCol="0" anchor="ctr">
            <a:spAutoFit/>
          </a:bodyPr>
          <a:lstStyle/>
          <a:p>
            <a:pPr algn="ctr"/>
            <a:r>
              <a:rPr lang="en-US" altLang="ko-KR" sz="4800" b="1" dirty="0">
                <a:solidFill>
                  <a:schemeClr val="accent1">
                    <a:lumMod val="75000"/>
                  </a:schemeClr>
                </a:solidFill>
                <a:latin typeface="+mj-lt"/>
                <a:cs typeface="Arial" pitchFamily="34" charset="0"/>
              </a:rPr>
              <a:t>Curriculum Overview</a:t>
            </a:r>
            <a:endParaRPr lang="ko-KR" altLang="en-US" sz="4800" b="1" dirty="0">
              <a:solidFill>
                <a:schemeClr val="accent1">
                  <a:lumMod val="75000"/>
                </a:schemeClr>
              </a:solidFill>
              <a:latin typeface="+mj-lt"/>
              <a:cs typeface="Arial" pitchFamily="34" charset="0"/>
            </a:endParaRPr>
          </a:p>
        </p:txBody>
      </p:sp>
    </p:spTree>
    <p:extLst>
      <p:ext uri="{BB962C8B-B14F-4D97-AF65-F5344CB8AC3E}">
        <p14:creationId xmlns:p14="http://schemas.microsoft.com/office/powerpoint/2010/main" val="1270099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827314" y="2878674"/>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Curriculum</a:t>
            </a:r>
          </a:p>
          <a:p>
            <a:pPr algn="ctr"/>
            <a:r>
              <a:rPr lang="en-US" altLang="ko-KR" sz="4400" dirty="0">
                <a:solidFill>
                  <a:schemeClr val="accent1">
                    <a:lumMod val="75000"/>
                  </a:schemeClr>
                </a:solidFill>
                <a:cs typeface="Arial" pitchFamily="34" charset="0"/>
              </a:rPr>
              <a:t>Overview</a:t>
            </a:r>
            <a:endParaRPr lang="ko-KR" altLang="en-US" sz="4400" dirty="0">
              <a:solidFill>
                <a:schemeClr val="accent1">
                  <a:lumMod val="75000"/>
                </a:schemeClr>
              </a:solidFill>
              <a:cs typeface="Arial" pitchFamily="34" charset="0"/>
            </a:endParaRPr>
          </a:p>
        </p:txBody>
      </p:sp>
      <p:grpSp>
        <p:nvGrpSpPr>
          <p:cNvPr id="53" name="Group 52">
            <a:extLst>
              <a:ext uri="{FF2B5EF4-FFF2-40B4-BE49-F238E27FC236}">
                <a16:creationId xmlns:a16="http://schemas.microsoft.com/office/drawing/2014/main" id="{C916B4E4-E2E5-436E-9916-C5BCB32F65DE}"/>
              </a:ext>
            </a:extLst>
          </p:cNvPr>
          <p:cNvGrpSpPr/>
          <p:nvPr/>
        </p:nvGrpSpPr>
        <p:grpSpPr>
          <a:xfrm>
            <a:off x="6399042" y="3070628"/>
            <a:ext cx="5270444" cy="696169"/>
            <a:chOff x="6399043" y="1068086"/>
            <a:chExt cx="5270444" cy="696169"/>
          </a:xfrm>
        </p:grpSpPr>
        <p:sp>
          <p:nvSpPr>
            <p:cNvPr id="55" name="TextBox 54">
              <a:extLst>
                <a:ext uri="{FF2B5EF4-FFF2-40B4-BE49-F238E27FC236}">
                  <a16:creationId xmlns:a16="http://schemas.microsoft.com/office/drawing/2014/main" id="{571189E6-6D5B-4ADE-8E80-2E647FC188E5}"/>
                </a:ext>
              </a:extLst>
            </p:cNvPr>
            <p:cNvSpPr txBox="1"/>
            <p:nvPr/>
          </p:nvSpPr>
          <p:spPr>
            <a:xfrm>
              <a:off x="6399043" y="1179480"/>
              <a:ext cx="677008" cy="584775"/>
            </a:xfrm>
            <a:prstGeom prst="rect">
              <a:avLst/>
            </a:prstGeom>
            <a:noFill/>
          </p:spPr>
          <p:txBody>
            <a:bodyPr wrap="square" lIns="108000" rIns="108000" rtlCol="0">
              <a:spAutoFit/>
            </a:bodyPr>
            <a:lstStyle/>
            <a:p>
              <a:pPr algn="ctr"/>
              <a:r>
                <a:rPr lang="en-US" altLang="ko-KR" sz="3200" b="1" dirty="0">
                  <a:solidFill>
                    <a:schemeClr val="bg1"/>
                  </a:solidFill>
                  <a:cs typeface="Arial" pitchFamily="34" charset="0"/>
                </a:rPr>
                <a:t>0</a:t>
              </a:r>
              <a:endParaRPr lang="ko-KR" altLang="en-US" sz="3200" b="1" dirty="0">
                <a:solidFill>
                  <a:schemeClr val="bg1"/>
                </a:solidFill>
                <a:cs typeface="Arial" pitchFamily="34" charset="0"/>
              </a:endParaRPr>
            </a:p>
          </p:txBody>
        </p:sp>
        <p:grpSp>
          <p:nvGrpSpPr>
            <p:cNvPr id="56" name="Group 55">
              <a:extLst>
                <a:ext uri="{FF2B5EF4-FFF2-40B4-BE49-F238E27FC236}">
                  <a16:creationId xmlns:a16="http://schemas.microsoft.com/office/drawing/2014/main" id="{4374E7C9-4892-40DC-B46A-9351120F0BEE}"/>
                </a:ext>
              </a:extLst>
            </p:cNvPr>
            <p:cNvGrpSpPr/>
            <p:nvPr/>
          </p:nvGrpSpPr>
          <p:grpSpPr>
            <a:xfrm>
              <a:off x="7367450" y="1068086"/>
              <a:ext cx="4302037" cy="653675"/>
              <a:chOff x="1797648" y="2369571"/>
              <a:chExt cx="3488746" cy="653675"/>
            </a:xfrm>
          </p:grpSpPr>
          <p:sp>
            <p:nvSpPr>
              <p:cNvPr id="57" name="TextBox 56">
                <a:extLst>
                  <a:ext uri="{FF2B5EF4-FFF2-40B4-BE49-F238E27FC236}">
                    <a16:creationId xmlns:a16="http://schemas.microsoft.com/office/drawing/2014/main" id="{AA562870-AAC7-4466-960F-592E1409CBCC}"/>
                  </a:ext>
                </a:extLst>
              </p:cNvPr>
              <p:cNvSpPr txBox="1"/>
              <p:nvPr/>
            </p:nvSpPr>
            <p:spPr>
              <a:xfrm>
                <a:off x="1797648" y="2369571"/>
                <a:ext cx="3488745" cy="369332"/>
              </a:xfrm>
              <a:prstGeom prst="rect">
                <a:avLst/>
              </a:prstGeom>
              <a:noFill/>
            </p:spPr>
            <p:txBody>
              <a:bodyPr wrap="square" lIns="108000" rIns="108000" rtlCol="0">
                <a:spAutoFit/>
              </a:bodyPr>
              <a:lstStyle/>
              <a:p>
                <a:endParaRPr lang="ko-KR" altLang="en-US" b="1" dirty="0">
                  <a:solidFill>
                    <a:schemeClr val="accent3">
                      <a:lumMod val="75000"/>
                    </a:schemeClr>
                  </a:solidFill>
                  <a:cs typeface="Arial" pitchFamily="34" charset="0"/>
                </a:endParaRPr>
              </a:p>
            </p:txBody>
          </p:sp>
          <p:sp>
            <p:nvSpPr>
              <p:cNvPr id="58" name="TextBox 57">
                <a:extLst>
                  <a:ext uri="{FF2B5EF4-FFF2-40B4-BE49-F238E27FC236}">
                    <a16:creationId xmlns:a16="http://schemas.microsoft.com/office/drawing/2014/main" id="{0DD333C7-6E94-4594-A56C-3AE959C9156A}"/>
                  </a:ext>
                </a:extLst>
              </p:cNvPr>
              <p:cNvSpPr txBox="1"/>
              <p:nvPr/>
            </p:nvSpPr>
            <p:spPr>
              <a:xfrm>
                <a:off x="1920062" y="2715469"/>
                <a:ext cx="3366332" cy="307777"/>
              </a:xfrm>
              <a:prstGeom prst="rect">
                <a:avLst/>
              </a:prstGeom>
              <a:noFill/>
            </p:spPr>
            <p:txBody>
              <a:bodyPr wrap="square" rtlCol="0">
                <a:spAutoFit/>
              </a:bodyPr>
              <a:lstStyle/>
              <a:p>
                <a:pPr marL="285750" indent="-285750">
                  <a:buFont typeface="Courier New" panose="02070309020205020404" pitchFamily="49" charset="0"/>
                  <a:buChar char="o"/>
                </a:pPr>
                <a:endParaRPr lang="ko-KR" altLang="en-US" sz="1400" b="1" dirty="0">
                  <a:solidFill>
                    <a:schemeClr val="accent3">
                      <a:lumMod val="75000"/>
                    </a:schemeClr>
                  </a:solidFill>
                  <a:cs typeface="Arial" pitchFamily="34" charset="0"/>
                </a:endParaRPr>
              </a:p>
            </p:txBody>
          </p:sp>
        </p:grpSp>
      </p:grpSp>
      <p:grpSp>
        <p:nvGrpSpPr>
          <p:cNvPr id="65" name="Group 64">
            <a:extLst>
              <a:ext uri="{FF2B5EF4-FFF2-40B4-BE49-F238E27FC236}">
                <a16:creationId xmlns:a16="http://schemas.microsoft.com/office/drawing/2014/main" id="{1BC93A32-3FEE-4146-A477-853EE2460B30}"/>
              </a:ext>
            </a:extLst>
          </p:cNvPr>
          <p:cNvGrpSpPr/>
          <p:nvPr/>
        </p:nvGrpSpPr>
        <p:grpSpPr>
          <a:xfrm>
            <a:off x="6205108" y="170795"/>
            <a:ext cx="5318002" cy="6738990"/>
            <a:chOff x="6351484" y="1067382"/>
            <a:chExt cx="5318002" cy="858300"/>
          </a:xfrm>
        </p:grpSpPr>
        <p:sp>
          <p:nvSpPr>
            <p:cNvPr id="66" name="Regular Pentagon 33">
              <a:extLst>
                <a:ext uri="{FF2B5EF4-FFF2-40B4-BE49-F238E27FC236}">
                  <a16:creationId xmlns:a16="http://schemas.microsoft.com/office/drawing/2014/main" id="{2DFCC8C8-4E27-45AF-9D4F-C2D2EDD6B7E8}"/>
                </a:ext>
              </a:extLst>
            </p:cNvPr>
            <p:cNvSpPr/>
            <p:nvPr/>
          </p:nvSpPr>
          <p:spPr>
            <a:xfrm>
              <a:off x="6351484" y="1104189"/>
              <a:ext cx="772126" cy="735356"/>
            </a:xfrm>
            <a:prstGeom prst="round2DiagRect">
              <a:avLst>
                <a:gd name="adj1" fmla="val 0"/>
                <a:gd name="adj2" fmla="val 50000"/>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2"/>
                </a:solidFill>
              </a:endParaRPr>
            </a:p>
          </p:txBody>
        </p:sp>
        <p:sp>
          <p:nvSpPr>
            <p:cNvPr id="67" name="TextBox 66">
              <a:extLst>
                <a:ext uri="{FF2B5EF4-FFF2-40B4-BE49-F238E27FC236}">
                  <a16:creationId xmlns:a16="http://schemas.microsoft.com/office/drawing/2014/main" id="{B35A15A7-1690-4255-9474-492A0DCD151E}"/>
                </a:ext>
              </a:extLst>
            </p:cNvPr>
            <p:cNvSpPr txBox="1"/>
            <p:nvPr/>
          </p:nvSpPr>
          <p:spPr>
            <a:xfrm>
              <a:off x="6399043" y="1179480"/>
              <a:ext cx="677008" cy="584775"/>
            </a:xfrm>
            <a:prstGeom prst="rect">
              <a:avLst/>
            </a:prstGeom>
            <a:noFill/>
          </p:spPr>
          <p:txBody>
            <a:bodyPr wrap="square" lIns="108000" rIns="108000" rtlCol="0">
              <a:spAutoFit/>
            </a:bodyPr>
            <a:lstStyle/>
            <a:p>
              <a:pPr algn="ctr"/>
              <a:endParaRPr lang="ko-KR" altLang="en-US" sz="3200" b="1" dirty="0">
                <a:solidFill>
                  <a:schemeClr val="bg1"/>
                </a:solidFill>
                <a:cs typeface="Arial" pitchFamily="34" charset="0"/>
              </a:endParaRPr>
            </a:p>
          </p:txBody>
        </p:sp>
        <p:grpSp>
          <p:nvGrpSpPr>
            <p:cNvPr id="68" name="Group 67">
              <a:extLst>
                <a:ext uri="{FF2B5EF4-FFF2-40B4-BE49-F238E27FC236}">
                  <a16:creationId xmlns:a16="http://schemas.microsoft.com/office/drawing/2014/main" id="{471B2519-BD8E-451B-BDBD-BE6E6E49E9DD}"/>
                </a:ext>
              </a:extLst>
            </p:cNvPr>
            <p:cNvGrpSpPr/>
            <p:nvPr/>
          </p:nvGrpSpPr>
          <p:grpSpPr>
            <a:xfrm>
              <a:off x="7319891" y="1067382"/>
              <a:ext cx="4349595" cy="858300"/>
              <a:chOff x="1759080" y="2368867"/>
              <a:chExt cx="3527313" cy="858300"/>
            </a:xfrm>
          </p:grpSpPr>
          <p:sp>
            <p:nvSpPr>
              <p:cNvPr id="69" name="TextBox 68">
                <a:extLst>
                  <a:ext uri="{FF2B5EF4-FFF2-40B4-BE49-F238E27FC236}">
                    <a16:creationId xmlns:a16="http://schemas.microsoft.com/office/drawing/2014/main" id="{C897B67A-114B-4B4A-8348-4B01A3BF569D}"/>
                  </a:ext>
                </a:extLst>
              </p:cNvPr>
              <p:cNvSpPr txBox="1"/>
              <p:nvPr/>
            </p:nvSpPr>
            <p:spPr>
              <a:xfrm>
                <a:off x="1797648" y="2368867"/>
                <a:ext cx="3488745" cy="369332"/>
              </a:xfrm>
              <a:prstGeom prst="rect">
                <a:avLst/>
              </a:prstGeom>
              <a:noFill/>
            </p:spPr>
            <p:txBody>
              <a:bodyPr wrap="square" lIns="108000" rIns="108000" rtlCol="0">
                <a:spAutoFit/>
              </a:bodyPr>
              <a:lstStyle/>
              <a:p>
                <a:r>
                  <a:rPr lang="en-GB" altLang="ko-KR" b="1" dirty="0">
                    <a:solidFill>
                      <a:schemeClr val="accent5"/>
                    </a:solidFill>
                    <a:cs typeface="Arial" pitchFamily="34" charset="0"/>
                  </a:rPr>
                  <a:t>The Autumn Term </a:t>
                </a:r>
                <a:endParaRPr lang="ko-KR" altLang="en-US" b="1" dirty="0">
                  <a:solidFill>
                    <a:schemeClr val="accent5"/>
                  </a:solidFill>
                  <a:cs typeface="Arial" pitchFamily="34" charset="0"/>
                </a:endParaRPr>
              </a:p>
            </p:txBody>
          </p:sp>
          <p:sp>
            <p:nvSpPr>
              <p:cNvPr id="70" name="TextBox 69">
                <a:extLst>
                  <a:ext uri="{FF2B5EF4-FFF2-40B4-BE49-F238E27FC236}">
                    <a16:creationId xmlns:a16="http://schemas.microsoft.com/office/drawing/2014/main" id="{41F64FA9-2F52-4942-83BC-4451AEA8DDB4}"/>
                  </a:ext>
                </a:extLst>
              </p:cNvPr>
              <p:cNvSpPr txBox="1"/>
              <p:nvPr/>
            </p:nvSpPr>
            <p:spPr>
              <a:xfrm>
                <a:off x="1759080" y="2415739"/>
                <a:ext cx="3119026" cy="811428"/>
              </a:xfrm>
              <a:prstGeom prst="rect">
                <a:avLst/>
              </a:prstGeom>
              <a:noFill/>
            </p:spPr>
            <p:txBody>
              <a:bodyPr wrap="square" rtlCol="0">
                <a:spAutoFit/>
              </a:bodyPr>
              <a:lstStyle/>
              <a:p>
                <a:pPr marL="285750" indent="-285750">
                  <a:buFont typeface="Courier New" panose="02070309020205020404" pitchFamily="49" charset="0"/>
                  <a:buChar char="o"/>
                </a:pPr>
                <a:r>
                  <a:rPr lang="en-US" altLang="ko-KR" b="1" dirty="0">
                    <a:solidFill>
                      <a:schemeClr val="accent5"/>
                    </a:solidFill>
                    <a:cs typeface="Arial" pitchFamily="34" charset="0"/>
                  </a:rPr>
                  <a:t>This term we are learning all about the Anglo Saxons and Vikings in History </a:t>
                </a:r>
              </a:p>
              <a:p>
                <a:pPr marL="285750" indent="-285750">
                  <a:buFont typeface="Courier New" panose="02070309020205020404" pitchFamily="49" charset="0"/>
                  <a:buChar char="o"/>
                </a:pPr>
                <a:endParaRPr lang="en-US" altLang="ko-KR" b="1" dirty="0">
                  <a:solidFill>
                    <a:schemeClr val="accent5"/>
                  </a:solidFill>
                  <a:cs typeface="Arial" pitchFamily="34" charset="0"/>
                </a:endParaRPr>
              </a:p>
              <a:p>
                <a:pPr marL="285750" indent="-285750">
                  <a:buFont typeface="Courier New" panose="02070309020205020404" pitchFamily="49" charset="0"/>
                  <a:buChar char="o"/>
                </a:pPr>
                <a:r>
                  <a:rPr lang="en-US" altLang="ko-KR" b="1" dirty="0">
                    <a:solidFill>
                      <a:schemeClr val="accent5"/>
                    </a:solidFill>
                    <a:cs typeface="Arial" pitchFamily="34" charset="0"/>
                  </a:rPr>
                  <a:t>In Science we will be learning all about Forces and conducting some fun experiments relating to this. </a:t>
                </a:r>
              </a:p>
              <a:p>
                <a:pPr marL="285750" indent="-285750">
                  <a:buFont typeface="Courier New" panose="02070309020205020404" pitchFamily="49" charset="0"/>
                  <a:buChar char="o"/>
                </a:pPr>
                <a:endParaRPr lang="en-US" altLang="ko-KR" b="1" dirty="0">
                  <a:solidFill>
                    <a:schemeClr val="accent5"/>
                  </a:solidFill>
                  <a:cs typeface="Arial" pitchFamily="34" charset="0"/>
                </a:endParaRPr>
              </a:p>
              <a:p>
                <a:pPr marL="285750" indent="-285750">
                  <a:buFont typeface="Courier New" panose="02070309020205020404" pitchFamily="49" charset="0"/>
                  <a:buChar char="o"/>
                </a:pPr>
                <a:r>
                  <a:rPr lang="en-US" altLang="ko-KR" b="1" dirty="0">
                    <a:solidFill>
                      <a:schemeClr val="accent5"/>
                    </a:solidFill>
                    <a:cs typeface="Arial" pitchFamily="34" charset="0"/>
                  </a:rPr>
                  <a:t>We will be learning about how to write and discuss different dates in Spanish </a:t>
                </a:r>
              </a:p>
              <a:p>
                <a:pPr marL="285750" indent="-285750">
                  <a:buFont typeface="Courier New" panose="02070309020205020404" pitchFamily="49" charset="0"/>
                  <a:buChar char="o"/>
                </a:pPr>
                <a:endParaRPr lang="en-US" altLang="ko-KR" b="1" dirty="0">
                  <a:solidFill>
                    <a:schemeClr val="accent5"/>
                  </a:solidFill>
                  <a:cs typeface="Arial" pitchFamily="34" charset="0"/>
                </a:endParaRPr>
              </a:p>
              <a:p>
                <a:pPr marL="285750" indent="-285750">
                  <a:buFont typeface="Courier New" panose="02070309020205020404" pitchFamily="49" charset="0"/>
                  <a:buChar char="o"/>
                </a:pPr>
                <a:r>
                  <a:rPr lang="en-US" altLang="ko-KR" b="1" dirty="0">
                    <a:solidFill>
                      <a:schemeClr val="accent5"/>
                    </a:solidFill>
                    <a:cs typeface="Arial" pitchFamily="34" charset="0"/>
                  </a:rPr>
                  <a:t>We are learning to sing the song ‘</a:t>
                </a:r>
                <a:r>
                  <a:rPr lang="en-US" altLang="ko-KR" b="1" dirty="0" err="1">
                    <a:solidFill>
                      <a:schemeClr val="accent5"/>
                    </a:solidFill>
                    <a:cs typeface="Arial" pitchFamily="34" charset="0"/>
                  </a:rPr>
                  <a:t>Livin</a:t>
                </a:r>
                <a:r>
                  <a:rPr lang="en-US" altLang="ko-KR" b="1" dirty="0">
                    <a:solidFill>
                      <a:schemeClr val="accent5"/>
                    </a:solidFill>
                    <a:cs typeface="Arial" pitchFamily="34" charset="0"/>
                  </a:rPr>
                  <a:t>’ On a Prayer- Bon Jovi and we will be learning to play the recorder! </a:t>
                </a:r>
              </a:p>
              <a:p>
                <a:pPr marL="285750" indent="-285750">
                  <a:buFont typeface="Courier New" panose="02070309020205020404" pitchFamily="49" charset="0"/>
                  <a:buChar char="o"/>
                </a:pPr>
                <a:endParaRPr lang="en-US" altLang="ko-KR" b="1" dirty="0">
                  <a:solidFill>
                    <a:schemeClr val="accent5"/>
                  </a:solidFill>
                  <a:cs typeface="Arial" pitchFamily="34" charset="0"/>
                </a:endParaRPr>
              </a:p>
              <a:p>
                <a:pPr marL="285750" indent="-285750">
                  <a:buFont typeface="Courier New" panose="02070309020205020404" pitchFamily="49" charset="0"/>
                  <a:buChar char="o"/>
                </a:pPr>
                <a:r>
                  <a:rPr lang="en-US" altLang="ko-KR" b="1" dirty="0">
                    <a:solidFill>
                      <a:schemeClr val="accent5"/>
                    </a:solidFill>
                    <a:cs typeface="Arial" pitchFamily="34" charset="0"/>
                  </a:rPr>
                  <a:t>We are going to be looking at how to keep ourselves safe online in Computing </a:t>
                </a:r>
              </a:p>
              <a:p>
                <a:pPr marL="285750" indent="-285750">
                  <a:buFont typeface="Courier New" panose="02070309020205020404" pitchFamily="49" charset="0"/>
                  <a:buChar char="o"/>
                </a:pPr>
                <a:endParaRPr lang="en-US" altLang="ko-KR" sz="1600" b="1" dirty="0">
                  <a:solidFill>
                    <a:schemeClr val="accent5"/>
                  </a:solidFill>
                  <a:cs typeface="Arial" pitchFamily="34" charset="0"/>
                </a:endParaRPr>
              </a:p>
              <a:p>
                <a:pPr marL="285750" indent="-285750">
                  <a:buFont typeface="Courier New" panose="02070309020205020404" pitchFamily="49" charset="0"/>
                  <a:buChar char="o"/>
                </a:pPr>
                <a:endParaRPr lang="ko-KR" altLang="en-US" sz="1400" b="1" dirty="0">
                  <a:solidFill>
                    <a:schemeClr val="accent5"/>
                  </a:solidFill>
                  <a:cs typeface="Arial" pitchFamily="34" charset="0"/>
                </a:endParaRPr>
              </a:p>
            </p:txBody>
          </p:sp>
        </p:grpSp>
      </p:grpSp>
    </p:spTree>
    <p:extLst>
      <p:ext uri="{BB962C8B-B14F-4D97-AF65-F5344CB8AC3E}">
        <p14:creationId xmlns:p14="http://schemas.microsoft.com/office/powerpoint/2010/main" val="187481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7B9A8B-3CF7-66B3-8E8D-34A246A3BCA5}"/>
              </a:ext>
            </a:extLst>
          </p:cNvPr>
          <p:cNvSpPr txBox="1"/>
          <p:nvPr/>
        </p:nvSpPr>
        <p:spPr>
          <a:xfrm>
            <a:off x="827314" y="2878674"/>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Attendance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DE262C5-FDDA-DFF2-A017-3F6BAB3498E4}"/>
              </a:ext>
            </a:extLst>
          </p:cNvPr>
          <p:cNvSpPr txBox="1"/>
          <p:nvPr/>
        </p:nvSpPr>
        <p:spPr>
          <a:xfrm>
            <a:off x="5704114" y="458956"/>
            <a:ext cx="6096000" cy="5940088"/>
          </a:xfrm>
          <a:prstGeom prst="rect">
            <a:avLst/>
          </a:prstGeom>
          <a:noFill/>
        </p:spPr>
        <p:txBody>
          <a:bodyPr wrap="square">
            <a:spAutoFit/>
          </a:bodyPr>
          <a:lstStyle/>
          <a:p>
            <a:r>
              <a:rPr lang="en-GB" sz="2000" b="1" u="sng" dirty="0">
                <a:solidFill>
                  <a:schemeClr val="accent1">
                    <a:lumMod val="75000"/>
                  </a:schemeClr>
                </a:solidFill>
              </a:rPr>
              <a:t>Good</a:t>
            </a:r>
            <a:r>
              <a:rPr lang="en-GB" sz="2000" dirty="0">
                <a:solidFill>
                  <a:schemeClr val="accent1">
                    <a:lumMod val="75000"/>
                  </a:schemeClr>
                </a:solidFill>
              </a:rPr>
              <a:t> attendance means 97%+ over a year.</a:t>
            </a:r>
          </a:p>
          <a:p>
            <a:endParaRPr lang="en-GB" sz="2000" dirty="0">
              <a:solidFill>
                <a:schemeClr val="accent1">
                  <a:lumMod val="75000"/>
                </a:schemeClr>
              </a:solidFill>
            </a:endParaRPr>
          </a:p>
          <a:p>
            <a:pPr marL="0" indent="0">
              <a:buNone/>
            </a:pPr>
            <a:r>
              <a:rPr lang="en-GB" sz="2000" dirty="0">
                <a:solidFill>
                  <a:schemeClr val="accent1">
                    <a:lumMod val="75000"/>
                  </a:schemeClr>
                </a:solidFill>
              </a:rPr>
              <a:t>Government guidelines are for children’s attendance to be 95% and above. </a:t>
            </a:r>
          </a:p>
          <a:p>
            <a:pPr marL="0" indent="0">
              <a:buNone/>
            </a:pPr>
            <a:endParaRPr lang="en-GB" sz="2000" dirty="0">
              <a:solidFill>
                <a:schemeClr val="accent1">
                  <a:lumMod val="75000"/>
                </a:schemeClr>
              </a:solidFill>
            </a:endParaRPr>
          </a:p>
          <a:p>
            <a:pPr marL="0" indent="0">
              <a:buNone/>
            </a:pPr>
            <a:r>
              <a:rPr lang="en-GB" sz="2000" dirty="0">
                <a:solidFill>
                  <a:schemeClr val="accent1">
                    <a:lumMod val="75000"/>
                  </a:schemeClr>
                </a:solidFill>
              </a:rPr>
              <a:t>Below 95% becomes a cause for concern and at 90% or below the child is considered to be ‘persistently absent’</a:t>
            </a:r>
          </a:p>
          <a:p>
            <a:pPr marL="0" indent="0">
              <a:buNone/>
            </a:pPr>
            <a:r>
              <a:rPr lang="en-GB" sz="2000" dirty="0">
                <a:solidFill>
                  <a:schemeClr val="accent1">
                    <a:lumMod val="75000"/>
                  </a:schemeClr>
                </a:solidFill>
              </a:rPr>
              <a:t>Poor attendance triggers:</a:t>
            </a:r>
          </a:p>
          <a:p>
            <a:r>
              <a:rPr lang="en-GB" sz="2000" dirty="0">
                <a:solidFill>
                  <a:schemeClr val="accent1">
                    <a:lumMod val="75000"/>
                  </a:schemeClr>
                </a:solidFill>
              </a:rPr>
              <a:t>1) A letter informing you of your child’s attendance</a:t>
            </a:r>
          </a:p>
          <a:p>
            <a:r>
              <a:rPr lang="en-GB" sz="2000" dirty="0">
                <a:solidFill>
                  <a:schemeClr val="accent1">
                    <a:lumMod val="75000"/>
                  </a:schemeClr>
                </a:solidFill>
              </a:rPr>
              <a:t>2) The need to provide medical evidence for any absence and fines to be applied</a:t>
            </a:r>
          </a:p>
          <a:p>
            <a:r>
              <a:rPr lang="en-GB" sz="2000" dirty="0">
                <a:solidFill>
                  <a:schemeClr val="accent1">
                    <a:lumMod val="75000"/>
                  </a:schemeClr>
                </a:solidFill>
              </a:rPr>
              <a:t>3) The referral to the local government’s Educational Welfare Officer.</a:t>
            </a:r>
          </a:p>
          <a:p>
            <a:endParaRPr lang="en-GB" sz="2000" dirty="0">
              <a:solidFill>
                <a:schemeClr val="accent1">
                  <a:lumMod val="75000"/>
                </a:schemeClr>
              </a:solidFill>
            </a:endParaRPr>
          </a:p>
          <a:p>
            <a:pPr marL="0" indent="0">
              <a:buNone/>
            </a:pPr>
            <a:r>
              <a:rPr lang="en-GB" sz="2000" dirty="0">
                <a:solidFill>
                  <a:schemeClr val="accent1">
                    <a:lumMod val="75000"/>
                  </a:schemeClr>
                </a:solidFill>
              </a:rPr>
              <a:t>In addition to academic concerns, low attendance impacts on your child’s ability to build friendships. </a:t>
            </a:r>
            <a:r>
              <a:rPr lang="en-GB" sz="2000" b="1" dirty="0">
                <a:solidFill>
                  <a:schemeClr val="accent1">
                    <a:lumMod val="75000"/>
                  </a:schemeClr>
                </a:solidFill>
              </a:rPr>
              <a:t>Children want to be friends with those children who they know they will see at playtime.</a:t>
            </a:r>
          </a:p>
        </p:txBody>
      </p:sp>
    </p:spTree>
    <p:extLst>
      <p:ext uri="{BB962C8B-B14F-4D97-AF65-F5344CB8AC3E}">
        <p14:creationId xmlns:p14="http://schemas.microsoft.com/office/powerpoint/2010/main" val="3923956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537D2B-998C-1878-891D-83C25F522741}"/>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PE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EE043786-9CF7-F85A-B4B8-6F8EEAE374A0}"/>
              </a:ext>
            </a:extLst>
          </p:cNvPr>
          <p:cNvSpPr txBox="1"/>
          <p:nvPr/>
        </p:nvSpPr>
        <p:spPr>
          <a:xfrm>
            <a:off x="5758153" y="765353"/>
            <a:ext cx="6096000" cy="4708981"/>
          </a:xfrm>
          <a:prstGeom prst="rect">
            <a:avLst/>
          </a:prstGeom>
          <a:noFill/>
        </p:spPr>
        <p:txBody>
          <a:bodyPr wrap="square">
            <a:spAutoFit/>
          </a:bodyPr>
          <a:lstStyle/>
          <a:p>
            <a:r>
              <a:rPr lang="en-GB" sz="2000" dirty="0">
                <a:solidFill>
                  <a:schemeClr val="accent1">
                    <a:lumMod val="75000"/>
                  </a:schemeClr>
                </a:solidFill>
              </a:rPr>
              <a:t>This term our PE units will be invasion games and fitness. </a:t>
            </a:r>
          </a:p>
          <a:p>
            <a:endParaRPr lang="en-GB" sz="2000" dirty="0">
              <a:solidFill>
                <a:schemeClr val="accent1">
                  <a:lumMod val="75000"/>
                </a:schemeClr>
              </a:solidFill>
            </a:endParaRPr>
          </a:p>
          <a:p>
            <a:r>
              <a:rPr lang="en-GB" sz="2000" dirty="0">
                <a:solidFill>
                  <a:schemeClr val="accent1">
                    <a:lumMod val="75000"/>
                  </a:schemeClr>
                </a:solidFill>
              </a:rPr>
              <a:t>Our PE days will be </a:t>
            </a:r>
            <a:r>
              <a:rPr lang="en-GB" sz="2000" b="1" dirty="0">
                <a:solidFill>
                  <a:schemeClr val="accent1">
                    <a:lumMod val="75000"/>
                  </a:schemeClr>
                </a:solidFill>
              </a:rPr>
              <a:t>Tuesday and Wednesday. </a:t>
            </a:r>
          </a:p>
          <a:p>
            <a:endParaRPr lang="en-GB" sz="2000" b="1" dirty="0">
              <a:solidFill>
                <a:schemeClr val="accent1">
                  <a:lumMod val="75000"/>
                </a:schemeClr>
              </a:solidFill>
            </a:endParaRPr>
          </a:p>
          <a:p>
            <a:r>
              <a:rPr lang="en-GB" sz="2000" dirty="0">
                <a:solidFill>
                  <a:schemeClr val="accent1">
                    <a:lumMod val="75000"/>
                  </a:schemeClr>
                </a:solidFill>
              </a:rPr>
              <a:t>Children will continue to change at school for PE so please ensure their PE kits are in school. </a:t>
            </a:r>
          </a:p>
          <a:p>
            <a:endParaRPr lang="en-GB" sz="2000" dirty="0">
              <a:solidFill>
                <a:schemeClr val="accent1">
                  <a:lumMod val="75000"/>
                </a:schemeClr>
              </a:solidFill>
            </a:endParaRPr>
          </a:p>
          <a:p>
            <a:r>
              <a:rPr lang="en-GB" sz="2000" dirty="0">
                <a:solidFill>
                  <a:schemeClr val="accent1">
                    <a:lumMod val="75000"/>
                  </a:schemeClr>
                </a:solidFill>
              </a:rPr>
              <a:t>Please ensure that they are wearing white tops, black/navy shorts, socks, trainers or plimsolls. In colder weather, the children will be able to wear a plain black or navy tracksuit. </a:t>
            </a:r>
          </a:p>
          <a:p>
            <a:endParaRPr lang="en-GB" sz="2000" dirty="0">
              <a:solidFill>
                <a:schemeClr val="accent1">
                  <a:lumMod val="75000"/>
                </a:schemeClr>
              </a:solidFill>
            </a:endParaRPr>
          </a:p>
          <a:p>
            <a:r>
              <a:rPr lang="en-GB" sz="2000" dirty="0">
                <a:solidFill>
                  <a:schemeClr val="accent1">
                    <a:lumMod val="75000"/>
                  </a:schemeClr>
                </a:solidFill>
              </a:rPr>
              <a:t>As usual, long hair needs to be tied back and earrings removed before coming to school. </a:t>
            </a:r>
          </a:p>
        </p:txBody>
      </p:sp>
    </p:spTree>
    <p:extLst>
      <p:ext uri="{BB962C8B-B14F-4D97-AF65-F5344CB8AC3E}">
        <p14:creationId xmlns:p14="http://schemas.microsoft.com/office/powerpoint/2010/main" val="2218607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187632-180D-B691-19A5-5B9EA9F13A9F}"/>
              </a:ext>
            </a:extLst>
          </p:cNvPr>
          <p:cNvSpPr txBox="1"/>
          <p:nvPr/>
        </p:nvSpPr>
        <p:spPr>
          <a:xfrm>
            <a:off x="827314" y="2540120"/>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Jigsaw</a:t>
            </a:r>
          </a:p>
          <a:p>
            <a:pPr algn="ctr"/>
            <a:r>
              <a:rPr lang="en-US" altLang="ko-KR" sz="4400" dirty="0">
                <a:solidFill>
                  <a:schemeClr val="accent1">
                    <a:lumMod val="75000"/>
                  </a:schemeClr>
                </a:solidFill>
                <a:cs typeface="Arial" pitchFamily="34" charset="0"/>
              </a:rPr>
              <a:t>(PSHCE)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68F439C2-BCBC-84D6-8200-F22DD3326CCF}"/>
              </a:ext>
            </a:extLst>
          </p:cNvPr>
          <p:cNvSpPr txBox="1"/>
          <p:nvPr/>
        </p:nvSpPr>
        <p:spPr>
          <a:xfrm>
            <a:off x="5573486" y="693460"/>
            <a:ext cx="6386285" cy="5478423"/>
          </a:xfrm>
          <a:prstGeom prst="rect">
            <a:avLst/>
          </a:prstGeom>
          <a:noFill/>
        </p:spPr>
        <p:txBody>
          <a:bodyPr wrap="square">
            <a:spAutoFit/>
          </a:bodyPr>
          <a:lstStyle/>
          <a:p>
            <a:r>
              <a:rPr lang="en-GB" sz="2200" dirty="0">
                <a:solidFill>
                  <a:schemeClr val="accent1">
                    <a:lumMod val="75000"/>
                  </a:schemeClr>
                </a:solidFill>
              </a:rPr>
              <a:t>As a school we follow a programme for our Personal, Social, Citizenship and Health Education (PSHCE) called Jigsaw. </a:t>
            </a:r>
          </a:p>
          <a:p>
            <a:endParaRPr lang="en-GB" sz="2200" dirty="0">
              <a:solidFill>
                <a:schemeClr val="accent1">
                  <a:lumMod val="75000"/>
                </a:schemeClr>
              </a:solidFill>
            </a:endParaRPr>
          </a:p>
          <a:p>
            <a:r>
              <a:rPr lang="en-GB" sz="2200" dirty="0">
                <a:solidFill>
                  <a:schemeClr val="accent1">
                    <a:lumMod val="75000"/>
                  </a:schemeClr>
                </a:solidFill>
              </a:rPr>
              <a:t>This is taught in every class, every week and links to assembly themes.</a:t>
            </a:r>
          </a:p>
          <a:p>
            <a:endParaRPr lang="en-GB" sz="2200" dirty="0">
              <a:solidFill>
                <a:schemeClr val="accent1">
                  <a:lumMod val="75000"/>
                </a:schemeClr>
              </a:solidFill>
            </a:endParaRPr>
          </a:p>
          <a:p>
            <a:pPr marL="0" indent="0">
              <a:buNone/>
            </a:pPr>
            <a:r>
              <a:rPr lang="en-GB" sz="2200" dirty="0">
                <a:solidFill>
                  <a:schemeClr val="accent1">
                    <a:lumMod val="75000"/>
                  </a:schemeClr>
                </a:solidFill>
              </a:rPr>
              <a:t>The Jigsaw themes for this year will be: </a:t>
            </a:r>
          </a:p>
          <a:p>
            <a:pPr marL="342900" indent="-342900">
              <a:buFont typeface="Courier New" panose="02070309020205020404" pitchFamily="49" charset="0"/>
              <a:buChar char="o"/>
            </a:pPr>
            <a:r>
              <a:rPr lang="en-GB" sz="2200" dirty="0">
                <a:solidFill>
                  <a:schemeClr val="accent1">
                    <a:lumMod val="75000"/>
                  </a:schemeClr>
                </a:solidFill>
              </a:rPr>
              <a:t>Being me in my World (Goals, learning, safety).</a:t>
            </a:r>
          </a:p>
          <a:p>
            <a:pPr marL="342900" indent="-342900">
              <a:buFont typeface="Courier New" panose="02070309020205020404" pitchFamily="49" charset="0"/>
              <a:buChar char="o"/>
            </a:pPr>
            <a:r>
              <a:rPr lang="en-GB" sz="2200" dirty="0">
                <a:solidFill>
                  <a:schemeClr val="accent1">
                    <a:lumMod val="75000"/>
                  </a:schemeClr>
                </a:solidFill>
              </a:rPr>
              <a:t>Celebrating difference (Acceptance, bullying)</a:t>
            </a:r>
          </a:p>
          <a:p>
            <a:pPr marL="342900" indent="-342900">
              <a:buFont typeface="Courier New" panose="02070309020205020404" pitchFamily="49" charset="0"/>
              <a:buChar char="o"/>
            </a:pPr>
            <a:r>
              <a:rPr lang="en-GB" sz="2200" dirty="0">
                <a:solidFill>
                  <a:schemeClr val="accent1">
                    <a:lumMod val="75000"/>
                  </a:schemeClr>
                </a:solidFill>
              </a:rPr>
              <a:t>Dreams and goals (Teamwork, making a difference)</a:t>
            </a:r>
          </a:p>
          <a:p>
            <a:pPr marL="342900" indent="-342900">
              <a:buFont typeface="Courier New" panose="02070309020205020404" pitchFamily="49" charset="0"/>
              <a:buChar char="o"/>
            </a:pPr>
            <a:r>
              <a:rPr lang="en-GB" sz="2200" dirty="0">
                <a:solidFill>
                  <a:schemeClr val="accent1">
                    <a:lumMod val="75000"/>
                  </a:schemeClr>
                </a:solidFill>
              </a:rPr>
              <a:t>Healthy me </a:t>
            </a:r>
          </a:p>
          <a:p>
            <a:pPr marL="342900" indent="-342900">
              <a:buFont typeface="Courier New" panose="02070309020205020404" pitchFamily="49" charset="0"/>
              <a:buChar char="o"/>
            </a:pPr>
            <a:r>
              <a:rPr lang="en-GB" sz="2200" dirty="0">
                <a:solidFill>
                  <a:schemeClr val="accent1">
                    <a:lumMod val="75000"/>
                  </a:schemeClr>
                </a:solidFill>
              </a:rPr>
              <a:t>Relationships </a:t>
            </a:r>
          </a:p>
          <a:p>
            <a:pPr marL="342900" indent="-342900">
              <a:buFont typeface="Courier New" panose="02070309020205020404" pitchFamily="49" charset="0"/>
              <a:buChar char="o"/>
            </a:pPr>
            <a:r>
              <a:rPr lang="en-GB" sz="2200" dirty="0">
                <a:solidFill>
                  <a:schemeClr val="accent1">
                    <a:lumMod val="75000"/>
                  </a:schemeClr>
                </a:solidFill>
              </a:rPr>
              <a:t>Changing me</a:t>
            </a:r>
          </a:p>
          <a:p>
            <a:pPr marL="342900" indent="-342900">
              <a:buFontTx/>
              <a:buChar char="-"/>
            </a:pPr>
            <a:endParaRPr lang="en-GB" sz="2000" dirty="0">
              <a:solidFill>
                <a:schemeClr val="accent1">
                  <a:lumMod val="75000"/>
                </a:schemeClr>
              </a:solidFill>
            </a:endParaRPr>
          </a:p>
        </p:txBody>
      </p:sp>
    </p:spTree>
    <p:extLst>
      <p:ext uri="{BB962C8B-B14F-4D97-AF65-F5344CB8AC3E}">
        <p14:creationId xmlns:p14="http://schemas.microsoft.com/office/powerpoint/2010/main" val="3406263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F861EB-41D3-AEB4-DF07-1F22F6863D0D}"/>
              </a:ext>
            </a:extLst>
          </p:cNvPr>
          <p:cNvSpPr txBox="1"/>
          <p:nvPr/>
        </p:nvSpPr>
        <p:spPr>
          <a:xfrm>
            <a:off x="1415142" y="2313213"/>
            <a:ext cx="2231571"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rgbClr val="2C6550"/>
                </a:solidFill>
                <a:highlight>
                  <a:srgbClr val="F5F5F5"/>
                </a:highlight>
                <a:cs typeface="Arial"/>
              </a:rPr>
              <a:t>Wow Days</a:t>
            </a:r>
          </a:p>
        </p:txBody>
      </p:sp>
      <p:sp>
        <p:nvSpPr>
          <p:cNvPr id="4" name="TextBox 3">
            <a:extLst>
              <a:ext uri="{FF2B5EF4-FFF2-40B4-BE49-F238E27FC236}">
                <a16:creationId xmlns:a16="http://schemas.microsoft.com/office/drawing/2014/main" id="{0397BD4E-40C1-4848-34C9-5F98231995A4}"/>
              </a:ext>
            </a:extLst>
          </p:cNvPr>
          <p:cNvSpPr txBox="1"/>
          <p:nvPr/>
        </p:nvSpPr>
        <p:spPr>
          <a:xfrm>
            <a:off x="5573486" y="693460"/>
            <a:ext cx="6386285" cy="5139869"/>
          </a:xfrm>
          <a:prstGeom prst="rect">
            <a:avLst/>
          </a:prstGeom>
          <a:noFill/>
        </p:spPr>
        <p:txBody>
          <a:bodyPr wrap="square" lIns="91440" tIns="45720" rIns="91440" bIns="45720" anchor="t">
            <a:spAutoFit/>
          </a:bodyPr>
          <a:lstStyle/>
          <a:p>
            <a:r>
              <a:rPr lang="en-GB" sz="2200" dirty="0">
                <a:solidFill>
                  <a:schemeClr val="accent1">
                    <a:lumMod val="75000"/>
                  </a:schemeClr>
                </a:solidFill>
              </a:rPr>
              <a:t>At </a:t>
            </a:r>
            <a:r>
              <a:rPr lang="en-GB" sz="2200" dirty="0" err="1">
                <a:solidFill>
                  <a:schemeClr val="accent1">
                    <a:lumMod val="75000"/>
                  </a:schemeClr>
                </a:solidFill>
              </a:rPr>
              <a:t>Larkrise</a:t>
            </a:r>
            <a:r>
              <a:rPr lang="en-GB" sz="2200" dirty="0">
                <a:solidFill>
                  <a:schemeClr val="accent1">
                    <a:lumMod val="75000"/>
                  </a:schemeClr>
                </a:solidFill>
              </a:rPr>
              <a:t> we have been having 'Wow days' for the last 4 years. This is something that our children really love. </a:t>
            </a:r>
          </a:p>
          <a:p>
            <a:endParaRPr lang="en-GB" sz="2200" dirty="0">
              <a:solidFill>
                <a:schemeClr val="accent1">
                  <a:lumMod val="75000"/>
                </a:schemeClr>
              </a:solidFill>
            </a:endParaRPr>
          </a:p>
          <a:p>
            <a:r>
              <a:rPr lang="en-GB" sz="2200" dirty="0">
                <a:solidFill>
                  <a:schemeClr val="accent1">
                    <a:lumMod val="75000"/>
                  </a:schemeClr>
                </a:solidFill>
              </a:rPr>
              <a:t>Every half term we choose a day, a morning or an afternoon to do something exciting, interesting or engaging with regard to our current learning. In the past we have created castles with our parents in the hall, we have been 'Romans' for the day and come in dressed in togas and building shields and swords. The idea is to make memories for the children that help their learning to stick. Keep an eye out for dates for our upcoming Wow days later this term and next term.</a:t>
            </a:r>
            <a:endParaRPr lang="en-GB" sz="2200">
              <a:solidFill>
                <a:schemeClr val="accent1">
                  <a:lumMod val="75000"/>
                </a:schemeClr>
              </a:solidFill>
              <a:cs typeface="Arial"/>
            </a:endParaRPr>
          </a:p>
          <a:p>
            <a:pPr marL="342900" indent="-342900">
              <a:buFontTx/>
              <a:buChar char="-"/>
            </a:pPr>
            <a:endParaRPr lang="en-GB" sz="2000" dirty="0">
              <a:solidFill>
                <a:schemeClr val="accent1">
                  <a:lumMod val="75000"/>
                </a:schemeClr>
              </a:solidFill>
            </a:endParaRPr>
          </a:p>
        </p:txBody>
      </p:sp>
    </p:spTree>
    <p:extLst>
      <p:ext uri="{BB962C8B-B14F-4D97-AF65-F5344CB8AC3E}">
        <p14:creationId xmlns:p14="http://schemas.microsoft.com/office/powerpoint/2010/main" val="3463784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03AF02-B456-5B4D-CD22-69043BAC3D0B}"/>
              </a:ext>
            </a:extLst>
          </p:cNvPr>
          <p:cNvSpPr txBox="1"/>
          <p:nvPr/>
        </p:nvSpPr>
        <p:spPr>
          <a:xfrm>
            <a:off x="580571" y="2440791"/>
            <a:ext cx="3585030" cy="2554545"/>
          </a:xfrm>
          <a:prstGeom prst="rect">
            <a:avLst/>
          </a:prstGeom>
          <a:noFill/>
        </p:spPr>
        <p:txBody>
          <a:bodyPr wrap="square" rtlCol="0" anchor="ctr">
            <a:spAutoFit/>
          </a:bodyPr>
          <a:lstStyle/>
          <a:p>
            <a:pPr algn="ctr"/>
            <a:r>
              <a:rPr lang="en-US" altLang="ko-KR" sz="4000" dirty="0">
                <a:solidFill>
                  <a:schemeClr val="accent1">
                    <a:lumMod val="75000"/>
                  </a:schemeClr>
                </a:solidFill>
                <a:cs typeface="Arial" pitchFamily="34" charset="0"/>
              </a:rPr>
              <a:t>Roles and responsibilities/</a:t>
            </a:r>
            <a:r>
              <a:rPr lang="en-US" altLang="ko-KR" sz="4000" dirty="0" err="1">
                <a:solidFill>
                  <a:schemeClr val="accent1">
                    <a:lumMod val="75000"/>
                  </a:schemeClr>
                </a:solidFill>
                <a:cs typeface="Arial" pitchFamily="34" charset="0"/>
              </a:rPr>
              <a:t>Behaviour</a:t>
            </a:r>
            <a:r>
              <a:rPr lang="en-US" altLang="ko-KR" sz="4000" dirty="0">
                <a:solidFill>
                  <a:schemeClr val="accent1">
                    <a:lumMod val="75000"/>
                  </a:schemeClr>
                </a:solidFill>
                <a:cs typeface="Arial" pitchFamily="34" charset="0"/>
              </a:rPr>
              <a:t>  </a:t>
            </a:r>
          </a:p>
          <a:p>
            <a:pPr algn="ctr"/>
            <a:endParaRPr lang="ko-KR" altLang="en-US" sz="40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57C55B03-19F2-E9A0-62CD-005359339FFF}"/>
              </a:ext>
            </a:extLst>
          </p:cNvPr>
          <p:cNvSpPr txBox="1"/>
          <p:nvPr/>
        </p:nvSpPr>
        <p:spPr>
          <a:xfrm>
            <a:off x="5704116" y="166568"/>
            <a:ext cx="6096000" cy="5940088"/>
          </a:xfrm>
          <a:prstGeom prst="rect">
            <a:avLst/>
          </a:prstGeom>
          <a:noFill/>
        </p:spPr>
        <p:txBody>
          <a:bodyPr wrap="square">
            <a:spAutoFit/>
          </a:bodyPr>
          <a:lstStyle/>
          <a:p>
            <a:r>
              <a:rPr lang="en-GB" sz="1900" dirty="0">
                <a:solidFill>
                  <a:schemeClr val="accent1">
                    <a:lumMod val="75000"/>
                  </a:schemeClr>
                </a:solidFill>
              </a:rPr>
              <a:t>As we are now in Year 5 (UKS2), we are seen as role models to all younger children. We take on responsibilities like monitoring the iPads which are very important for our learning along with the other </a:t>
            </a:r>
          </a:p>
          <a:p>
            <a:r>
              <a:rPr lang="en-GB" sz="1900" dirty="0">
                <a:solidFill>
                  <a:schemeClr val="accent1">
                    <a:lumMod val="75000"/>
                  </a:schemeClr>
                </a:solidFill>
              </a:rPr>
              <a:t>KS2 classes. </a:t>
            </a:r>
          </a:p>
          <a:p>
            <a:endParaRPr lang="en-GB" sz="1900" dirty="0">
              <a:solidFill>
                <a:schemeClr val="accent1">
                  <a:lumMod val="75000"/>
                </a:schemeClr>
              </a:solidFill>
            </a:endParaRPr>
          </a:p>
          <a:p>
            <a:r>
              <a:rPr lang="en-GB" sz="1900" dirty="0">
                <a:solidFill>
                  <a:schemeClr val="accent1">
                    <a:lumMod val="75000"/>
                  </a:schemeClr>
                </a:solidFill>
              </a:rPr>
              <a:t>Our expectations for behaviour are high and we always endeavour to support children in maintaining these high standards. We appreciate the support of parents and carers at home when we see challenging behaviour that needs to be addressed. </a:t>
            </a:r>
          </a:p>
          <a:p>
            <a:endParaRPr lang="en-GB" sz="1900" dirty="0">
              <a:solidFill>
                <a:schemeClr val="accent1">
                  <a:lumMod val="75000"/>
                </a:schemeClr>
              </a:solidFill>
            </a:endParaRPr>
          </a:p>
          <a:p>
            <a:r>
              <a:rPr lang="en-GB" sz="1900" dirty="0">
                <a:solidFill>
                  <a:schemeClr val="accent1">
                    <a:lumMod val="75000"/>
                  </a:schemeClr>
                </a:solidFill>
              </a:rPr>
              <a:t>We will be encouraging pupils to become more confident, independent, resilient and organised. Therefore, children will be responsible for letters, reading records, changing reading books, homework, water bottles, PE kit, uniform, swimming kits and their pencil cases.</a:t>
            </a:r>
          </a:p>
          <a:p>
            <a:endParaRPr lang="en-GB" sz="1900" dirty="0">
              <a:solidFill>
                <a:schemeClr val="accent1">
                  <a:lumMod val="75000"/>
                </a:schemeClr>
              </a:solidFill>
            </a:endParaRPr>
          </a:p>
          <a:p>
            <a:endParaRPr lang="en-GB" sz="1900" dirty="0">
              <a:solidFill>
                <a:schemeClr val="accent1">
                  <a:lumMod val="75000"/>
                </a:schemeClr>
              </a:solidFill>
            </a:endParaRPr>
          </a:p>
        </p:txBody>
      </p:sp>
    </p:spTree>
    <p:extLst>
      <p:ext uri="{BB962C8B-B14F-4D97-AF65-F5344CB8AC3E}">
        <p14:creationId xmlns:p14="http://schemas.microsoft.com/office/powerpoint/2010/main" val="1419997134"/>
      </p:ext>
    </p:extLst>
  </p:cSld>
  <p:clrMapOvr>
    <a:masterClrMapping/>
  </p:clrMapOvr>
</p:sld>
</file>

<file path=ppt/theme/theme1.xml><?xml version="1.0" encoding="utf-8"?>
<a:theme xmlns:a="http://schemas.openxmlformats.org/drawingml/2006/main" name="Cover and End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2771</TotalTime>
  <Words>1712</Words>
  <Application>Microsoft Office PowerPoint</Application>
  <PresentationFormat>Widescreen</PresentationFormat>
  <Paragraphs>163</Paragraphs>
  <Slides>16</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Calibri Light</vt:lpstr>
      <vt:lpstr>Courier New</vt:lpstr>
      <vt:lpstr>Wingdings</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Katie Allen</cp:lastModifiedBy>
  <cp:revision>110</cp:revision>
  <dcterms:created xsi:type="dcterms:W3CDTF">2020-01-20T05:08:25Z</dcterms:created>
  <dcterms:modified xsi:type="dcterms:W3CDTF">2026-09-07T15:14:39Z</dcterms:modified>
</cp:coreProperties>
</file>