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9"/>
  </p:notesMasterIdLst>
  <p:sldIdLst>
    <p:sldId id="344" r:id="rId4"/>
    <p:sldId id="356" r:id="rId5"/>
    <p:sldId id="374" r:id="rId6"/>
    <p:sldId id="369" r:id="rId7"/>
    <p:sldId id="375" r:id="rId8"/>
    <p:sldId id="347" r:id="rId9"/>
    <p:sldId id="377" r:id="rId10"/>
    <p:sldId id="262" r:id="rId11"/>
    <p:sldId id="378" r:id="rId12"/>
    <p:sldId id="379" r:id="rId13"/>
    <p:sldId id="360" r:id="rId14"/>
    <p:sldId id="361" r:id="rId15"/>
    <p:sldId id="357" r:id="rId16"/>
    <p:sldId id="362" r:id="rId17"/>
    <p:sldId id="355" r:id="rId18"/>
    <p:sldId id="373" r:id="rId19"/>
    <p:sldId id="371" r:id="rId20"/>
    <p:sldId id="372" r:id="rId21"/>
    <p:sldId id="370" r:id="rId22"/>
    <p:sldId id="358" r:id="rId23"/>
    <p:sldId id="363" r:id="rId24"/>
    <p:sldId id="366" r:id="rId25"/>
    <p:sldId id="367" r:id="rId26"/>
    <p:sldId id="376" r:id="rId27"/>
    <p:sldId id="36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8AE2"/>
    <a:srgbClr val="8AE28A"/>
    <a:srgbClr val="75DD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133" dt="2026-09-04T14:15:10.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20" autoAdjust="0"/>
    <p:restoredTop sz="94660"/>
  </p:normalViewPr>
  <p:slideViewPr>
    <p:cSldViewPr snapToGrid="0" showGuides="1">
      <p:cViewPr>
        <p:scale>
          <a:sx n="80" d="100"/>
          <a:sy n="80" d="100"/>
        </p:scale>
        <p:origin x="677"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22C63F-C26A-4016-923F-705BA97E16C8}" type="doc">
      <dgm:prSet loTypeId="urn:microsoft.com/office/officeart/2011/layout/HexagonRadial" loCatId="cycle" qsTypeId="urn:microsoft.com/office/officeart/2005/8/quickstyle/simple1" qsCatId="simple" csTypeId="urn:microsoft.com/office/officeart/2005/8/colors/colorful2" csCatId="colorful" phldr="1"/>
      <dgm:spPr/>
      <dgm:t>
        <a:bodyPr/>
        <a:lstStyle/>
        <a:p>
          <a:endParaRPr lang="en-GB"/>
        </a:p>
      </dgm:t>
    </dgm:pt>
    <dgm:pt modelId="{38796F36-8459-43EA-8792-CBB683141213}">
      <dgm:prSet phldrT="[Text]" custT="1"/>
      <dgm:spPr/>
      <dgm:t>
        <a:bodyPr/>
        <a:lstStyle/>
        <a:p>
          <a:r>
            <a:rPr lang="en-GB" sz="1600" dirty="0"/>
            <a:t>Our Local Area</a:t>
          </a:r>
        </a:p>
        <a:p>
          <a:r>
            <a:rPr lang="en-GB" sz="1600" dirty="0"/>
            <a:t>Toys</a:t>
          </a:r>
        </a:p>
      </dgm:t>
    </dgm:pt>
    <dgm:pt modelId="{3CE491E0-1053-4A45-AFF0-D2EF04EFC4FB}" type="parTrans" cxnId="{19338E43-157B-4E05-9466-EB093588A969}">
      <dgm:prSet/>
      <dgm:spPr/>
      <dgm:t>
        <a:bodyPr/>
        <a:lstStyle/>
        <a:p>
          <a:endParaRPr lang="en-GB"/>
        </a:p>
      </dgm:t>
    </dgm:pt>
    <dgm:pt modelId="{C813596D-F334-4BE4-9D78-2AA7B96974AF}" type="sibTrans" cxnId="{19338E43-157B-4E05-9466-EB093588A969}">
      <dgm:prSet/>
      <dgm:spPr/>
      <dgm:t>
        <a:bodyPr/>
        <a:lstStyle/>
        <a:p>
          <a:endParaRPr lang="en-GB"/>
        </a:p>
      </dgm:t>
    </dgm:pt>
    <dgm:pt modelId="{345F1321-EC78-4628-B487-BF2EC57E0BFB}">
      <dgm:prSet phldrT="[Text]" custT="1"/>
      <dgm:spPr/>
      <dgm:t>
        <a:bodyPr/>
        <a:lstStyle/>
        <a:p>
          <a:r>
            <a:rPr lang="en-GB" sz="1600" dirty="0"/>
            <a:t>Simple sentence writing and grammar</a:t>
          </a:r>
        </a:p>
      </dgm:t>
    </dgm:pt>
    <dgm:pt modelId="{83DD7937-870F-41C0-AA9E-7733B9041E34}" type="parTrans" cxnId="{D3229B29-2D2F-4141-9C31-EB6876FB5949}">
      <dgm:prSet/>
      <dgm:spPr/>
      <dgm:t>
        <a:bodyPr/>
        <a:lstStyle/>
        <a:p>
          <a:endParaRPr lang="en-GB"/>
        </a:p>
      </dgm:t>
    </dgm:pt>
    <dgm:pt modelId="{2101E73B-CF17-4FBF-B8A9-1B06B844B69C}" type="sibTrans" cxnId="{D3229B29-2D2F-4141-9C31-EB6876FB5949}">
      <dgm:prSet/>
      <dgm:spPr/>
      <dgm:t>
        <a:bodyPr/>
        <a:lstStyle/>
        <a:p>
          <a:endParaRPr lang="en-GB"/>
        </a:p>
      </dgm:t>
    </dgm:pt>
    <dgm:pt modelId="{14C02548-C16C-4E3D-AD7A-0E3693EB7149}">
      <dgm:prSet phldrT="[Text]" custT="1"/>
      <dgm:spPr/>
      <dgm:t>
        <a:bodyPr/>
        <a:lstStyle/>
        <a:p>
          <a:r>
            <a:rPr lang="en-GB" sz="1600" dirty="0"/>
            <a:t>Place value, addition and subtraction</a:t>
          </a:r>
        </a:p>
      </dgm:t>
    </dgm:pt>
    <dgm:pt modelId="{256B5D65-377C-4BDD-B01A-619AA0F6E94B}" type="parTrans" cxnId="{7C59C072-9B5C-44F6-BF9E-806B07CD1B42}">
      <dgm:prSet/>
      <dgm:spPr/>
      <dgm:t>
        <a:bodyPr/>
        <a:lstStyle/>
        <a:p>
          <a:endParaRPr lang="en-GB"/>
        </a:p>
      </dgm:t>
    </dgm:pt>
    <dgm:pt modelId="{C3E2E109-1B24-41DC-B4F9-A05E0AE09508}" type="sibTrans" cxnId="{7C59C072-9B5C-44F6-BF9E-806B07CD1B42}">
      <dgm:prSet/>
      <dgm:spPr/>
      <dgm:t>
        <a:bodyPr/>
        <a:lstStyle/>
        <a:p>
          <a:endParaRPr lang="en-GB"/>
        </a:p>
      </dgm:t>
    </dgm:pt>
    <dgm:pt modelId="{E40FF08F-9083-497A-B27B-2CEDA3F90D43}">
      <dgm:prSet phldrT="[Text]" custT="1"/>
      <dgm:spPr/>
      <dgm:t>
        <a:bodyPr/>
        <a:lstStyle/>
        <a:p>
          <a:r>
            <a:rPr lang="en-GB" sz="1400" dirty="0"/>
            <a:t>Knowing all about our local area / Toys through time</a:t>
          </a:r>
        </a:p>
      </dgm:t>
    </dgm:pt>
    <dgm:pt modelId="{50709B86-60B4-4D42-BD40-2F1DBC4626B8}" type="parTrans" cxnId="{74B1752E-8C69-4A0B-B841-F7A256A58905}">
      <dgm:prSet/>
      <dgm:spPr/>
      <dgm:t>
        <a:bodyPr/>
        <a:lstStyle/>
        <a:p>
          <a:endParaRPr lang="en-GB"/>
        </a:p>
      </dgm:t>
    </dgm:pt>
    <dgm:pt modelId="{D974235E-774D-4CE1-91CA-10F531E1C89B}" type="sibTrans" cxnId="{74B1752E-8C69-4A0B-B841-F7A256A58905}">
      <dgm:prSet/>
      <dgm:spPr/>
      <dgm:t>
        <a:bodyPr/>
        <a:lstStyle/>
        <a:p>
          <a:endParaRPr lang="en-GB"/>
        </a:p>
      </dgm:t>
    </dgm:pt>
    <dgm:pt modelId="{CACD18DC-EA2D-4D5B-8421-93E7EA3DC9DC}">
      <dgm:prSet phldrT="[Text]" custT="1"/>
      <dgm:spPr/>
      <dgm:t>
        <a:bodyPr/>
        <a:lstStyle/>
        <a:p>
          <a:r>
            <a:rPr lang="en-GB" sz="1600" dirty="0"/>
            <a:t>Science: Everyday materials / seasons</a:t>
          </a:r>
        </a:p>
      </dgm:t>
    </dgm:pt>
    <dgm:pt modelId="{646778D9-1282-4EBB-9692-A09ABAD2805A}" type="parTrans" cxnId="{3C053D06-51F1-44D7-B9C8-5BF7A46DC303}">
      <dgm:prSet/>
      <dgm:spPr/>
      <dgm:t>
        <a:bodyPr/>
        <a:lstStyle/>
        <a:p>
          <a:endParaRPr lang="en-GB"/>
        </a:p>
      </dgm:t>
    </dgm:pt>
    <dgm:pt modelId="{DAD2EFD0-528F-4530-84C7-81B6E2F13869}" type="sibTrans" cxnId="{3C053D06-51F1-44D7-B9C8-5BF7A46DC303}">
      <dgm:prSet/>
      <dgm:spPr/>
      <dgm:t>
        <a:bodyPr/>
        <a:lstStyle/>
        <a:p>
          <a:endParaRPr lang="en-GB"/>
        </a:p>
      </dgm:t>
    </dgm:pt>
    <dgm:pt modelId="{8CE9E434-1549-437C-B137-276665962CE5}">
      <dgm:prSet phldrT="[Text]" custT="1"/>
      <dgm:spPr/>
      <dgm:t>
        <a:bodyPr/>
        <a:lstStyle/>
        <a:p>
          <a:r>
            <a:rPr lang="en-GB" sz="1400" dirty="0"/>
            <a:t>Mixing colours, painting techniques / printing</a:t>
          </a:r>
        </a:p>
      </dgm:t>
    </dgm:pt>
    <dgm:pt modelId="{0C10947A-8758-4297-A597-E985DC59D5AC}" type="parTrans" cxnId="{68385B18-DB6F-4F61-9724-B3934CB1FB4B}">
      <dgm:prSet/>
      <dgm:spPr/>
      <dgm:t>
        <a:bodyPr/>
        <a:lstStyle/>
        <a:p>
          <a:endParaRPr lang="en-GB"/>
        </a:p>
      </dgm:t>
    </dgm:pt>
    <dgm:pt modelId="{180AD541-072D-4794-8239-C05122A961F0}" type="sibTrans" cxnId="{68385B18-DB6F-4F61-9724-B3934CB1FB4B}">
      <dgm:prSet/>
      <dgm:spPr/>
      <dgm:t>
        <a:bodyPr/>
        <a:lstStyle/>
        <a:p>
          <a:endParaRPr lang="en-GB"/>
        </a:p>
      </dgm:t>
    </dgm:pt>
    <dgm:pt modelId="{B348D9DB-0ADF-419A-9535-A9771DDCDF43}">
      <dgm:prSet phldrT="[Text]" custT="1"/>
      <dgm:spPr/>
      <dgm:t>
        <a:bodyPr/>
        <a:lstStyle/>
        <a:p>
          <a:r>
            <a:rPr lang="en-GB" sz="1600" dirty="0"/>
            <a:t>RE </a:t>
          </a:r>
        </a:p>
        <a:p>
          <a:r>
            <a:rPr lang="en-GB" sz="1600" dirty="0"/>
            <a:t>Music</a:t>
          </a:r>
        </a:p>
        <a:p>
          <a:r>
            <a:rPr lang="en-GB" sz="1600" dirty="0"/>
            <a:t>computing</a:t>
          </a:r>
        </a:p>
        <a:p>
          <a:r>
            <a:rPr lang="en-GB" sz="1600" dirty="0"/>
            <a:t>PE</a:t>
          </a:r>
        </a:p>
        <a:p>
          <a:r>
            <a:rPr lang="en-GB" sz="1600" dirty="0"/>
            <a:t>D &amp; T</a:t>
          </a:r>
        </a:p>
      </dgm:t>
    </dgm:pt>
    <dgm:pt modelId="{10BF5292-E6AC-4946-B276-64605F363D05}" type="parTrans" cxnId="{46E879D8-86BD-4453-B4DF-37E35FD893CC}">
      <dgm:prSet/>
      <dgm:spPr/>
      <dgm:t>
        <a:bodyPr/>
        <a:lstStyle/>
        <a:p>
          <a:endParaRPr lang="en-GB"/>
        </a:p>
      </dgm:t>
    </dgm:pt>
    <dgm:pt modelId="{1F13E630-2E2E-4EE3-8141-674199451217}" type="sibTrans" cxnId="{46E879D8-86BD-4453-B4DF-37E35FD893CC}">
      <dgm:prSet/>
      <dgm:spPr/>
      <dgm:t>
        <a:bodyPr/>
        <a:lstStyle/>
        <a:p>
          <a:endParaRPr lang="en-GB"/>
        </a:p>
      </dgm:t>
    </dgm:pt>
    <dgm:pt modelId="{1D9E5DF1-5750-4E76-B682-F0B466CB8A14}" type="pres">
      <dgm:prSet presAssocID="{0122C63F-C26A-4016-923F-705BA97E16C8}" presName="Name0" presStyleCnt="0">
        <dgm:presLayoutVars>
          <dgm:chMax val="1"/>
          <dgm:chPref val="1"/>
          <dgm:dir/>
          <dgm:animOne val="branch"/>
          <dgm:animLvl val="lvl"/>
        </dgm:presLayoutVars>
      </dgm:prSet>
      <dgm:spPr/>
    </dgm:pt>
    <dgm:pt modelId="{9F5E1EA0-C06D-4390-9331-60B89BF4608B}" type="pres">
      <dgm:prSet presAssocID="{38796F36-8459-43EA-8792-CBB683141213}" presName="Parent" presStyleLbl="node0" presStyleIdx="0" presStyleCnt="1" custScaleX="111048" custScaleY="114193">
        <dgm:presLayoutVars>
          <dgm:chMax val="6"/>
          <dgm:chPref val="6"/>
        </dgm:presLayoutVars>
      </dgm:prSet>
      <dgm:spPr/>
    </dgm:pt>
    <dgm:pt modelId="{D42B69C1-3D8C-409F-BBA1-653F59E0DB47}" type="pres">
      <dgm:prSet presAssocID="{345F1321-EC78-4628-B487-BF2EC57E0BFB}" presName="Accent1" presStyleCnt="0"/>
      <dgm:spPr/>
    </dgm:pt>
    <dgm:pt modelId="{B078020B-B242-4875-B4DA-8A3DFAABBBC0}" type="pres">
      <dgm:prSet presAssocID="{345F1321-EC78-4628-B487-BF2EC57E0BFB}" presName="Accent" presStyleLbl="bgShp" presStyleIdx="0" presStyleCnt="6"/>
      <dgm:spPr/>
    </dgm:pt>
    <dgm:pt modelId="{F4E7F0F7-F487-4E75-9CC3-7A44C8152B02}" type="pres">
      <dgm:prSet presAssocID="{345F1321-EC78-4628-B487-BF2EC57E0BFB}" presName="Child1" presStyleLbl="node1" presStyleIdx="0" presStyleCnt="6" custLinFactNeighborX="-213">
        <dgm:presLayoutVars>
          <dgm:chMax val="0"/>
          <dgm:chPref val="0"/>
          <dgm:bulletEnabled val="1"/>
        </dgm:presLayoutVars>
      </dgm:prSet>
      <dgm:spPr/>
    </dgm:pt>
    <dgm:pt modelId="{2529C708-4A6C-480B-BFA1-77A3883195AA}" type="pres">
      <dgm:prSet presAssocID="{14C02548-C16C-4E3D-AD7A-0E3693EB7149}" presName="Accent2" presStyleCnt="0"/>
      <dgm:spPr/>
    </dgm:pt>
    <dgm:pt modelId="{3A328A34-383E-4681-934A-56E78953F755}" type="pres">
      <dgm:prSet presAssocID="{14C02548-C16C-4E3D-AD7A-0E3693EB7149}" presName="Accent" presStyleLbl="bgShp" presStyleIdx="1" presStyleCnt="6"/>
      <dgm:spPr/>
    </dgm:pt>
    <dgm:pt modelId="{6D9926FA-042D-4ECC-A174-BEA9684409C3}" type="pres">
      <dgm:prSet presAssocID="{14C02548-C16C-4E3D-AD7A-0E3693EB7149}" presName="Child2" presStyleLbl="node1" presStyleIdx="1" presStyleCnt="6">
        <dgm:presLayoutVars>
          <dgm:chMax val="0"/>
          <dgm:chPref val="0"/>
          <dgm:bulletEnabled val="1"/>
        </dgm:presLayoutVars>
      </dgm:prSet>
      <dgm:spPr/>
    </dgm:pt>
    <dgm:pt modelId="{FA338015-2EB4-4682-983A-B9D7CDF8C7D7}" type="pres">
      <dgm:prSet presAssocID="{E40FF08F-9083-497A-B27B-2CEDA3F90D43}" presName="Accent3" presStyleCnt="0"/>
      <dgm:spPr/>
    </dgm:pt>
    <dgm:pt modelId="{07770B65-01E7-4F0B-9A60-25DAE83A465F}" type="pres">
      <dgm:prSet presAssocID="{E40FF08F-9083-497A-B27B-2CEDA3F90D43}" presName="Accent" presStyleLbl="bgShp" presStyleIdx="2" presStyleCnt="6"/>
      <dgm:spPr/>
    </dgm:pt>
    <dgm:pt modelId="{11F5AA25-D58A-4182-A35F-2679117A72A0}" type="pres">
      <dgm:prSet presAssocID="{E40FF08F-9083-497A-B27B-2CEDA3F90D43}" presName="Child3" presStyleLbl="node1" presStyleIdx="2" presStyleCnt="6" custLinFactNeighborX="9458" custLinFactNeighborY="-407">
        <dgm:presLayoutVars>
          <dgm:chMax val="0"/>
          <dgm:chPref val="0"/>
          <dgm:bulletEnabled val="1"/>
        </dgm:presLayoutVars>
      </dgm:prSet>
      <dgm:spPr/>
    </dgm:pt>
    <dgm:pt modelId="{6E57DFDC-2805-4F15-84D6-3F66EEADBDD2}" type="pres">
      <dgm:prSet presAssocID="{CACD18DC-EA2D-4D5B-8421-93E7EA3DC9DC}" presName="Accent4" presStyleCnt="0"/>
      <dgm:spPr/>
    </dgm:pt>
    <dgm:pt modelId="{03CCF627-9036-4D2A-806D-714F1D2C9340}" type="pres">
      <dgm:prSet presAssocID="{CACD18DC-EA2D-4D5B-8421-93E7EA3DC9DC}" presName="Accent" presStyleLbl="bgShp" presStyleIdx="3" presStyleCnt="6"/>
      <dgm:spPr/>
    </dgm:pt>
    <dgm:pt modelId="{80C105BC-0D2E-4016-BB61-CC037ED45DB6}" type="pres">
      <dgm:prSet presAssocID="{CACD18DC-EA2D-4D5B-8421-93E7EA3DC9DC}" presName="Child4" presStyleLbl="node1" presStyleIdx="3" presStyleCnt="6">
        <dgm:presLayoutVars>
          <dgm:chMax val="0"/>
          <dgm:chPref val="0"/>
          <dgm:bulletEnabled val="1"/>
        </dgm:presLayoutVars>
      </dgm:prSet>
      <dgm:spPr/>
    </dgm:pt>
    <dgm:pt modelId="{C44EE153-96B8-4617-81F5-BC76997082A9}" type="pres">
      <dgm:prSet presAssocID="{8CE9E434-1549-437C-B137-276665962CE5}" presName="Accent5" presStyleCnt="0"/>
      <dgm:spPr/>
    </dgm:pt>
    <dgm:pt modelId="{CC513C89-F037-4FE9-9B88-CE158803D4D6}" type="pres">
      <dgm:prSet presAssocID="{8CE9E434-1549-437C-B137-276665962CE5}" presName="Accent" presStyleLbl="bgShp" presStyleIdx="4" presStyleCnt="6"/>
      <dgm:spPr/>
    </dgm:pt>
    <dgm:pt modelId="{7394FBDB-B1E1-4BF0-9970-AC549ABF41DB}" type="pres">
      <dgm:prSet presAssocID="{8CE9E434-1549-437C-B137-276665962CE5}" presName="Child5" presStyleLbl="node1" presStyleIdx="4" presStyleCnt="6">
        <dgm:presLayoutVars>
          <dgm:chMax val="0"/>
          <dgm:chPref val="0"/>
          <dgm:bulletEnabled val="1"/>
        </dgm:presLayoutVars>
      </dgm:prSet>
      <dgm:spPr/>
    </dgm:pt>
    <dgm:pt modelId="{E21FF8BC-F979-46FD-9F2C-E94DAF57CAA6}" type="pres">
      <dgm:prSet presAssocID="{B348D9DB-0ADF-419A-9535-A9771DDCDF43}" presName="Accent6" presStyleCnt="0"/>
      <dgm:spPr/>
    </dgm:pt>
    <dgm:pt modelId="{7D62A03C-5293-4299-A086-9BFCDABFEB37}" type="pres">
      <dgm:prSet presAssocID="{B348D9DB-0ADF-419A-9535-A9771DDCDF43}" presName="Accent" presStyleLbl="bgShp" presStyleIdx="5" presStyleCnt="6"/>
      <dgm:spPr/>
    </dgm:pt>
    <dgm:pt modelId="{9EBE940A-6B36-4FE0-BB69-D5E0B21328A4}" type="pres">
      <dgm:prSet presAssocID="{B348D9DB-0ADF-419A-9535-A9771DDCDF43}" presName="Child6" presStyleLbl="node1" presStyleIdx="5" presStyleCnt="6" custLinFactNeighborX="-1436" custLinFactNeighborY="-2213">
        <dgm:presLayoutVars>
          <dgm:chMax val="0"/>
          <dgm:chPref val="0"/>
          <dgm:bulletEnabled val="1"/>
        </dgm:presLayoutVars>
      </dgm:prSet>
      <dgm:spPr/>
    </dgm:pt>
  </dgm:ptLst>
  <dgm:cxnLst>
    <dgm:cxn modelId="{3C053D06-51F1-44D7-B9C8-5BF7A46DC303}" srcId="{38796F36-8459-43EA-8792-CBB683141213}" destId="{CACD18DC-EA2D-4D5B-8421-93E7EA3DC9DC}" srcOrd="3" destOrd="0" parTransId="{646778D9-1282-4EBB-9692-A09ABAD2805A}" sibTransId="{DAD2EFD0-528F-4530-84C7-81B6E2F13869}"/>
    <dgm:cxn modelId="{68385B18-DB6F-4F61-9724-B3934CB1FB4B}" srcId="{38796F36-8459-43EA-8792-CBB683141213}" destId="{8CE9E434-1549-437C-B137-276665962CE5}" srcOrd="4" destOrd="0" parTransId="{0C10947A-8758-4297-A597-E985DC59D5AC}" sibTransId="{180AD541-072D-4794-8239-C05122A961F0}"/>
    <dgm:cxn modelId="{D3229B29-2D2F-4141-9C31-EB6876FB5949}" srcId="{38796F36-8459-43EA-8792-CBB683141213}" destId="{345F1321-EC78-4628-B487-BF2EC57E0BFB}" srcOrd="0" destOrd="0" parTransId="{83DD7937-870F-41C0-AA9E-7733B9041E34}" sibTransId="{2101E73B-CF17-4FBF-B8A9-1B06B844B69C}"/>
    <dgm:cxn modelId="{74B1752E-8C69-4A0B-B841-F7A256A58905}" srcId="{38796F36-8459-43EA-8792-CBB683141213}" destId="{E40FF08F-9083-497A-B27B-2CEDA3F90D43}" srcOrd="2" destOrd="0" parTransId="{50709B86-60B4-4D42-BD40-2F1DBC4626B8}" sibTransId="{D974235E-774D-4CE1-91CA-10F531E1C89B}"/>
    <dgm:cxn modelId="{19338E43-157B-4E05-9466-EB093588A969}" srcId="{0122C63F-C26A-4016-923F-705BA97E16C8}" destId="{38796F36-8459-43EA-8792-CBB683141213}" srcOrd="0" destOrd="0" parTransId="{3CE491E0-1053-4A45-AFF0-D2EF04EFC4FB}" sibTransId="{C813596D-F334-4BE4-9D78-2AA7B96974AF}"/>
    <dgm:cxn modelId="{EA90344B-61A6-4762-AF22-20894F8372AC}" type="presOf" srcId="{38796F36-8459-43EA-8792-CBB683141213}" destId="{9F5E1EA0-C06D-4390-9331-60B89BF4608B}" srcOrd="0" destOrd="0" presId="urn:microsoft.com/office/officeart/2011/layout/HexagonRadial"/>
    <dgm:cxn modelId="{7C59C072-9B5C-44F6-BF9E-806B07CD1B42}" srcId="{38796F36-8459-43EA-8792-CBB683141213}" destId="{14C02548-C16C-4E3D-AD7A-0E3693EB7149}" srcOrd="1" destOrd="0" parTransId="{256B5D65-377C-4BDD-B01A-619AA0F6E94B}" sibTransId="{C3E2E109-1B24-41DC-B4F9-A05E0AE09508}"/>
    <dgm:cxn modelId="{7398FE59-3717-475A-8091-8533A7829283}" type="presOf" srcId="{345F1321-EC78-4628-B487-BF2EC57E0BFB}" destId="{F4E7F0F7-F487-4E75-9CC3-7A44C8152B02}" srcOrd="0" destOrd="0" presId="urn:microsoft.com/office/officeart/2011/layout/HexagonRadial"/>
    <dgm:cxn modelId="{284B5296-230D-4F05-B77D-6D4B2E6C04F1}" type="presOf" srcId="{E40FF08F-9083-497A-B27B-2CEDA3F90D43}" destId="{11F5AA25-D58A-4182-A35F-2679117A72A0}" srcOrd="0" destOrd="0" presId="urn:microsoft.com/office/officeart/2011/layout/HexagonRadial"/>
    <dgm:cxn modelId="{451A56A9-1229-44E3-ACC4-7B3B1AFAA9F3}" type="presOf" srcId="{0122C63F-C26A-4016-923F-705BA97E16C8}" destId="{1D9E5DF1-5750-4E76-B682-F0B466CB8A14}" srcOrd="0" destOrd="0" presId="urn:microsoft.com/office/officeart/2011/layout/HexagonRadial"/>
    <dgm:cxn modelId="{7A5FF8AB-45FC-47B6-B0D8-B57CB91E2DF6}" type="presOf" srcId="{8CE9E434-1549-437C-B137-276665962CE5}" destId="{7394FBDB-B1E1-4BF0-9970-AC549ABF41DB}" srcOrd="0" destOrd="0" presId="urn:microsoft.com/office/officeart/2011/layout/HexagonRadial"/>
    <dgm:cxn modelId="{51B4EBB1-F50F-4699-B345-6A2F31D12FD5}" type="presOf" srcId="{14C02548-C16C-4E3D-AD7A-0E3693EB7149}" destId="{6D9926FA-042D-4ECC-A174-BEA9684409C3}" srcOrd="0" destOrd="0" presId="urn:microsoft.com/office/officeart/2011/layout/HexagonRadial"/>
    <dgm:cxn modelId="{EE3912CA-5F38-4F40-B8E8-97AF659FBEAF}" type="presOf" srcId="{B348D9DB-0ADF-419A-9535-A9771DDCDF43}" destId="{9EBE940A-6B36-4FE0-BB69-D5E0B21328A4}" srcOrd="0" destOrd="0" presId="urn:microsoft.com/office/officeart/2011/layout/HexagonRadial"/>
    <dgm:cxn modelId="{46E879D8-86BD-4453-B4DF-37E35FD893CC}" srcId="{38796F36-8459-43EA-8792-CBB683141213}" destId="{B348D9DB-0ADF-419A-9535-A9771DDCDF43}" srcOrd="5" destOrd="0" parTransId="{10BF5292-E6AC-4946-B276-64605F363D05}" sibTransId="{1F13E630-2E2E-4EE3-8141-674199451217}"/>
    <dgm:cxn modelId="{CC2CA5FA-8121-4A95-8354-9BD509C69139}" type="presOf" srcId="{CACD18DC-EA2D-4D5B-8421-93E7EA3DC9DC}" destId="{80C105BC-0D2E-4016-BB61-CC037ED45DB6}" srcOrd="0" destOrd="0" presId="urn:microsoft.com/office/officeart/2011/layout/HexagonRadial"/>
    <dgm:cxn modelId="{DC23BFA3-843A-41D4-B87E-ABD98C53F2EB}" type="presParOf" srcId="{1D9E5DF1-5750-4E76-B682-F0B466CB8A14}" destId="{9F5E1EA0-C06D-4390-9331-60B89BF4608B}" srcOrd="0" destOrd="0" presId="urn:microsoft.com/office/officeart/2011/layout/HexagonRadial"/>
    <dgm:cxn modelId="{EEDA1A01-0B88-448B-BC34-6985853B800A}" type="presParOf" srcId="{1D9E5DF1-5750-4E76-B682-F0B466CB8A14}" destId="{D42B69C1-3D8C-409F-BBA1-653F59E0DB47}" srcOrd="1" destOrd="0" presId="urn:microsoft.com/office/officeart/2011/layout/HexagonRadial"/>
    <dgm:cxn modelId="{E909B17F-D23F-4662-9D35-A06426BD2880}" type="presParOf" srcId="{D42B69C1-3D8C-409F-BBA1-653F59E0DB47}" destId="{B078020B-B242-4875-B4DA-8A3DFAABBBC0}" srcOrd="0" destOrd="0" presId="urn:microsoft.com/office/officeart/2011/layout/HexagonRadial"/>
    <dgm:cxn modelId="{C9DCBF3A-31EA-48FF-83D8-5BCF2E92948C}" type="presParOf" srcId="{1D9E5DF1-5750-4E76-B682-F0B466CB8A14}" destId="{F4E7F0F7-F487-4E75-9CC3-7A44C8152B02}" srcOrd="2" destOrd="0" presId="urn:microsoft.com/office/officeart/2011/layout/HexagonRadial"/>
    <dgm:cxn modelId="{0C703167-F28E-4018-BAD3-93BF86421E69}" type="presParOf" srcId="{1D9E5DF1-5750-4E76-B682-F0B466CB8A14}" destId="{2529C708-4A6C-480B-BFA1-77A3883195AA}" srcOrd="3" destOrd="0" presId="urn:microsoft.com/office/officeart/2011/layout/HexagonRadial"/>
    <dgm:cxn modelId="{4375EC36-9FFC-4CC1-B571-88D92749C10A}" type="presParOf" srcId="{2529C708-4A6C-480B-BFA1-77A3883195AA}" destId="{3A328A34-383E-4681-934A-56E78953F755}" srcOrd="0" destOrd="0" presId="urn:microsoft.com/office/officeart/2011/layout/HexagonRadial"/>
    <dgm:cxn modelId="{8612D532-11B2-462F-8D74-09C8FBEFD8DD}" type="presParOf" srcId="{1D9E5DF1-5750-4E76-B682-F0B466CB8A14}" destId="{6D9926FA-042D-4ECC-A174-BEA9684409C3}" srcOrd="4" destOrd="0" presId="urn:microsoft.com/office/officeart/2011/layout/HexagonRadial"/>
    <dgm:cxn modelId="{E587BC3D-EAD9-48CF-8146-71C840C30A8F}" type="presParOf" srcId="{1D9E5DF1-5750-4E76-B682-F0B466CB8A14}" destId="{FA338015-2EB4-4682-983A-B9D7CDF8C7D7}" srcOrd="5" destOrd="0" presId="urn:microsoft.com/office/officeart/2011/layout/HexagonRadial"/>
    <dgm:cxn modelId="{163C3521-41FC-45CF-AB61-926D0BBF6D9B}" type="presParOf" srcId="{FA338015-2EB4-4682-983A-B9D7CDF8C7D7}" destId="{07770B65-01E7-4F0B-9A60-25DAE83A465F}" srcOrd="0" destOrd="0" presId="urn:microsoft.com/office/officeart/2011/layout/HexagonRadial"/>
    <dgm:cxn modelId="{12EFF1E4-E07A-4FEB-9F85-2C5E02B4604A}" type="presParOf" srcId="{1D9E5DF1-5750-4E76-B682-F0B466CB8A14}" destId="{11F5AA25-D58A-4182-A35F-2679117A72A0}" srcOrd="6" destOrd="0" presId="urn:microsoft.com/office/officeart/2011/layout/HexagonRadial"/>
    <dgm:cxn modelId="{A309C7DE-752E-4651-9D68-AE484EEFAF24}" type="presParOf" srcId="{1D9E5DF1-5750-4E76-B682-F0B466CB8A14}" destId="{6E57DFDC-2805-4F15-84D6-3F66EEADBDD2}" srcOrd="7" destOrd="0" presId="urn:microsoft.com/office/officeart/2011/layout/HexagonRadial"/>
    <dgm:cxn modelId="{0D168AE3-7D7C-4BD1-A740-661523FC9592}" type="presParOf" srcId="{6E57DFDC-2805-4F15-84D6-3F66EEADBDD2}" destId="{03CCF627-9036-4D2A-806D-714F1D2C9340}" srcOrd="0" destOrd="0" presId="urn:microsoft.com/office/officeart/2011/layout/HexagonRadial"/>
    <dgm:cxn modelId="{053A90E2-B094-4BBB-9E6A-25AE783E3012}" type="presParOf" srcId="{1D9E5DF1-5750-4E76-B682-F0B466CB8A14}" destId="{80C105BC-0D2E-4016-BB61-CC037ED45DB6}" srcOrd="8" destOrd="0" presId="urn:microsoft.com/office/officeart/2011/layout/HexagonRadial"/>
    <dgm:cxn modelId="{B4CC485F-0927-467E-B611-4E6AE65CA946}" type="presParOf" srcId="{1D9E5DF1-5750-4E76-B682-F0B466CB8A14}" destId="{C44EE153-96B8-4617-81F5-BC76997082A9}" srcOrd="9" destOrd="0" presId="urn:microsoft.com/office/officeart/2011/layout/HexagonRadial"/>
    <dgm:cxn modelId="{4DB7BA55-7D0F-46E1-BBFB-20AEBB65B885}" type="presParOf" srcId="{C44EE153-96B8-4617-81F5-BC76997082A9}" destId="{CC513C89-F037-4FE9-9B88-CE158803D4D6}" srcOrd="0" destOrd="0" presId="urn:microsoft.com/office/officeart/2011/layout/HexagonRadial"/>
    <dgm:cxn modelId="{B0758C14-3B11-4517-AAA2-A35BA2CDFDA2}" type="presParOf" srcId="{1D9E5DF1-5750-4E76-B682-F0B466CB8A14}" destId="{7394FBDB-B1E1-4BF0-9970-AC549ABF41DB}" srcOrd="10" destOrd="0" presId="urn:microsoft.com/office/officeart/2011/layout/HexagonRadial"/>
    <dgm:cxn modelId="{77EE548D-A0EE-4A04-8B90-E7FDA59B1A56}" type="presParOf" srcId="{1D9E5DF1-5750-4E76-B682-F0B466CB8A14}" destId="{E21FF8BC-F979-46FD-9F2C-E94DAF57CAA6}" srcOrd="11" destOrd="0" presId="urn:microsoft.com/office/officeart/2011/layout/HexagonRadial"/>
    <dgm:cxn modelId="{C6F8A754-E015-4D6D-B4A1-4C1669CB1148}" type="presParOf" srcId="{E21FF8BC-F979-46FD-9F2C-E94DAF57CAA6}" destId="{7D62A03C-5293-4299-A086-9BFCDABFEB37}" srcOrd="0" destOrd="0" presId="urn:microsoft.com/office/officeart/2011/layout/HexagonRadial"/>
    <dgm:cxn modelId="{A1034E3F-8A6A-42B4-8BEF-76094DFEE068}" type="presParOf" srcId="{1D9E5DF1-5750-4E76-B682-F0B466CB8A14}" destId="{9EBE940A-6B36-4FE0-BB69-D5E0B21328A4}"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E1EA0-C06D-4390-9331-60B89BF4608B}">
      <dsp:nvSpPr>
        <dsp:cNvPr id="0" name=""/>
        <dsp:cNvSpPr/>
      </dsp:nvSpPr>
      <dsp:spPr>
        <a:xfrm>
          <a:off x="3223630" y="1761145"/>
          <a:ext cx="2696173" cy="2398352"/>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Our Local Area</a:t>
          </a:r>
        </a:p>
        <a:p>
          <a:pPr marL="0" lvl="0" indent="0" algn="ctr" defTabSz="711200">
            <a:lnSpc>
              <a:spcPct val="90000"/>
            </a:lnSpc>
            <a:spcBef>
              <a:spcPct val="0"/>
            </a:spcBef>
            <a:spcAft>
              <a:spcPct val="35000"/>
            </a:spcAft>
            <a:buNone/>
          </a:pPr>
          <a:r>
            <a:rPr lang="en-GB" sz="1600" kern="1200" dirty="0"/>
            <a:t>Toys</a:t>
          </a:r>
        </a:p>
      </dsp:txBody>
      <dsp:txXfrm>
        <a:off x="3678575" y="2165837"/>
        <a:ext cx="1786283" cy="1588968"/>
      </dsp:txXfrm>
    </dsp:sp>
    <dsp:sp modelId="{3A328A34-383E-4681-934A-56E78953F755}">
      <dsp:nvSpPr>
        <dsp:cNvPr id="0" name=""/>
        <dsp:cNvSpPr/>
      </dsp:nvSpPr>
      <dsp:spPr>
        <a:xfrm>
          <a:off x="4878103" y="905356"/>
          <a:ext cx="916052" cy="78930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E7F0F7-F487-4E75-9CC3-7A44C8152B02}">
      <dsp:nvSpPr>
        <dsp:cNvPr id="0" name=""/>
        <dsp:cNvSpPr/>
      </dsp:nvSpPr>
      <dsp:spPr>
        <a:xfrm>
          <a:off x="3577159" y="0"/>
          <a:ext cx="1989675" cy="1721303"/>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Simple sentence writing and grammar</a:t>
          </a:r>
        </a:p>
      </dsp:txBody>
      <dsp:txXfrm>
        <a:off x="3906891" y="285257"/>
        <a:ext cx="1330211" cy="1150789"/>
      </dsp:txXfrm>
    </dsp:sp>
    <dsp:sp modelId="{07770B65-01E7-4F0B-9A60-25DAE83A465F}">
      <dsp:nvSpPr>
        <dsp:cNvPr id="0" name=""/>
        <dsp:cNvSpPr/>
      </dsp:nvSpPr>
      <dsp:spPr>
        <a:xfrm>
          <a:off x="5947208" y="2380928"/>
          <a:ext cx="916052" cy="78930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9926FA-042D-4ECC-A174-BEA9684409C3}">
      <dsp:nvSpPr>
        <dsp:cNvPr id="0" name=""/>
        <dsp:cNvSpPr/>
      </dsp:nvSpPr>
      <dsp:spPr>
        <a:xfrm>
          <a:off x="5406161" y="1058716"/>
          <a:ext cx="1989675" cy="1721303"/>
        </a:xfrm>
        <a:prstGeom prst="hexagon">
          <a:avLst>
            <a:gd name="adj" fmla="val 28570"/>
            <a:gd name="vf" fmla="val 115470"/>
          </a:avLst>
        </a:prstGeom>
        <a:solidFill>
          <a:schemeClr val="accent2">
            <a:hueOff val="-140626"/>
            <a:satOff val="4534"/>
            <a:lumOff val="1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Place value, addition and subtraction</a:t>
          </a:r>
        </a:p>
      </dsp:txBody>
      <dsp:txXfrm>
        <a:off x="5735893" y="1343973"/>
        <a:ext cx="1330211" cy="1150789"/>
      </dsp:txXfrm>
    </dsp:sp>
    <dsp:sp modelId="{03CCF627-9036-4D2A-806D-714F1D2C9340}">
      <dsp:nvSpPr>
        <dsp:cNvPr id="0" name=""/>
        <dsp:cNvSpPr/>
      </dsp:nvSpPr>
      <dsp:spPr>
        <a:xfrm>
          <a:off x="5204539" y="4046572"/>
          <a:ext cx="916052" cy="78930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F5AA25-D58A-4182-A35F-2679117A72A0}">
      <dsp:nvSpPr>
        <dsp:cNvPr id="0" name=""/>
        <dsp:cNvSpPr/>
      </dsp:nvSpPr>
      <dsp:spPr>
        <a:xfrm>
          <a:off x="5594345" y="3133025"/>
          <a:ext cx="1989675" cy="1721303"/>
        </a:xfrm>
        <a:prstGeom prst="hexagon">
          <a:avLst>
            <a:gd name="adj" fmla="val 28570"/>
            <a:gd name="vf" fmla="val 115470"/>
          </a:avLst>
        </a:prstGeom>
        <a:solidFill>
          <a:schemeClr val="accent2">
            <a:hueOff val="-281252"/>
            <a:satOff val="9068"/>
            <a:lumOff val="3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Knowing all about our local area / Toys through time</a:t>
          </a:r>
        </a:p>
      </dsp:txBody>
      <dsp:txXfrm>
        <a:off x="5924077" y="3418282"/>
        <a:ext cx="1330211" cy="1150789"/>
      </dsp:txXfrm>
    </dsp:sp>
    <dsp:sp modelId="{CC513C89-F037-4FE9-9B88-CE158803D4D6}">
      <dsp:nvSpPr>
        <dsp:cNvPr id="0" name=""/>
        <dsp:cNvSpPr/>
      </dsp:nvSpPr>
      <dsp:spPr>
        <a:xfrm>
          <a:off x="3362268" y="4219472"/>
          <a:ext cx="916052" cy="78930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C105BC-0D2E-4016-BB61-CC037ED45DB6}">
      <dsp:nvSpPr>
        <dsp:cNvPr id="0" name=""/>
        <dsp:cNvSpPr/>
      </dsp:nvSpPr>
      <dsp:spPr>
        <a:xfrm>
          <a:off x="3581397" y="4199932"/>
          <a:ext cx="1989675" cy="1721303"/>
        </a:xfrm>
        <a:prstGeom prst="hexagon">
          <a:avLst>
            <a:gd name="adj" fmla="val 28570"/>
            <a:gd name="vf" fmla="val 115470"/>
          </a:avLst>
        </a:prstGeom>
        <a:solidFill>
          <a:schemeClr val="accent2">
            <a:hueOff val="-421879"/>
            <a:satOff val="13601"/>
            <a:lumOff val="5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Science: Everyday materials / seasons</a:t>
          </a:r>
        </a:p>
      </dsp:txBody>
      <dsp:txXfrm>
        <a:off x="3911129" y="4485189"/>
        <a:ext cx="1330211" cy="1150789"/>
      </dsp:txXfrm>
    </dsp:sp>
    <dsp:sp modelId="{7D62A03C-5293-4299-A086-9BFCDABFEB37}">
      <dsp:nvSpPr>
        <dsp:cNvPr id="0" name=""/>
        <dsp:cNvSpPr/>
      </dsp:nvSpPr>
      <dsp:spPr>
        <a:xfrm>
          <a:off x="2275655" y="2744492"/>
          <a:ext cx="916052" cy="78930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94FBDB-B1E1-4BF0-9970-AC549ABF41DB}">
      <dsp:nvSpPr>
        <dsp:cNvPr id="0" name=""/>
        <dsp:cNvSpPr/>
      </dsp:nvSpPr>
      <dsp:spPr>
        <a:xfrm>
          <a:off x="1748162" y="3141215"/>
          <a:ext cx="1989675" cy="1721303"/>
        </a:xfrm>
        <a:prstGeom prst="hexagon">
          <a:avLst>
            <a:gd name="adj" fmla="val 28570"/>
            <a:gd name="vf" fmla="val 115470"/>
          </a:avLst>
        </a:prstGeom>
        <a:solidFill>
          <a:schemeClr val="accent2">
            <a:hueOff val="-562505"/>
            <a:satOff val="18135"/>
            <a:lumOff val="7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Mixing colours, painting techniques / printing</a:t>
          </a:r>
        </a:p>
      </dsp:txBody>
      <dsp:txXfrm>
        <a:off x="2077894" y="3426472"/>
        <a:ext cx="1330211" cy="1150789"/>
      </dsp:txXfrm>
    </dsp:sp>
    <dsp:sp modelId="{9EBE940A-6B36-4FE0-BB69-D5E0B21328A4}">
      <dsp:nvSpPr>
        <dsp:cNvPr id="0" name=""/>
        <dsp:cNvSpPr/>
      </dsp:nvSpPr>
      <dsp:spPr>
        <a:xfrm>
          <a:off x="1719590" y="1018256"/>
          <a:ext cx="1989675" cy="1721303"/>
        </a:xfrm>
        <a:prstGeom prst="hexagon">
          <a:avLst>
            <a:gd name="adj" fmla="val 28570"/>
            <a:gd name="vf" fmla="val 115470"/>
          </a:avLst>
        </a:prstGeom>
        <a:solidFill>
          <a:schemeClr val="accent2">
            <a:hueOff val="-703131"/>
            <a:satOff val="22669"/>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RE </a:t>
          </a:r>
        </a:p>
        <a:p>
          <a:pPr marL="0" lvl="0" indent="0" algn="ctr" defTabSz="711200">
            <a:lnSpc>
              <a:spcPct val="90000"/>
            </a:lnSpc>
            <a:spcBef>
              <a:spcPct val="0"/>
            </a:spcBef>
            <a:spcAft>
              <a:spcPct val="35000"/>
            </a:spcAft>
            <a:buNone/>
          </a:pPr>
          <a:r>
            <a:rPr lang="en-GB" sz="1600" kern="1200" dirty="0"/>
            <a:t>Music</a:t>
          </a:r>
        </a:p>
        <a:p>
          <a:pPr marL="0" lvl="0" indent="0" algn="ctr" defTabSz="711200">
            <a:lnSpc>
              <a:spcPct val="90000"/>
            </a:lnSpc>
            <a:spcBef>
              <a:spcPct val="0"/>
            </a:spcBef>
            <a:spcAft>
              <a:spcPct val="35000"/>
            </a:spcAft>
            <a:buNone/>
          </a:pPr>
          <a:r>
            <a:rPr lang="en-GB" sz="1600" kern="1200" dirty="0"/>
            <a:t>computing</a:t>
          </a:r>
        </a:p>
        <a:p>
          <a:pPr marL="0" lvl="0" indent="0" algn="ctr" defTabSz="711200">
            <a:lnSpc>
              <a:spcPct val="90000"/>
            </a:lnSpc>
            <a:spcBef>
              <a:spcPct val="0"/>
            </a:spcBef>
            <a:spcAft>
              <a:spcPct val="35000"/>
            </a:spcAft>
            <a:buNone/>
          </a:pPr>
          <a:r>
            <a:rPr lang="en-GB" sz="1600" kern="1200" dirty="0"/>
            <a:t>PE</a:t>
          </a:r>
        </a:p>
        <a:p>
          <a:pPr marL="0" lvl="0" indent="0" algn="ctr" defTabSz="711200">
            <a:lnSpc>
              <a:spcPct val="90000"/>
            </a:lnSpc>
            <a:spcBef>
              <a:spcPct val="0"/>
            </a:spcBef>
            <a:spcAft>
              <a:spcPct val="35000"/>
            </a:spcAft>
            <a:buNone/>
          </a:pPr>
          <a:r>
            <a:rPr lang="en-GB" sz="1600" kern="1200" dirty="0"/>
            <a:t>D &amp; T</a:t>
          </a:r>
        </a:p>
      </dsp:txBody>
      <dsp:txXfrm>
        <a:off x="2049322" y="1303513"/>
        <a:ext cx="1330211" cy="1150789"/>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627" y="927099"/>
            <a:ext cx="8458229" cy="709865"/>
          </a:xfrm>
        </p:spPr>
        <p:txBody>
          <a:bodyPr anchor="ct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4742DB-0A36-4998-BAF3-7461E0E7A43A}"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238155" y="295731"/>
            <a:ext cx="1055077" cy="767687"/>
          </a:xfrm>
          <a:prstGeom prst="rect">
            <a:avLst/>
          </a:prstGeom>
        </p:spPr>
        <p:txBody>
          <a:bodyPr anchor="b"/>
          <a:lstStyle>
            <a:lvl1pPr algn="ctr">
              <a:defRPr sz="2800"/>
            </a:lvl1pPr>
          </a:lstStyle>
          <a:p>
            <a:fld id="{BDE28BA7-7357-4F25-BA08-2F46E8623D59}" type="slidenum">
              <a:rPr lang="en-GB" smtClean="0"/>
              <a:t>‹#›</a:t>
            </a:fld>
            <a:endParaRPr lang="en-GB"/>
          </a:p>
        </p:txBody>
      </p:sp>
    </p:spTree>
    <p:extLst>
      <p:ext uri="{BB962C8B-B14F-4D97-AF65-F5344CB8AC3E}">
        <p14:creationId xmlns:p14="http://schemas.microsoft.com/office/powerpoint/2010/main" val="542033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74ADC69E-7B21-41C9-B744-73AA54F21F65}"/>
              </a:ext>
            </a:extLst>
          </p:cNvPr>
          <p:cNvSpPr>
            <a:spLocks noGrp="1"/>
          </p:cNvSpPr>
          <p:nvPr>
            <p:ph type="pic" sz="quarter" idx="42" hasCustomPrompt="1"/>
          </p:nvPr>
        </p:nvSpPr>
        <p:spPr>
          <a:xfrm>
            <a:off x="901845" y="1742673"/>
            <a:ext cx="2042136" cy="2376264"/>
          </a:xfrm>
          <a:prstGeom prst="round2DiagRect">
            <a:avLst>
              <a:gd name="adj1" fmla="val 30184"/>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21330B0B-9763-4244-802F-F7BE7B139D26}"/>
              </a:ext>
            </a:extLst>
          </p:cNvPr>
          <p:cNvSpPr>
            <a:spLocks noGrp="1"/>
          </p:cNvSpPr>
          <p:nvPr>
            <p:ph type="pic" sz="quarter" idx="43" hasCustomPrompt="1"/>
          </p:nvPr>
        </p:nvSpPr>
        <p:spPr>
          <a:xfrm>
            <a:off x="3679716" y="1742673"/>
            <a:ext cx="2042136" cy="2376264"/>
          </a:xfrm>
          <a:prstGeom prst="round2DiagRect">
            <a:avLst>
              <a:gd name="adj1" fmla="val 29763"/>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749222CF-6D36-44EA-879A-C5734EBAFFAA}"/>
              </a:ext>
            </a:extLst>
          </p:cNvPr>
          <p:cNvSpPr>
            <a:spLocks noGrp="1"/>
          </p:cNvSpPr>
          <p:nvPr>
            <p:ph type="pic" sz="quarter" idx="44" hasCustomPrompt="1"/>
          </p:nvPr>
        </p:nvSpPr>
        <p:spPr>
          <a:xfrm>
            <a:off x="6457587" y="1742673"/>
            <a:ext cx="2042136" cy="2376264"/>
          </a:xfrm>
          <a:prstGeom prst="round2DiagRect">
            <a:avLst>
              <a:gd name="adj1" fmla="val 28917"/>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A0637056-896D-4BB6-9D69-2C13D71FEC35}"/>
              </a:ext>
            </a:extLst>
          </p:cNvPr>
          <p:cNvSpPr>
            <a:spLocks noGrp="1"/>
          </p:cNvSpPr>
          <p:nvPr>
            <p:ph type="pic" sz="quarter" idx="45" hasCustomPrompt="1"/>
          </p:nvPr>
        </p:nvSpPr>
        <p:spPr>
          <a:xfrm>
            <a:off x="9235458" y="1742673"/>
            <a:ext cx="2042136" cy="2376264"/>
          </a:xfrm>
          <a:prstGeom prst="round2DiagRect">
            <a:avLst>
              <a:gd name="adj1" fmla="val 33141"/>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D493FB0-2EA2-48C2-A396-BB7BF79442AD}"/>
              </a:ext>
            </a:extLst>
          </p:cNvPr>
          <p:cNvSpPr>
            <a:spLocks noGrp="1"/>
          </p:cNvSpPr>
          <p:nvPr>
            <p:ph type="pic" sz="quarter" idx="14" hasCustomPrompt="1"/>
          </p:nvPr>
        </p:nvSpPr>
        <p:spPr>
          <a:xfrm>
            <a:off x="2" y="0"/>
            <a:ext cx="10101086" cy="6858000"/>
          </a:xfrm>
          <a:prstGeom prst="round2DiagRect">
            <a:avLst>
              <a:gd name="adj1" fmla="val 37296"/>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7" r:id="rId6"/>
    <p:sldLayoutId id="2147483678" r:id="rId7"/>
    <p:sldLayoutId id="2147483680" r:id="rId8"/>
    <p:sldLayoutId id="2147483682" r:id="rId9"/>
    <p:sldLayoutId id="2147483684" r:id="rId10"/>
    <p:sldLayoutId id="2147483686" r:id="rId11"/>
    <p:sldLayoutId id="2147483687" r:id="rId12"/>
    <p:sldLayoutId id="2147483688" r:id="rId13"/>
    <p:sldLayoutId id="2147483671" r:id="rId14"/>
    <p:sldLayoutId id="214748367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 id="214748368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B4C724-0776-4328-8F0A-B72DA1579537}"/>
              </a:ext>
            </a:extLst>
          </p:cNvPr>
          <p:cNvSpPr txBox="1"/>
          <p:nvPr/>
        </p:nvSpPr>
        <p:spPr>
          <a:xfrm>
            <a:off x="4137754" y="1752910"/>
            <a:ext cx="4373218" cy="2862322"/>
          </a:xfrm>
          <a:prstGeom prst="rect">
            <a:avLst/>
          </a:prstGeom>
          <a:noFill/>
        </p:spPr>
        <p:txBody>
          <a:bodyPr wrap="square" lIns="91440" tIns="45720" rIns="91440" bIns="45720" rtlCol="0" anchor="ctr">
            <a:spAutoFit/>
          </a:bodyPr>
          <a:lstStyle/>
          <a:p>
            <a:pPr algn="ctr"/>
            <a:r>
              <a:rPr lang="en-US" sz="6000" b="1" dirty="0">
                <a:solidFill>
                  <a:schemeClr val="accent1">
                    <a:lumMod val="75000"/>
                  </a:schemeClr>
                </a:solidFill>
                <a:latin typeface="+mj-lt"/>
              </a:rPr>
              <a:t>Information meeting </a:t>
            </a:r>
          </a:p>
          <a:p>
            <a:pPr algn="ctr"/>
            <a:r>
              <a:rPr lang="en-US" sz="6000" b="1" dirty="0">
                <a:solidFill>
                  <a:schemeClr val="accent1">
                    <a:lumMod val="75000"/>
                  </a:schemeClr>
                </a:solidFill>
                <a:latin typeface="+mj-lt"/>
              </a:rPr>
              <a:t>for Year 1 </a:t>
            </a:r>
            <a:endParaRPr lang="ko-KR" altLang="en-US" sz="60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305734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ED294F-DBF2-4353-83A6-FB46D9BB6979}"/>
              </a:ext>
            </a:extLst>
          </p:cNvPr>
          <p:cNvPicPr>
            <a:picLocks noChangeAspect="1"/>
          </p:cNvPicPr>
          <p:nvPr/>
        </p:nvPicPr>
        <p:blipFill>
          <a:blip r:embed="rId2"/>
          <a:stretch>
            <a:fillRect/>
          </a:stretch>
        </p:blipFill>
        <p:spPr>
          <a:xfrm>
            <a:off x="5762491" y="807655"/>
            <a:ext cx="5486534" cy="5242690"/>
          </a:xfrm>
          <a:prstGeom prst="rect">
            <a:avLst/>
          </a:prstGeom>
        </p:spPr>
      </p:pic>
      <p:sp>
        <p:nvSpPr>
          <p:cNvPr id="4" name="TextBox 3">
            <a:extLst>
              <a:ext uri="{FF2B5EF4-FFF2-40B4-BE49-F238E27FC236}">
                <a16:creationId xmlns:a16="http://schemas.microsoft.com/office/drawing/2014/main" id="{1BD30656-32D6-4505-B3A2-F2CC752BA704}"/>
              </a:ext>
            </a:extLst>
          </p:cNvPr>
          <p:cNvSpPr txBox="1"/>
          <p:nvPr/>
        </p:nvSpPr>
        <p:spPr>
          <a:xfrm>
            <a:off x="1095376" y="2943226"/>
            <a:ext cx="2971800" cy="707886"/>
          </a:xfrm>
          <a:prstGeom prst="rect">
            <a:avLst/>
          </a:prstGeom>
          <a:noFill/>
        </p:spPr>
        <p:txBody>
          <a:bodyPr wrap="square" lIns="91440" tIns="45720" rIns="91440" bIns="45720" rtlCol="0" anchor="t">
            <a:spAutoFit/>
          </a:bodyPr>
          <a:lstStyle/>
          <a:p>
            <a:r>
              <a:rPr lang="en-GB" sz="4000" dirty="0">
                <a:latin typeface="NTPreCursivef"/>
              </a:rPr>
              <a:t>Phonics</a:t>
            </a:r>
          </a:p>
        </p:txBody>
      </p:sp>
    </p:spTree>
    <p:extLst>
      <p:ext uri="{BB962C8B-B14F-4D97-AF65-F5344CB8AC3E}">
        <p14:creationId xmlns:p14="http://schemas.microsoft.com/office/powerpoint/2010/main" val="2787459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0B9A4D-4B96-B439-0A2D-0743E11118E8}"/>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Reading</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C37E646-BAE6-6FBC-8FBD-E7ACE609BBB3}"/>
              </a:ext>
            </a:extLst>
          </p:cNvPr>
          <p:cNvSpPr txBox="1"/>
          <p:nvPr/>
        </p:nvSpPr>
        <p:spPr>
          <a:xfrm>
            <a:off x="5724525" y="342900"/>
            <a:ext cx="6123214" cy="5570756"/>
          </a:xfrm>
          <a:prstGeom prst="rect">
            <a:avLst/>
          </a:prstGeom>
          <a:noFill/>
        </p:spPr>
        <p:txBody>
          <a:bodyPr wrap="square">
            <a:spAutoFit/>
          </a:bodyPr>
          <a:lstStyle/>
          <a:p>
            <a:pPr marL="0" indent="0">
              <a:buNone/>
            </a:pPr>
            <a:endParaRPr lang="en-GB" sz="2000" dirty="0">
              <a:solidFill>
                <a:schemeClr val="accent1">
                  <a:lumMod val="75000"/>
                </a:schemeClr>
              </a:solidFill>
            </a:endParaRPr>
          </a:p>
          <a:p>
            <a:pPr marL="0" indent="0">
              <a:buNone/>
            </a:pPr>
            <a:r>
              <a:rPr lang="en-GB" sz="2400" b="1" dirty="0">
                <a:solidFill>
                  <a:schemeClr val="accent1">
                    <a:lumMod val="75000"/>
                  </a:schemeClr>
                </a:solidFill>
                <a:latin typeface="NTPreCursivef" panose="03000400000000000000" pitchFamily="66" charset="0"/>
              </a:rPr>
              <a:t>Children’s reading will be monitored. In school, the reading your child will do will include:</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Phonics/spelling lessons</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Reading one-to-one with an adult</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Group reading </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Reading in other subjects</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Reading for pleasure.</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Sharing a class story for fun!</a:t>
            </a:r>
          </a:p>
          <a:p>
            <a:endParaRPr lang="en-GB" sz="2400" dirty="0">
              <a:solidFill>
                <a:schemeClr val="accent1">
                  <a:lumMod val="75000"/>
                </a:schemeClr>
              </a:solidFill>
              <a:latin typeface="NTPreCursivef" panose="03000400000000000000" pitchFamily="66" charset="0"/>
            </a:endParaRPr>
          </a:p>
          <a:p>
            <a:pPr marL="0" indent="0">
              <a:buNone/>
            </a:pPr>
            <a:r>
              <a:rPr lang="en-GB" sz="2400" b="1" dirty="0">
                <a:solidFill>
                  <a:schemeClr val="accent1">
                    <a:lumMod val="75000"/>
                  </a:schemeClr>
                </a:solidFill>
                <a:latin typeface="NTPreCursivef" panose="03000400000000000000" pitchFamily="66" charset="0"/>
              </a:rPr>
              <a:t>Reading records and reading books need to be in school each day.</a:t>
            </a:r>
          </a:p>
          <a:p>
            <a:pPr marL="0" indent="0">
              <a:buNone/>
            </a:pPr>
            <a:endParaRPr lang="en-GB" sz="2400" b="1" dirty="0">
              <a:solidFill>
                <a:schemeClr val="accent1">
                  <a:lumMod val="75000"/>
                </a:schemeClr>
              </a:solidFill>
              <a:latin typeface="NTPreCursivef" panose="03000400000000000000" pitchFamily="66" charset="0"/>
            </a:endParaRPr>
          </a:p>
          <a:p>
            <a:pPr marL="0" indent="0">
              <a:buNone/>
            </a:pPr>
            <a:r>
              <a:rPr lang="en-GB" sz="2400" b="1" dirty="0">
                <a:solidFill>
                  <a:schemeClr val="accent1">
                    <a:lumMod val="75000"/>
                  </a:schemeClr>
                </a:solidFill>
                <a:latin typeface="NTPreCursivef" panose="03000400000000000000" pitchFamily="66" charset="0"/>
              </a:rPr>
              <a:t>Children can change their books more frequently when they finish their books,</a:t>
            </a:r>
            <a:endParaRPr lang="en-GB" sz="2400" dirty="0">
              <a:solidFill>
                <a:schemeClr val="accent1">
                  <a:lumMod val="75000"/>
                </a:schemeClr>
              </a:solidFill>
              <a:latin typeface="NTPreCursivef" panose="03000400000000000000" pitchFamily="66" charset="0"/>
            </a:endParaRPr>
          </a:p>
        </p:txBody>
      </p:sp>
    </p:spTree>
    <p:extLst>
      <p:ext uri="{BB962C8B-B14F-4D97-AF65-F5344CB8AC3E}">
        <p14:creationId xmlns:p14="http://schemas.microsoft.com/office/powerpoint/2010/main" val="2059778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A7FBF3-A3AC-FB33-B81C-B08D83A50833}"/>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Spelling</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63829DCE-0072-930C-B368-C30F8F0A167A}"/>
              </a:ext>
            </a:extLst>
          </p:cNvPr>
          <p:cNvSpPr txBox="1"/>
          <p:nvPr/>
        </p:nvSpPr>
        <p:spPr>
          <a:xfrm>
            <a:off x="5733143" y="335845"/>
            <a:ext cx="6096000" cy="5201424"/>
          </a:xfrm>
          <a:prstGeom prst="rect">
            <a:avLst/>
          </a:prstGeom>
          <a:noFill/>
        </p:spPr>
        <p:txBody>
          <a:bodyPr wrap="square">
            <a:spAutoFit/>
          </a:bodyPr>
          <a:lstStyle/>
          <a:p>
            <a:pPr marL="342900" indent="-342900">
              <a:buFont typeface="Arial" panose="020B0604020202020204" pitchFamily="34" charset="0"/>
              <a:buChar char="•"/>
            </a:pPr>
            <a:r>
              <a:rPr lang="en-GB" sz="3600" dirty="0">
                <a:solidFill>
                  <a:schemeClr val="accent1">
                    <a:lumMod val="75000"/>
                  </a:schemeClr>
                </a:solidFill>
                <a:latin typeface="NTPreCursivef" panose="03000400000000000000" pitchFamily="66" charset="0"/>
              </a:rPr>
              <a:t>In year 1 we have Common exception words. (a group of words that are commonly used)</a:t>
            </a:r>
          </a:p>
          <a:p>
            <a:pPr marL="342900" indent="-342900">
              <a:buFont typeface="Arial" panose="020B0604020202020204" pitchFamily="34" charset="0"/>
              <a:buChar char="•"/>
            </a:pPr>
            <a:endParaRPr lang="en-GB" sz="3600" dirty="0">
              <a:solidFill>
                <a:schemeClr val="accent1">
                  <a:lumMod val="75000"/>
                </a:schemeClr>
              </a:solidFill>
              <a:latin typeface="NTPreCursivef" panose="03000400000000000000" pitchFamily="66" charset="0"/>
            </a:endParaRPr>
          </a:p>
          <a:p>
            <a:pPr marL="342900" indent="-342900">
              <a:buFont typeface="Arial" panose="020B0604020202020204" pitchFamily="34" charset="0"/>
              <a:buChar char="•"/>
            </a:pPr>
            <a:r>
              <a:rPr lang="en-GB" sz="3600" dirty="0">
                <a:solidFill>
                  <a:schemeClr val="accent1">
                    <a:lumMod val="75000"/>
                  </a:schemeClr>
                </a:solidFill>
                <a:latin typeface="NTPreCursivef" panose="03000400000000000000" pitchFamily="66" charset="0"/>
              </a:rPr>
              <a:t>Each term the children will learn a set of words and I will send home to practice at home of you wish. </a:t>
            </a:r>
          </a:p>
          <a:p>
            <a:endParaRPr lang="en-GB" sz="2200" dirty="0">
              <a:solidFill>
                <a:schemeClr val="accent1">
                  <a:lumMod val="75000"/>
                </a:schemeClr>
              </a:solidFill>
            </a:endParaRPr>
          </a:p>
          <a:p>
            <a:endParaRPr lang="en-GB" sz="2200" dirty="0">
              <a:solidFill>
                <a:schemeClr val="accent1">
                  <a:lumMod val="75000"/>
                </a:schemeClr>
              </a:solidFill>
            </a:endParaRPr>
          </a:p>
        </p:txBody>
      </p:sp>
    </p:spTree>
    <p:extLst>
      <p:ext uri="{BB962C8B-B14F-4D97-AF65-F5344CB8AC3E}">
        <p14:creationId xmlns:p14="http://schemas.microsoft.com/office/powerpoint/2010/main" val="3060381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187632-180D-B691-19A5-5B9EA9F13A9F}"/>
              </a:ext>
            </a:extLst>
          </p:cNvPr>
          <p:cNvSpPr txBox="1"/>
          <p:nvPr/>
        </p:nvSpPr>
        <p:spPr>
          <a:xfrm>
            <a:off x="827314" y="2540120"/>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Jigsaw</a:t>
            </a:r>
          </a:p>
          <a:p>
            <a:pPr algn="ctr"/>
            <a:r>
              <a:rPr lang="en-US" altLang="ko-KR" sz="4400" dirty="0">
                <a:solidFill>
                  <a:schemeClr val="accent1">
                    <a:lumMod val="75000"/>
                  </a:schemeClr>
                </a:solidFill>
                <a:cs typeface="Arial" pitchFamily="34" charset="0"/>
              </a:rPr>
              <a:t>(PSHCE)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68F439C2-BCBC-84D6-8200-F22DD3326CCF}"/>
              </a:ext>
            </a:extLst>
          </p:cNvPr>
          <p:cNvSpPr txBox="1"/>
          <p:nvPr/>
        </p:nvSpPr>
        <p:spPr>
          <a:xfrm>
            <a:off x="5573486" y="693460"/>
            <a:ext cx="6386285" cy="3354765"/>
          </a:xfrm>
          <a:prstGeom prst="rect">
            <a:avLst/>
          </a:prstGeom>
          <a:noFill/>
        </p:spPr>
        <p:txBody>
          <a:bodyPr wrap="square">
            <a:spAutoFit/>
          </a:bodyPr>
          <a:lstStyle/>
          <a:p>
            <a:r>
              <a:rPr lang="en-GB" sz="2400" dirty="0">
                <a:solidFill>
                  <a:schemeClr val="accent1">
                    <a:lumMod val="75000"/>
                  </a:schemeClr>
                </a:solidFill>
                <a:latin typeface="NTPreCursivef" panose="03000400000000000000" pitchFamily="66" charset="0"/>
              </a:rPr>
              <a:t>As a school we follow a programme for our Personal, Social, Citizenship and Health Education (PSHCE) called Jigsaw. </a:t>
            </a:r>
          </a:p>
          <a:p>
            <a:endParaRPr lang="en-GB" sz="2400" dirty="0">
              <a:solidFill>
                <a:schemeClr val="accent1">
                  <a:lumMod val="75000"/>
                </a:schemeClr>
              </a:solidFill>
              <a:latin typeface="NTPreCursivef" panose="03000400000000000000" pitchFamily="66" charset="0"/>
            </a:endParaRPr>
          </a:p>
          <a:p>
            <a:r>
              <a:rPr lang="en-GB" sz="2400" dirty="0">
                <a:solidFill>
                  <a:schemeClr val="accent1">
                    <a:lumMod val="75000"/>
                  </a:schemeClr>
                </a:solidFill>
                <a:latin typeface="NTPreCursivef" panose="03000400000000000000" pitchFamily="66" charset="0"/>
              </a:rPr>
              <a:t>This is taught in every class, every week and links to assembly themes.</a:t>
            </a:r>
          </a:p>
          <a:p>
            <a:endParaRPr lang="en-GB" sz="2400" dirty="0">
              <a:solidFill>
                <a:schemeClr val="accent1">
                  <a:lumMod val="75000"/>
                </a:schemeClr>
              </a:solidFill>
              <a:latin typeface="NTPreCursivef" panose="03000400000000000000" pitchFamily="66" charset="0"/>
            </a:endParaRPr>
          </a:p>
          <a:p>
            <a:pPr marL="342900" indent="-342900">
              <a:buFontTx/>
              <a:buChar char="-"/>
            </a:pPr>
            <a:endParaRPr lang="en-GB" sz="2400" dirty="0">
              <a:solidFill>
                <a:schemeClr val="accent1">
                  <a:lumMod val="75000"/>
                </a:schemeClr>
              </a:solidFill>
              <a:latin typeface="NTPreCursivef" panose="03000400000000000000" pitchFamily="66" charset="0"/>
            </a:endParaRPr>
          </a:p>
          <a:p>
            <a:pPr marL="342900" indent="-342900">
              <a:buFontTx/>
              <a:buChar char="-"/>
            </a:pPr>
            <a:endParaRPr lang="en-GB" sz="2000" dirty="0">
              <a:solidFill>
                <a:schemeClr val="accent1">
                  <a:lumMod val="75000"/>
                </a:schemeClr>
              </a:solidFill>
            </a:endParaRPr>
          </a:p>
        </p:txBody>
      </p:sp>
    </p:spTree>
    <p:extLst>
      <p:ext uri="{BB962C8B-B14F-4D97-AF65-F5344CB8AC3E}">
        <p14:creationId xmlns:p14="http://schemas.microsoft.com/office/powerpoint/2010/main" val="3406263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537D2B-998C-1878-891D-83C25F522741}"/>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PE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EE043786-9CF7-F85A-B4B8-6F8EEAE374A0}"/>
              </a:ext>
            </a:extLst>
          </p:cNvPr>
          <p:cNvSpPr txBox="1"/>
          <p:nvPr/>
        </p:nvSpPr>
        <p:spPr>
          <a:xfrm>
            <a:off x="5328745" y="-495300"/>
            <a:ext cx="6525408" cy="6247864"/>
          </a:xfrm>
          <a:prstGeom prst="rect">
            <a:avLst/>
          </a:prstGeom>
          <a:noFill/>
        </p:spPr>
        <p:txBody>
          <a:bodyPr wrap="square" lIns="91440" tIns="45720" rIns="91440" bIns="45720" anchor="t">
            <a:spAutoFit/>
          </a:bodyPr>
          <a:lstStyle/>
          <a:p>
            <a:endParaRPr lang="en-GB" sz="2000" dirty="0">
              <a:solidFill>
                <a:schemeClr val="accent1">
                  <a:lumMod val="75000"/>
                </a:schemeClr>
              </a:solidFill>
            </a:endParaRPr>
          </a:p>
          <a:p>
            <a:endParaRPr lang="en-GB" sz="2000" dirty="0">
              <a:solidFill>
                <a:schemeClr val="accent1">
                  <a:lumMod val="75000"/>
                </a:schemeClr>
              </a:solidFill>
            </a:endParaRPr>
          </a:p>
          <a:p>
            <a:r>
              <a:rPr lang="en-GB" sz="2400" dirty="0">
                <a:solidFill>
                  <a:schemeClr val="accent1">
                    <a:lumMod val="75000"/>
                  </a:schemeClr>
                </a:solidFill>
                <a:latin typeface="NTPreCursivef"/>
              </a:rPr>
              <a:t>Our PE days will be </a:t>
            </a:r>
            <a:r>
              <a:rPr lang="en-GB" sz="2400" b="1" dirty="0">
                <a:solidFill>
                  <a:schemeClr val="accent1">
                    <a:lumMod val="75000"/>
                  </a:schemeClr>
                </a:solidFill>
                <a:latin typeface="NTPreCursivef"/>
              </a:rPr>
              <a:t>Tuesday and Wednesdays.</a:t>
            </a:r>
          </a:p>
          <a:p>
            <a:endParaRPr lang="en-GB" sz="2400" b="1" dirty="0">
              <a:solidFill>
                <a:schemeClr val="accent1">
                  <a:lumMod val="75000"/>
                </a:schemeClr>
              </a:solidFill>
              <a:latin typeface="NTPreCursivef" panose="03000400000000000000" pitchFamily="66" charset="0"/>
            </a:endParaRPr>
          </a:p>
          <a:p>
            <a:r>
              <a:rPr lang="en-GB" sz="2400" dirty="0">
                <a:solidFill>
                  <a:schemeClr val="accent1">
                    <a:lumMod val="75000"/>
                  </a:schemeClr>
                </a:solidFill>
                <a:latin typeface="NTPreCursivef"/>
              </a:rPr>
              <a:t>Children will continue to change at school for PE so please ensure their PE kits are in school. </a:t>
            </a:r>
          </a:p>
          <a:p>
            <a:endParaRPr lang="en-GB" sz="2400" dirty="0">
              <a:solidFill>
                <a:schemeClr val="accent1">
                  <a:lumMod val="75000"/>
                </a:schemeClr>
              </a:solidFill>
              <a:latin typeface="NTPreCursivef" panose="03000400000000000000" pitchFamily="66" charset="0"/>
            </a:endParaRPr>
          </a:p>
          <a:p>
            <a:r>
              <a:rPr lang="en-GB" sz="2400" dirty="0">
                <a:solidFill>
                  <a:schemeClr val="accent1">
                    <a:lumMod val="75000"/>
                  </a:schemeClr>
                </a:solidFill>
                <a:latin typeface="NTPreCursivef"/>
              </a:rPr>
              <a:t>Please ensure that they are wearing white tops, black/navy shorts, socks, trainers or plimsolls. In colder weather, the children will be able to wear a plain black or navy tracksuit. </a:t>
            </a:r>
          </a:p>
          <a:p>
            <a:endParaRPr lang="en-GB" sz="2400" dirty="0">
              <a:solidFill>
                <a:schemeClr val="accent1">
                  <a:lumMod val="75000"/>
                </a:schemeClr>
              </a:solidFill>
              <a:latin typeface="NTPreCursivef" panose="03000400000000000000" pitchFamily="66" charset="0"/>
            </a:endParaRPr>
          </a:p>
          <a:p>
            <a:r>
              <a:rPr lang="en-GB" sz="2400" dirty="0">
                <a:solidFill>
                  <a:schemeClr val="accent1">
                    <a:lumMod val="75000"/>
                  </a:schemeClr>
                </a:solidFill>
                <a:latin typeface="NTPreCursivef"/>
              </a:rPr>
              <a:t>Children will go outside for P.E even in the chilly weather. </a:t>
            </a:r>
          </a:p>
          <a:p>
            <a:endParaRPr lang="en-GB" sz="2400" dirty="0">
              <a:solidFill>
                <a:schemeClr val="accent1">
                  <a:lumMod val="75000"/>
                </a:schemeClr>
              </a:solidFill>
              <a:latin typeface="NTPreCursivef" panose="03000400000000000000" pitchFamily="66" charset="0"/>
            </a:endParaRPr>
          </a:p>
          <a:p>
            <a:r>
              <a:rPr lang="en-GB" sz="2400" dirty="0">
                <a:solidFill>
                  <a:schemeClr val="accent1">
                    <a:lumMod val="75000"/>
                  </a:schemeClr>
                </a:solidFill>
                <a:latin typeface="NTPreCursivef"/>
              </a:rPr>
              <a:t>As usual, long hair needs to be tied back and earrings removed before coming to school. </a:t>
            </a:r>
          </a:p>
        </p:txBody>
      </p:sp>
    </p:spTree>
    <p:extLst>
      <p:ext uri="{BB962C8B-B14F-4D97-AF65-F5344CB8AC3E}">
        <p14:creationId xmlns:p14="http://schemas.microsoft.com/office/powerpoint/2010/main" val="2218607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7B9A8B-3CF7-66B3-8E8D-34A246A3BCA5}"/>
              </a:ext>
            </a:extLst>
          </p:cNvPr>
          <p:cNvSpPr txBox="1"/>
          <p:nvPr/>
        </p:nvSpPr>
        <p:spPr>
          <a:xfrm>
            <a:off x="827314" y="2878674"/>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Attendance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DE262C5-FDDA-DFF2-A017-3F6BAB3498E4}"/>
              </a:ext>
            </a:extLst>
          </p:cNvPr>
          <p:cNvSpPr txBox="1"/>
          <p:nvPr/>
        </p:nvSpPr>
        <p:spPr>
          <a:xfrm>
            <a:off x="5704114" y="458956"/>
            <a:ext cx="6096000" cy="5940088"/>
          </a:xfrm>
          <a:prstGeom prst="rect">
            <a:avLst/>
          </a:prstGeom>
          <a:noFill/>
        </p:spPr>
        <p:txBody>
          <a:bodyPr wrap="square" lIns="91440" tIns="45720" rIns="91440" bIns="45720" anchor="t">
            <a:spAutoFit/>
          </a:bodyPr>
          <a:lstStyle/>
          <a:p>
            <a:r>
              <a:rPr lang="en-GB" sz="2000" b="1" u="sng" dirty="0">
                <a:solidFill>
                  <a:schemeClr val="accent1">
                    <a:lumMod val="75000"/>
                  </a:schemeClr>
                </a:solidFill>
                <a:latin typeface="Arial"/>
                <a:cs typeface="Arial"/>
              </a:rPr>
              <a:t>Good</a:t>
            </a:r>
            <a:r>
              <a:rPr lang="en-GB" sz="2000" dirty="0">
                <a:solidFill>
                  <a:schemeClr val="accent1">
                    <a:lumMod val="75000"/>
                  </a:schemeClr>
                </a:solidFill>
                <a:latin typeface="Arial"/>
                <a:cs typeface="Arial"/>
              </a:rPr>
              <a:t> attendance means 97%+ over a year.</a:t>
            </a:r>
            <a:endParaRPr lang="en-US" sz="2000" dirty="0">
              <a:solidFill>
                <a:schemeClr val="accent1">
                  <a:lumMod val="75000"/>
                </a:schemeClr>
              </a:solidFill>
              <a:latin typeface="Arial"/>
              <a:cs typeface="Arial"/>
            </a:endParaRPr>
          </a:p>
          <a:p>
            <a:endParaRPr lang="en-GB" sz="2000" dirty="0">
              <a:solidFill>
                <a:srgbClr val="000000"/>
              </a:solidFill>
              <a:latin typeface="Arial"/>
              <a:cs typeface="Arial"/>
            </a:endParaRPr>
          </a:p>
          <a:p>
            <a:pPr marL="0" indent="0">
              <a:buNone/>
            </a:pPr>
            <a:r>
              <a:rPr lang="en-GB" sz="2000" dirty="0">
                <a:solidFill>
                  <a:schemeClr val="accent1">
                    <a:lumMod val="75000"/>
                  </a:schemeClr>
                </a:solidFill>
                <a:latin typeface="Arial"/>
                <a:cs typeface="Arial"/>
              </a:rPr>
              <a:t>Government guidelines are for children’s attendance to be 95% and above. </a:t>
            </a:r>
            <a:endParaRPr lang="en-US" sz="2000" dirty="0">
              <a:solidFill>
                <a:schemeClr val="accent1">
                  <a:lumMod val="75000"/>
                </a:schemeClr>
              </a:solidFill>
              <a:latin typeface="Arial"/>
              <a:cs typeface="Arial"/>
            </a:endParaRPr>
          </a:p>
          <a:p>
            <a:pPr marL="0" indent="0">
              <a:buNone/>
            </a:pPr>
            <a:endParaRPr lang="en-GB" sz="2000" dirty="0">
              <a:solidFill>
                <a:srgbClr val="000000"/>
              </a:solidFill>
              <a:latin typeface="Arial"/>
              <a:cs typeface="Arial"/>
            </a:endParaRPr>
          </a:p>
          <a:p>
            <a:pPr marL="0" indent="0">
              <a:buNone/>
            </a:pPr>
            <a:r>
              <a:rPr lang="en-GB" sz="2000" dirty="0">
                <a:solidFill>
                  <a:schemeClr val="accent1">
                    <a:lumMod val="75000"/>
                  </a:schemeClr>
                </a:solidFill>
                <a:latin typeface="Arial"/>
                <a:cs typeface="Arial"/>
              </a:rPr>
              <a:t>Below 95% becomes a cause for concern and at 90% or below the child is considered to be ‘persistently absent’</a:t>
            </a:r>
            <a:endParaRPr lang="en-US" sz="2000" dirty="0">
              <a:solidFill>
                <a:schemeClr val="accent1">
                  <a:lumMod val="75000"/>
                </a:schemeClr>
              </a:solidFill>
              <a:latin typeface="Arial"/>
              <a:cs typeface="Arial"/>
            </a:endParaRPr>
          </a:p>
          <a:p>
            <a:r>
              <a:rPr lang="en-GB" sz="2000">
                <a:solidFill>
                  <a:schemeClr val="accent1">
                    <a:lumMod val="75000"/>
                  </a:schemeClr>
                </a:solidFill>
                <a:latin typeface="Arial"/>
                <a:cs typeface="Arial"/>
              </a:rPr>
              <a:t>Poor attendance triggers:</a:t>
            </a:r>
            <a:endParaRPr lang="en-US" sz="2000">
              <a:solidFill>
                <a:schemeClr val="accent1">
                  <a:lumMod val="75000"/>
                </a:schemeClr>
              </a:solidFill>
              <a:latin typeface="Arial"/>
              <a:cs typeface="Arial"/>
            </a:endParaRPr>
          </a:p>
          <a:p>
            <a:r>
              <a:rPr lang="en-GB" sz="2000" dirty="0">
                <a:solidFill>
                  <a:schemeClr val="accent1">
                    <a:lumMod val="75000"/>
                  </a:schemeClr>
                </a:solidFill>
                <a:latin typeface="Arial"/>
                <a:cs typeface="Arial"/>
              </a:rPr>
              <a:t>1) A letter informing you of your child’s attendance</a:t>
            </a:r>
            <a:endParaRPr lang="en-US" sz="2000" dirty="0">
              <a:solidFill>
                <a:schemeClr val="accent1">
                  <a:lumMod val="75000"/>
                </a:schemeClr>
              </a:solidFill>
              <a:latin typeface="Arial"/>
              <a:cs typeface="Arial"/>
            </a:endParaRPr>
          </a:p>
          <a:p>
            <a:r>
              <a:rPr lang="en-GB" sz="2000" dirty="0">
                <a:solidFill>
                  <a:schemeClr val="accent1">
                    <a:lumMod val="75000"/>
                  </a:schemeClr>
                </a:solidFill>
                <a:latin typeface="Arial"/>
                <a:cs typeface="Arial"/>
              </a:rPr>
              <a:t>2) The need to provide medical evidence for any absence and fines to be applied</a:t>
            </a:r>
            <a:endParaRPr lang="en-US" sz="2000">
              <a:solidFill>
                <a:schemeClr val="accent1">
                  <a:lumMod val="75000"/>
                </a:schemeClr>
              </a:solidFill>
              <a:latin typeface="Arial"/>
              <a:cs typeface="Arial"/>
            </a:endParaRPr>
          </a:p>
          <a:p>
            <a:r>
              <a:rPr lang="en-GB" sz="2000" dirty="0">
                <a:solidFill>
                  <a:schemeClr val="accent1">
                    <a:lumMod val="75000"/>
                  </a:schemeClr>
                </a:solidFill>
                <a:latin typeface="Arial"/>
                <a:cs typeface="Arial"/>
              </a:rPr>
              <a:t>3) The referral to the local government’s Educational Welfare Officer.</a:t>
            </a:r>
            <a:endParaRPr lang="en-US" sz="2000" dirty="0">
              <a:solidFill>
                <a:schemeClr val="accent1">
                  <a:lumMod val="75000"/>
                </a:schemeClr>
              </a:solidFill>
              <a:latin typeface="Arial"/>
              <a:cs typeface="Arial"/>
            </a:endParaRPr>
          </a:p>
          <a:p>
            <a:endParaRPr lang="en-GB" sz="2000" dirty="0">
              <a:solidFill>
                <a:srgbClr val="000000"/>
              </a:solidFill>
              <a:latin typeface="Arial"/>
              <a:cs typeface="Arial"/>
            </a:endParaRPr>
          </a:p>
          <a:p>
            <a:r>
              <a:rPr lang="en-GB" sz="2000" dirty="0">
                <a:solidFill>
                  <a:schemeClr val="accent1">
                    <a:lumMod val="75000"/>
                  </a:schemeClr>
                </a:solidFill>
                <a:latin typeface="Arial"/>
                <a:cs typeface="Arial"/>
              </a:rPr>
              <a:t>In addition to academic concerns, low attendance impacts on your child’s ability to build friendships. </a:t>
            </a:r>
            <a:r>
              <a:rPr lang="en-GB" sz="2000" b="1" dirty="0">
                <a:solidFill>
                  <a:schemeClr val="accent1">
                    <a:lumMod val="75000"/>
                  </a:schemeClr>
                </a:solidFill>
                <a:latin typeface="Arial"/>
                <a:cs typeface="Arial"/>
              </a:rPr>
              <a:t>Children want to be friends with those children who they know they will see at playtime.</a:t>
            </a:r>
            <a:endParaRPr lang="en-GB" dirty="0">
              <a:solidFill>
                <a:schemeClr val="accent1">
                  <a:lumMod val="75000"/>
                </a:schemeClr>
              </a:solidFill>
            </a:endParaRPr>
          </a:p>
        </p:txBody>
      </p:sp>
    </p:spTree>
    <p:extLst>
      <p:ext uri="{BB962C8B-B14F-4D97-AF65-F5344CB8AC3E}">
        <p14:creationId xmlns:p14="http://schemas.microsoft.com/office/powerpoint/2010/main" val="3923956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B6E885-D109-4EC9-AE90-8696FADB1C92}"/>
              </a:ext>
            </a:extLst>
          </p:cNvPr>
          <p:cNvSpPr txBox="1"/>
          <p:nvPr/>
        </p:nvSpPr>
        <p:spPr>
          <a:xfrm>
            <a:off x="1485900" y="2038350"/>
            <a:ext cx="2066925" cy="707886"/>
          </a:xfrm>
          <a:prstGeom prst="rect">
            <a:avLst/>
          </a:prstGeom>
          <a:noFill/>
        </p:spPr>
        <p:txBody>
          <a:bodyPr wrap="square" rtlCol="0">
            <a:spAutoFit/>
          </a:bodyPr>
          <a:lstStyle/>
          <a:p>
            <a:r>
              <a:rPr lang="en-GB" sz="4000" dirty="0">
                <a:latin typeface="NTPreCursivef" panose="03000400000000000000" pitchFamily="66" charset="0"/>
              </a:rPr>
              <a:t>Uniform </a:t>
            </a:r>
          </a:p>
        </p:txBody>
      </p:sp>
      <p:sp>
        <p:nvSpPr>
          <p:cNvPr id="3" name="TextBox 2">
            <a:extLst>
              <a:ext uri="{FF2B5EF4-FFF2-40B4-BE49-F238E27FC236}">
                <a16:creationId xmlns:a16="http://schemas.microsoft.com/office/drawing/2014/main" id="{1BBA5121-8C11-4B85-BE39-E5FCBA768F34}"/>
              </a:ext>
            </a:extLst>
          </p:cNvPr>
          <p:cNvSpPr txBox="1"/>
          <p:nvPr/>
        </p:nvSpPr>
        <p:spPr>
          <a:xfrm>
            <a:off x="5381625" y="628650"/>
            <a:ext cx="5695950" cy="5262979"/>
          </a:xfrm>
          <a:prstGeom prst="rect">
            <a:avLst/>
          </a:prstGeom>
          <a:noFill/>
        </p:spPr>
        <p:txBody>
          <a:bodyPr wrap="square" rtlCol="0">
            <a:spAutoFit/>
          </a:bodyPr>
          <a:lstStyle/>
          <a:p>
            <a:r>
              <a:rPr lang="en-GB" sz="2800" dirty="0">
                <a:latin typeface="NTPreCursivef" panose="03000400000000000000" pitchFamily="66" charset="0"/>
              </a:rPr>
              <a:t>As a school we want to represent our community and our uniform enables us to do that proudly. </a:t>
            </a:r>
          </a:p>
          <a:p>
            <a:endParaRPr lang="en-GB" sz="2800" dirty="0">
              <a:latin typeface="NTPreCursivef" panose="03000400000000000000" pitchFamily="66" charset="0"/>
            </a:endParaRPr>
          </a:p>
          <a:p>
            <a:r>
              <a:rPr lang="en-GB" sz="2800" dirty="0">
                <a:latin typeface="NTPreCursivef" panose="03000400000000000000" pitchFamily="66" charset="0"/>
              </a:rPr>
              <a:t>A uniform is a way for children  to feel that they belong.</a:t>
            </a:r>
          </a:p>
          <a:p>
            <a:endParaRPr lang="en-GB" sz="2800" dirty="0">
              <a:latin typeface="NTPreCursivef" panose="03000400000000000000" pitchFamily="66" charset="0"/>
            </a:endParaRPr>
          </a:p>
          <a:p>
            <a:r>
              <a:rPr lang="en-GB" sz="2800" dirty="0">
                <a:latin typeface="NTPreCursivef" panose="03000400000000000000" pitchFamily="66" charset="0"/>
              </a:rPr>
              <a:t>The introduction of our ties has smartened our uniform and has excited the children. </a:t>
            </a:r>
          </a:p>
          <a:p>
            <a:endParaRPr lang="en-GB" sz="2800" dirty="0">
              <a:latin typeface="NTPreCursivef" panose="03000400000000000000" pitchFamily="66" charset="0"/>
            </a:endParaRPr>
          </a:p>
          <a:p>
            <a:r>
              <a:rPr lang="en-GB" sz="2800" dirty="0">
                <a:latin typeface="NTPreCursivef" panose="03000400000000000000" pitchFamily="66" charset="0"/>
              </a:rPr>
              <a:t>We ask all parents to follow the uniform policy which can be found on our website. </a:t>
            </a:r>
          </a:p>
        </p:txBody>
      </p:sp>
    </p:spTree>
    <p:extLst>
      <p:ext uri="{BB962C8B-B14F-4D97-AF65-F5344CB8AC3E}">
        <p14:creationId xmlns:p14="http://schemas.microsoft.com/office/powerpoint/2010/main" val="2445146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0B76A1-8EC0-4C75-89F9-02AE2A69220B}"/>
              </a:ext>
            </a:extLst>
          </p:cNvPr>
          <p:cNvSpPr txBox="1"/>
          <p:nvPr/>
        </p:nvSpPr>
        <p:spPr>
          <a:xfrm>
            <a:off x="957580" y="1905000"/>
            <a:ext cx="2776220" cy="1569660"/>
          </a:xfrm>
          <a:prstGeom prst="rect">
            <a:avLst/>
          </a:prstGeom>
          <a:noFill/>
        </p:spPr>
        <p:txBody>
          <a:bodyPr wrap="square" lIns="91440" tIns="45720" rIns="91440" bIns="45720" rtlCol="0" anchor="t">
            <a:spAutoFit/>
          </a:bodyPr>
          <a:lstStyle/>
          <a:p>
            <a:r>
              <a:rPr lang="en-GB" sz="3200" dirty="0">
                <a:latin typeface="NTPreCursivef"/>
              </a:rPr>
              <a:t>Behaviour and class expectations</a:t>
            </a:r>
          </a:p>
        </p:txBody>
      </p:sp>
      <p:sp>
        <p:nvSpPr>
          <p:cNvPr id="3" name="TextBox 2">
            <a:extLst>
              <a:ext uri="{FF2B5EF4-FFF2-40B4-BE49-F238E27FC236}">
                <a16:creationId xmlns:a16="http://schemas.microsoft.com/office/drawing/2014/main" id="{BA52C17F-B891-44BC-8D30-C2B226DCD697}"/>
              </a:ext>
            </a:extLst>
          </p:cNvPr>
          <p:cNvSpPr txBox="1"/>
          <p:nvPr/>
        </p:nvSpPr>
        <p:spPr>
          <a:xfrm>
            <a:off x="5486400" y="428625"/>
            <a:ext cx="5962650" cy="4524315"/>
          </a:xfrm>
          <a:prstGeom prst="rect">
            <a:avLst/>
          </a:prstGeom>
          <a:noFill/>
        </p:spPr>
        <p:txBody>
          <a:bodyPr wrap="square" lIns="91440" tIns="45720" rIns="91440" bIns="45720" rtlCol="0" anchor="t">
            <a:spAutoFit/>
          </a:bodyPr>
          <a:lstStyle/>
          <a:p>
            <a:r>
              <a:rPr lang="en-GB" sz="2800" dirty="0">
                <a:latin typeface="NTPreCursivef"/>
              </a:rPr>
              <a:t>We have worked as a class to come up with our class expectations. </a:t>
            </a:r>
          </a:p>
          <a:p>
            <a:endParaRPr lang="en-GB" sz="2800" dirty="0">
              <a:latin typeface="NTPreCursivef" panose="03000400000000000000" pitchFamily="66" charset="0"/>
            </a:endParaRPr>
          </a:p>
          <a:p>
            <a:r>
              <a:rPr lang="en-GB" sz="2800" dirty="0">
                <a:latin typeface="NTPreCursivef"/>
              </a:rPr>
              <a:t>The children also decided on consequences if our expectations are not followed. </a:t>
            </a:r>
          </a:p>
          <a:p>
            <a:endParaRPr lang="en-GB" sz="2800" dirty="0">
              <a:latin typeface="NTPreCursivef" panose="03000400000000000000" pitchFamily="66" charset="0"/>
            </a:endParaRPr>
          </a:p>
          <a:p>
            <a:r>
              <a:rPr lang="en-GB" sz="2800" dirty="0">
                <a:latin typeface="NTPreCursivef"/>
              </a:rPr>
              <a:t>These expectations follow our behaviour policy which you will find on our website.</a:t>
            </a:r>
            <a:r>
              <a:rPr lang="en-GB" sz="3600" dirty="0">
                <a:latin typeface="NTPreCursivef"/>
              </a:rPr>
              <a:t> </a:t>
            </a:r>
          </a:p>
        </p:txBody>
      </p:sp>
    </p:spTree>
    <p:extLst>
      <p:ext uri="{BB962C8B-B14F-4D97-AF65-F5344CB8AC3E}">
        <p14:creationId xmlns:p14="http://schemas.microsoft.com/office/powerpoint/2010/main" val="3141676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056EFE-1612-4FAD-A676-AD0DACDD43C1}"/>
              </a:ext>
            </a:extLst>
          </p:cNvPr>
          <p:cNvSpPr txBox="1"/>
          <p:nvPr/>
        </p:nvSpPr>
        <p:spPr>
          <a:xfrm>
            <a:off x="1571625" y="2124075"/>
            <a:ext cx="1866900" cy="1323439"/>
          </a:xfrm>
          <a:prstGeom prst="rect">
            <a:avLst/>
          </a:prstGeom>
          <a:noFill/>
        </p:spPr>
        <p:txBody>
          <a:bodyPr wrap="square" lIns="91440" tIns="45720" rIns="91440" bIns="45720" rtlCol="0" anchor="t">
            <a:spAutoFit/>
          </a:bodyPr>
          <a:lstStyle/>
          <a:p>
            <a:r>
              <a:rPr lang="en-GB" sz="4000" dirty="0">
                <a:latin typeface="NTPreCursivef"/>
              </a:rPr>
              <a:t>Wow Days</a:t>
            </a:r>
          </a:p>
        </p:txBody>
      </p:sp>
      <p:sp>
        <p:nvSpPr>
          <p:cNvPr id="3" name="TextBox 2">
            <a:extLst>
              <a:ext uri="{FF2B5EF4-FFF2-40B4-BE49-F238E27FC236}">
                <a16:creationId xmlns:a16="http://schemas.microsoft.com/office/drawing/2014/main" id="{336C59C6-1566-4184-A089-C28EEE4C4C22}"/>
              </a:ext>
            </a:extLst>
          </p:cNvPr>
          <p:cNvSpPr txBox="1"/>
          <p:nvPr/>
        </p:nvSpPr>
        <p:spPr>
          <a:xfrm>
            <a:off x="5572125" y="847725"/>
            <a:ext cx="5619750" cy="5786199"/>
          </a:xfrm>
          <a:prstGeom prst="rect">
            <a:avLst/>
          </a:prstGeom>
          <a:noFill/>
        </p:spPr>
        <p:txBody>
          <a:bodyPr wrap="square" lIns="91440" tIns="45720" rIns="91440" bIns="45720" rtlCol="0" anchor="t">
            <a:spAutoFit/>
          </a:bodyPr>
          <a:lstStyle/>
          <a:p>
            <a:r>
              <a:rPr lang="en-GB" sz="2200" dirty="0">
                <a:solidFill>
                  <a:schemeClr val="accent1">
                    <a:lumMod val="75000"/>
                  </a:schemeClr>
                </a:solidFill>
                <a:latin typeface="Arial"/>
                <a:cs typeface="Arial"/>
              </a:rPr>
              <a:t>At </a:t>
            </a:r>
            <a:r>
              <a:rPr lang="en-GB" sz="2200" dirty="0" err="1">
                <a:solidFill>
                  <a:schemeClr val="accent1">
                    <a:lumMod val="75000"/>
                  </a:schemeClr>
                </a:solidFill>
                <a:latin typeface="Arial"/>
                <a:cs typeface="Arial"/>
              </a:rPr>
              <a:t>Larkrise</a:t>
            </a:r>
            <a:r>
              <a:rPr lang="en-GB" sz="2200" dirty="0">
                <a:solidFill>
                  <a:schemeClr val="accent1">
                    <a:lumMod val="75000"/>
                  </a:schemeClr>
                </a:solidFill>
                <a:latin typeface="Arial"/>
                <a:cs typeface="Arial"/>
              </a:rPr>
              <a:t> we have been having 'Wow days' for the last 4 years. This is something that our children really love. </a:t>
            </a:r>
            <a:endParaRPr lang="en-US" sz="2200" dirty="0">
              <a:solidFill>
                <a:schemeClr val="accent1">
                  <a:lumMod val="75000"/>
                </a:schemeClr>
              </a:solidFill>
              <a:latin typeface="Arial"/>
              <a:cs typeface="Arial"/>
            </a:endParaRPr>
          </a:p>
          <a:p>
            <a:endParaRPr lang="en-GB" sz="2200" dirty="0">
              <a:latin typeface="Arial"/>
              <a:cs typeface="Arial"/>
            </a:endParaRPr>
          </a:p>
          <a:p>
            <a:r>
              <a:rPr lang="en-GB" sz="2200" dirty="0">
                <a:solidFill>
                  <a:schemeClr val="accent1">
                    <a:lumMod val="75000"/>
                  </a:schemeClr>
                </a:solidFill>
                <a:latin typeface="Arial"/>
                <a:cs typeface="Arial"/>
              </a:rPr>
              <a:t>Every half term we choose a day, a morning or an afternoon to do something exciting, interesting or engaging with regard to our current learning. In the past we have created castles with our parents in the hall, we have been 'Romans' for the day and come in dressed in togas and building shields and swords. The idea is to make memories for the children that help their learning to stick. Keep an eye out for dates for our upcoming Wow days later this term and next term.</a:t>
            </a:r>
            <a:endParaRPr lang="en-GB" dirty="0">
              <a:solidFill>
                <a:schemeClr val="accent1">
                  <a:lumMod val="75000"/>
                </a:schemeClr>
              </a:solidFill>
            </a:endParaRPr>
          </a:p>
          <a:p>
            <a:endParaRPr lang="en-GB" dirty="0"/>
          </a:p>
        </p:txBody>
      </p:sp>
    </p:spTree>
    <p:extLst>
      <p:ext uri="{BB962C8B-B14F-4D97-AF65-F5344CB8AC3E}">
        <p14:creationId xmlns:p14="http://schemas.microsoft.com/office/powerpoint/2010/main" val="684189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ED27B1-66BD-45A5-A13F-5C7B02A4AB23}"/>
              </a:ext>
            </a:extLst>
          </p:cNvPr>
          <p:cNvSpPr txBox="1"/>
          <p:nvPr/>
        </p:nvSpPr>
        <p:spPr>
          <a:xfrm>
            <a:off x="5010150" y="1171575"/>
            <a:ext cx="6324600" cy="3477875"/>
          </a:xfrm>
          <a:prstGeom prst="rect">
            <a:avLst/>
          </a:prstGeom>
          <a:noFill/>
        </p:spPr>
        <p:txBody>
          <a:bodyPr wrap="square" rtlCol="0">
            <a:spAutoFit/>
          </a:bodyPr>
          <a:lstStyle/>
          <a:p>
            <a:pPr marL="0" indent="0">
              <a:buNone/>
            </a:pPr>
            <a:r>
              <a:rPr lang="en-GB" sz="4400" u="sng" dirty="0">
                <a:solidFill>
                  <a:srgbClr val="00B050"/>
                </a:solidFill>
                <a:latin typeface="NTPreCursivef" panose="03000400000000000000" pitchFamily="66" charset="0"/>
              </a:rPr>
              <a:t>In year 1</a:t>
            </a:r>
            <a:r>
              <a:rPr lang="en-GB" sz="4400" dirty="0">
                <a:solidFill>
                  <a:srgbClr val="00B050"/>
                </a:solidFill>
                <a:latin typeface="NTPreCursivef" panose="03000400000000000000" pitchFamily="66" charset="0"/>
              </a:rPr>
              <a:t>, </a:t>
            </a:r>
            <a:r>
              <a:rPr lang="en-GB" sz="4400" dirty="0">
                <a:latin typeface="NTPreCursivef" panose="03000400000000000000" pitchFamily="66" charset="0"/>
              </a:rPr>
              <a:t>Children complete the phonics screening check in June. Children who do not pass this will be given the opportunity to re sit this in Year 2. </a:t>
            </a:r>
          </a:p>
        </p:txBody>
      </p:sp>
      <p:sp>
        <p:nvSpPr>
          <p:cNvPr id="3" name="TextBox 2">
            <a:extLst>
              <a:ext uri="{FF2B5EF4-FFF2-40B4-BE49-F238E27FC236}">
                <a16:creationId xmlns:a16="http://schemas.microsoft.com/office/drawing/2014/main" id="{49642BA5-6D42-4854-814E-C258E5F070C9}"/>
              </a:ext>
            </a:extLst>
          </p:cNvPr>
          <p:cNvSpPr txBox="1"/>
          <p:nvPr/>
        </p:nvSpPr>
        <p:spPr>
          <a:xfrm>
            <a:off x="1409700" y="2181225"/>
            <a:ext cx="2200275" cy="2123658"/>
          </a:xfrm>
          <a:prstGeom prst="rect">
            <a:avLst/>
          </a:prstGeom>
          <a:noFill/>
        </p:spPr>
        <p:txBody>
          <a:bodyPr wrap="square" lIns="91440" tIns="45720" rIns="91440" bIns="45720" rtlCol="0" anchor="t">
            <a:spAutoFit/>
          </a:bodyPr>
          <a:lstStyle/>
          <a:p>
            <a:r>
              <a:rPr lang="en-GB" sz="4400" dirty="0">
                <a:latin typeface="NTPreCursivef"/>
              </a:rPr>
              <a:t>Phonics Assessment Test</a:t>
            </a:r>
            <a:endParaRPr lang="en-US" dirty="0"/>
          </a:p>
        </p:txBody>
      </p:sp>
    </p:spTree>
    <p:extLst>
      <p:ext uri="{BB962C8B-B14F-4D97-AF65-F5344CB8AC3E}">
        <p14:creationId xmlns:p14="http://schemas.microsoft.com/office/powerpoint/2010/main" val="2391765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3217228"/>
            <a:ext cx="3033485" cy="769441"/>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Our  team</a:t>
            </a:r>
            <a:endParaRPr lang="ko-KR" altLang="en-US" sz="4400" dirty="0">
              <a:solidFill>
                <a:schemeClr val="accent1">
                  <a:lumMod val="75000"/>
                </a:schemeClr>
              </a:solidFill>
              <a:cs typeface="Arial" pitchFamily="34" charset="0"/>
            </a:endParaRPr>
          </a:p>
        </p:txBody>
      </p:sp>
      <p:sp>
        <p:nvSpPr>
          <p:cNvPr id="37" name="TextBox 36">
            <a:extLst>
              <a:ext uri="{FF2B5EF4-FFF2-40B4-BE49-F238E27FC236}">
                <a16:creationId xmlns:a16="http://schemas.microsoft.com/office/drawing/2014/main" id="{00741F9D-2E98-1068-2504-EE7AD9D56FCA}"/>
              </a:ext>
            </a:extLst>
          </p:cNvPr>
          <p:cNvSpPr txBox="1"/>
          <p:nvPr/>
        </p:nvSpPr>
        <p:spPr>
          <a:xfrm>
            <a:off x="5415426" y="609600"/>
            <a:ext cx="2236811" cy="738664"/>
          </a:xfrm>
          <a:prstGeom prst="rect">
            <a:avLst/>
          </a:prstGeom>
          <a:noFill/>
        </p:spPr>
        <p:txBody>
          <a:bodyPr wrap="square" lIns="0" tIns="0" rIns="0" bIns="0" rtlCol="0">
            <a:spAutoFit/>
          </a:bodyPr>
          <a:lstStyle/>
          <a:p>
            <a:pPr algn="ctr"/>
            <a:r>
              <a:rPr lang="en-US" altLang="ko-KR" sz="4800" b="1" dirty="0" err="1">
                <a:solidFill>
                  <a:schemeClr val="accent1"/>
                </a:solidFill>
                <a:latin typeface="NTPreCursivef" panose="03000400000000000000" pitchFamily="66" charset="0"/>
              </a:rPr>
              <a:t>Mrs</a:t>
            </a:r>
            <a:r>
              <a:rPr lang="en-US" altLang="ko-KR" sz="4800" b="1" dirty="0">
                <a:solidFill>
                  <a:schemeClr val="accent1"/>
                </a:solidFill>
                <a:latin typeface="NTPreCursivef" panose="03000400000000000000" pitchFamily="66" charset="0"/>
              </a:rPr>
              <a:t> Bacon </a:t>
            </a:r>
          </a:p>
        </p:txBody>
      </p:sp>
      <p:sp>
        <p:nvSpPr>
          <p:cNvPr id="39" name="TextBox 38">
            <a:extLst>
              <a:ext uri="{FF2B5EF4-FFF2-40B4-BE49-F238E27FC236}">
                <a16:creationId xmlns:a16="http://schemas.microsoft.com/office/drawing/2014/main" id="{5A8938D1-52E2-15B5-40F6-398BCF108A41}"/>
              </a:ext>
            </a:extLst>
          </p:cNvPr>
          <p:cNvSpPr txBox="1"/>
          <p:nvPr/>
        </p:nvSpPr>
        <p:spPr>
          <a:xfrm>
            <a:off x="5297214" y="701933"/>
            <a:ext cx="7851226" cy="553998"/>
          </a:xfrm>
          <a:prstGeom prst="rect">
            <a:avLst/>
          </a:prstGeom>
          <a:noFill/>
        </p:spPr>
        <p:txBody>
          <a:bodyPr wrap="square" lIns="0" tIns="0" rIns="0" bIns="0" rtlCol="0">
            <a:spAutoFit/>
          </a:bodyPr>
          <a:lstStyle/>
          <a:p>
            <a:pPr algn="ctr"/>
            <a:r>
              <a:rPr lang="en-US" altLang="ko-KR" sz="3600" dirty="0">
                <a:solidFill>
                  <a:schemeClr val="tx1">
                    <a:lumMod val="75000"/>
                    <a:lumOff val="25000"/>
                  </a:schemeClr>
                </a:solidFill>
                <a:latin typeface="NTPreCursivef" panose="03000400000000000000" pitchFamily="66" charset="0"/>
              </a:rPr>
              <a:t>- Class teacher   </a:t>
            </a:r>
          </a:p>
        </p:txBody>
      </p:sp>
      <p:sp>
        <p:nvSpPr>
          <p:cNvPr id="74" name="TextBox 73">
            <a:extLst>
              <a:ext uri="{FF2B5EF4-FFF2-40B4-BE49-F238E27FC236}">
                <a16:creationId xmlns:a16="http://schemas.microsoft.com/office/drawing/2014/main" id="{E26C9479-5A30-92BA-AC82-3E8135168C64}"/>
              </a:ext>
            </a:extLst>
          </p:cNvPr>
          <p:cNvSpPr txBox="1"/>
          <p:nvPr/>
        </p:nvSpPr>
        <p:spPr>
          <a:xfrm>
            <a:off x="3132083" y="1632117"/>
            <a:ext cx="6505904" cy="1107996"/>
          </a:xfrm>
          <a:prstGeom prst="rect">
            <a:avLst/>
          </a:prstGeom>
          <a:noFill/>
        </p:spPr>
        <p:txBody>
          <a:bodyPr wrap="square" lIns="0" tIns="0" rIns="0" bIns="0" rtlCol="0">
            <a:spAutoFit/>
          </a:bodyPr>
          <a:lstStyle/>
          <a:p>
            <a:pPr algn="ctr"/>
            <a:r>
              <a:rPr lang="en-US" altLang="ko-KR" sz="3600" b="1" dirty="0" err="1">
                <a:solidFill>
                  <a:schemeClr val="accent2"/>
                </a:solidFill>
                <a:latin typeface="NTPreCursivef" panose="03000400000000000000" pitchFamily="66" charset="0"/>
              </a:rPr>
              <a:t>Ms</a:t>
            </a:r>
            <a:r>
              <a:rPr lang="en-US" altLang="ko-KR" sz="3600" b="1" dirty="0">
                <a:solidFill>
                  <a:schemeClr val="accent2"/>
                </a:solidFill>
                <a:latin typeface="NTPreCursivef" panose="03000400000000000000" pitchFamily="66" charset="0"/>
              </a:rPr>
              <a:t> Moule </a:t>
            </a:r>
          </a:p>
          <a:p>
            <a:pPr algn="ctr"/>
            <a:r>
              <a:rPr lang="en-US" altLang="ko-KR" sz="3600" b="1" dirty="0">
                <a:solidFill>
                  <a:schemeClr val="accent2"/>
                </a:solidFill>
                <a:latin typeface="NTPreCursivef" panose="03000400000000000000" pitchFamily="66" charset="0"/>
              </a:rPr>
              <a:t>Miss Carline</a:t>
            </a:r>
          </a:p>
        </p:txBody>
      </p:sp>
      <p:sp>
        <p:nvSpPr>
          <p:cNvPr id="75" name="TextBox 74">
            <a:extLst>
              <a:ext uri="{FF2B5EF4-FFF2-40B4-BE49-F238E27FC236}">
                <a16:creationId xmlns:a16="http://schemas.microsoft.com/office/drawing/2014/main" id="{52E01F51-C9EF-7DC4-361C-3621E86BBBAF}"/>
              </a:ext>
            </a:extLst>
          </p:cNvPr>
          <p:cNvSpPr txBox="1"/>
          <p:nvPr/>
        </p:nvSpPr>
        <p:spPr>
          <a:xfrm>
            <a:off x="7561143" y="2568028"/>
            <a:ext cx="4519194" cy="430887"/>
          </a:xfrm>
          <a:prstGeom prst="rect">
            <a:avLst/>
          </a:prstGeom>
          <a:noFill/>
        </p:spPr>
        <p:txBody>
          <a:bodyPr wrap="square" lIns="0" tIns="0" rIns="0" bIns="0" rtlCol="0">
            <a:spAutoFit/>
          </a:bodyPr>
          <a:lstStyle/>
          <a:p>
            <a:pPr algn="ctr"/>
            <a:r>
              <a:rPr lang="en-US" altLang="ko-KR" sz="2800" dirty="0">
                <a:solidFill>
                  <a:schemeClr val="tx1">
                    <a:lumMod val="75000"/>
                    <a:lumOff val="25000"/>
                  </a:schemeClr>
                </a:solidFill>
                <a:latin typeface="NTPreCursivef" panose="03000400000000000000" pitchFamily="66" charset="0"/>
              </a:rPr>
              <a:t>Learning Support Assistant </a:t>
            </a:r>
          </a:p>
        </p:txBody>
      </p:sp>
      <p:sp>
        <p:nvSpPr>
          <p:cNvPr id="5" name="TextBox 4">
            <a:extLst>
              <a:ext uri="{FF2B5EF4-FFF2-40B4-BE49-F238E27FC236}">
                <a16:creationId xmlns:a16="http://schemas.microsoft.com/office/drawing/2014/main" id="{E2515589-EC70-F62A-31DD-C585126FF970}"/>
              </a:ext>
            </a:extLst>
          </p:cNvPr>
          <p:cNvSpPr txBox="1"/>
          <p:nvPr/>
        </p:nvSpPr>
        <p:spPr>
          <a:xfrm>
            <a:off x="5297214" y="3571171"/>
            <a:ext cx="4161418" cy="584775"/>
          </a:xfrm>
          <a:prstGeom prst="rect">
            <a:avLst/>
          </a:prstGeom>
          <a:noFill/>
        </p:spPr>
        <p:txBody>
          <a:bodyPr wrap="square" lIns="91440" tIns="45720" rIns="91440" bIns="45720" rtlCol="0" anchor="t">
            <a:spAutoFit/>
          </a:bodyPr>
          <a:lstStyle/>
          <a:p>
            <a:r>
              <a:rPr lang="en-GB" sz="3200" b="1" dirty="0">
                <a:solidFill>
                  <a:schemeClr val="accent2"/>
                </a:solidFill>
                <a:latin typeface="NTPreCursivef" panose="03000400000000000000" pitchFamily="66" charset="0"/>
              </a:rPr>
              <a:t>Mrs Murphy - </a:t>
            </a:r>
            <a:r>
              <a:rPr lang="en-GB" sz="3200" dirty="0">
                <a:latin typeface="NTPreCursivef" panose="03000400000000000000" pitchFamily="66" charset="0"/>
              </a:rPr>
              <a:t>PPA cover </a:t>
            </a:r>
            <a:endParaRPr lang="en-GB" sz="3200" dirty="0">
              <a:latin typeface="NTPreCursivef" panose="03000400000000000000" pitchFamily="66" charset="0"/>
              <a:cs typeface="Arial"/>
            </a:endParaRPr>
          </a:p>
        </p:txBody>
      </p:sp>
    </p:spTree>
    <p:extLst>
      <p:ext uri="{BB962C8B-B14F-4D97-AF65-F5344CB8AC3E}">
        <p14:creationId xmlns:p14="http://schemas.microsoft.com/office/powerpoint/2010/main" val="3487259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CAB382-2F2C-646A-D260-5D138B510105}"/>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Homework</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94042BC-D674-2E4E-4F0D-C3F466A1131B}"/>
              </a:ext>
            </a:extLst>
          </p:cNvPr>
          <p:cNvSpPr txBox="1"/>
          <p:nvPr/>
        </p:nvSpPr>
        <p:spPr>
          <a:xfrm>
            <a:off x="5619749" y="166568"/>
            <a:ext cx="6427109" cy="5262979"/>
          </a:xfrm>
          <a:prstGeom prst="rect">
            <a:avLst/>
          </a:prstGeom>
          <a:noFill/>
        </p:spPr>
        <p:txBody>
          <a:bodyPr wrap="square" lIns="91440" tIns="45720" rIns="91440" bIns="45720" anchor="t">
            <a:spAutoFit/>
          </a:bodyPr>
          <a:lstStyle/>
          <a:p>
            <a:pPr marL="0" indent="0">
              <a:buNone/>
            </a:pPr>
            <a:r>
              <a:rPr lang="en-GB" sz="2400" dirty="0">
                <a:solidFill>
                  <a:schemeClr val="accent1">
                    <a:lumMod val="75000"/>
                  </a:schemeClr>
                </a:solidFill>
                <a:latin typeface="NTPreCursivef"/>
              </a:rPr>
              <a:t>At Larkrise we do not set formal homework. </a:t>
            </a:r>
          </a:p>
          <a:p>
            <a:pPr marL="0" indent="0">
              <a:buNone/>
            </a:pPr>
            <a:endParaRPr lang="en-GB" sz="2400" dirty="0">
              <a:solidFill>
                <a:schemeClr val="accent1">
                  <a:lumMod val="75000"/>
                </a:schemeClr>
              </a:solidFill>
              <a:latin typeface="NTPreCursivef" panose="03000400000000000000" pitchFamily="66" charset="0"/>
            </a:endParaRPr>
          </a:p>
          <a:p>
            <a:pPr marL="0" indent="0">
              <a:buNone/>
            </a:pPr>
            <a:r>
              <a:rPr lang="en-GB" sz="2400" dirty="0">
                <a:solidFill>
                  <a:schemeClr val="accent1">
                    <a:lumMod val="75000"/>
                  </a:schemeClr>
                </a:solidFill>
                <a:latin typeface="NTPreCursivef"/>
              </a:rPr>
              <a:t>What we do ask is to read with your child every night. </a:t>
            </a:r>
          </a:p>
          <a:p>
            <a:pPr marL="0" indent="0">
              <a:buNone/>
            </a:pPr>
            <a:endParaRPr lang="en-GB" sz="2400" dirty="0">
              <a:solidFill>
                <a:schemeClr val="accent1">
                  <a:lumMod val="75000"/>
                </a:schemeClr>
              </a:solidFill>
              <a:latin typeface="NTPreCursivef" panose="03000400000000000000" pitchFamily="66" charset="0"/>
            </a:endParaRPr>
          </a:p>
          <a:p>
            <a:pPr marL="0" indent="0">
              <a:buNone/>
            </a:pPr>
            <a:r>
              <a:rPr lang="en-GB" sz="2400" dirty="0">
                <a:solidFill>
                  <a:schemeClr val="accent1">
                    <a:lumMod val="75000"/>
                  </a:schemeClr>
                </a:solidFill>
                <a:latin typeface="NTPreCursivef"/>
              </a:rPr>
              <a:t>This will help them become confident and fluent readers. </a:t>
            </a:r>
          </a:p>
          <a:p>
            <a:pPr marL="0" indent="0">
              <a:buNone/>
            </a:pPr>
            <a:endParaRPr lang="en-GB" sz="2400" dirty="0">
              <a:solidFill>
                <a:schemeClr val="accent1">
                  <a:lumMod val="75000"/>
                </a:schemeClr>
              </a:solidFill>
              <a:latin typeface="NTPreCursivef" panose="03000400000000000000" pitchFamily="66" charset="0"/>
            </a:endParaRPr>
          </a:p>
          <a:p>
            <a:pPr marL="0" indent="0">
              <a:buNone/>
            </a:pPr>
            <a:r>
              <a:rPr lang="en-GB" sz="2400" dirty="0">
                <a:solidFill>
                  <a:schemeClr val="accent1">
                    <a:lumMod val="75000"/>
                  </a:schemeClr>
                </a:solidFill>
                <a:latin typeface="NTPreCursivef"/>
              </a:rPr>
              <a:t>Being a confident reader enables them to access all areas of the curriculum and develop a love for reading for life. </a:t>
            </a:r>
          </a:p>
          <a:p>
            <a:pPr marL="0" indent="0">
              <a:buNone/>
            </a:pPr>
            <a:endParaRPr lang="en-GB" sz="2400" dirty="0">
              <a:solidFill>
                <a:schemeClr val="accent1">
                  <a:lumMod val="75000"/>
                </a:schemeClr>
              </a:solidFill>
              <a:latin typeface="NTPreCursivef" panose="03000400000000000000" pitchFamily="66" charset="0"/>
            </a:endParaRPr>
          </a:p>
          <a:p>
            <a:pPr marL="0" indent="0">
              <a:buNone/>
            </a:pPr>
            <a:r>
              <a:rPr lang="en-GB" sz="2400" dirty="0">
                <a:solidFill>
                  <a:schemeClr val="accent1">
                    <a:lumMod val="75000"/>
                  </a:schemeClr>
                </a:solidFill>
                <a:latin typeface="NTPreCursivef"/>
              </a:rPr>
              <a:t>When reading at home please sign the reading diary each time you read with your child. </a:t>
            </a:r>
          </a:p>
        </p:txBody>
      </p:sp>
    </p:spTree>
    <p:extLst>
      <p:ext uri="{BB962C8B-B14F-4D97-AF65-F5344CB8AC3E}">
        <p14:creationId xmlns:p14="http://schemas.microsoft.com/office/powerpoint/2010/main" val="2714252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4C6C09-06D0-2902-2D74-043262B3368C}"/>
              </a:ext>
            </a:extLst>
          </p:cNvPr>
          <p:cNvSpPr txBox="1"/>
          <p:nvPr/>
        </p:nvSpPr>
        <p:spPr>
          <a:xfrm>
            <a:off x="827314" y="2786862"/>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Healthy schools</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8BCEEDF-D4F9-8D20-DC5F-FBA18CE1ADF8}"/>
              </a:ext>
            </a:extLst>
          </p:cNvPr>
          <p:cNvSpPr txBox="1"/>
          <p:nvPr/>
        </p:nvSpPr>
        <p:spPr>
          <a:xfrm>
            <a:off x="5704114" y="224641"/>
            <a:ext cx="6096000" cy="5632311"/>
          </a:xfrm>
          <a:prstGeom prst="rect">
            <a:avLst/>
          </a:prstGeom>
          <a:noFill/>
        </p:spPr>
        <p:txBody>
          <a:bodyPr wrap="square">
            <a:spAutoFit/>
          </a:bodyPr>
          <a:lstStyle/>
          <a:p>
            <a:pPr marL="0" indent="0">
              <a:buNone/>
            </a:pPr>
            <a:r>
              <a:rPr lang="en-GB" sz="2400" dirty="0">
                <a:solidFill>
                  <a:schemeClr val="accent1">
                    <a:lumMod val="75000"/>
                  </a:schemeClr>
                </a:solidFill>
                <a:latin typeface="NTPreCursivef" panose="03000400000000000000" pitchFamily="66" charset="0"/>
              </a:rPr>
              <a:t>Our school is increasing its focus on healthy lifestyles this year and there are some rules that will be in place.</a:t>
            </a:r>
          </a:p>
          <a:p>
            <a:pPr marL="0" indent="0">
              <a:buNone/>
            </a:pPr>
            <a:endParaRPr lang="en-GB" sz="2400" dirty="0">
              <a:solidFill>
                <a:schemeClr val="accent1">
                  <a:lumMod val="75000"/>
                </a:schemeClr>
              </a:solidFill>
              <a:latin typeface="NTPreCursivef" panose="03000400000000000000" pitchFamily="66" charset="0"/>
            </a:endParaRPr>
          </a:p>
          <a:p>
            <a:r>
              <a:rPr lang="en-GB" sz="2400" dirty="0">
                <a:solidFill>
                  <a:schemeClr val="accent1">
                    <a:lumMod val="75000"/>
                  </a:schemeClr>
                </a:solidFill>
                <a:latin typeface="NTPreCursivef" panose="03000400000000000000" pitchFamily="66" charset="0"/>
              </a:rPr>
              <a:t>Playtime snacks must be </a:t>
            </a:r>
            <a:r>
              <a:rPr lang="en-GB" sz="2400" b="1" dirty="0">
                <a:solidFill>
                  <a:schemeClr val="accent1">
                    <a:lumMod val="75000"/>
                  </a:schemeClr>
                </a:solidFill>
                <a:latin typeface="NTPreCursivef" panose="03000400000000000000" pitchFamily="66" charset="0"/>
              </a:rPr>
              <a:t>a piece of fruit or veg </a:t>
            </a:r>
            <a:r>
              <a:rPr lang="en-GB" sz="2400" dirty="0">
                <a:solidFill>
                  <a:schemeClr val="accent1">
                    <a:lumMod val="75000"/>
                  </a:schemeClr>
                </a:solidFill>
                <a:latin typeface="NTPreCursivef" panose="03000400000000000000" pitchFamily="66" charset="0"/>
              </a:rPr>
              <a:t>(not snack bars or chocolate).</a:t>
            </a:r>
          </a:p>
          <a:p>
            <a:endParaRPr lang="en-GB" sz="2400" dirty="0">
              <a:solidFill>
                <a:schemeClr val="accent1">
                  <a:lumMod val="75000"/>
                </a:schemeClr>
              </a:solidFill>
              <a:latin typeface="NTPreCursivef" panose="03000400000000000000" pitchFamily="66" charset="0"/>
            </a:endParaRPr>
          </a:p>
          <a:p>
            <a:pPr marL="0" indent="0">
              <a:buNone/>
            </a:pPr>
            <a:r>
              <a:rPr lang="en-GB" sz="2400" dirty="0">
                <a:solidFill>
                  <a:schemeClr val="accent1">
                    <a:lumMod val="75000"/>
                  </a:schemeClr>
                </a:solidFill>
                <a:latin typeface="NTPreCursivef" panose="03000400000000000000" pitchFamily="66" charset="0"/>
              </a:rPr>
              <a:t>Children should not bring in sweets on their birthday, this is because:</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It is our aim to promote healthy choices at school</a:t>
            </a:r>
          </a:p>
          <a:p>
            <a:pPr marL="342900" indent="-342900">
              <a:buFont typeface="Courier New" panose="02070309020205020404" pitchFamily="49" charset="0"/>
              <a:buChar char="o"/>
            </a:pPr>
            <a:r>
              <a:rPr lang="en-GB" sz="2400" dirty="0">
                <a:solidFill>
                  <a:schemeClr val="accent1">
                    <a:lumMod val="75000"/>
                  </a:schemeClr>
                </a:solidFill>
                <a:latin typeface="NTPreCursivef" panose="03000400000000000000" pitchFamily="66" charset="0"/>
              </a:rPr>
              <a:t>We know that some parents feel under pressure to provide cakes/sweets for the whole class on their child’s birthday.</a:t>
            </a:r>
          </a:p>
          <a:p>
            <a:pPr marL="0" indent="0">
              <a:buNone/>
            </a:pPr>
            <a:endParaRPr lang="en-GB" sz="2400" dirty="0">
              <a:solidFill>
                <a:schemeClr val="accent1">
                  <a:lumMod val="75000"/>
                </a:schemeClr>
              </a:solidFill>
              <a:latin typeface="NTPreCursivef" panose="03000400000000000000" pitchFamily="66" charset="0"/>
            </a:endParaRPr>
          </a:p>
          <a:p>
            <a:pPr marL="0" indent="0">
              <a:buNone/>
            </a:pPr>
            <a:r>
              <a:rPr lang="en-GB" sz="2400" dirty="0">
                <a:solidFill>
                  <a:schemeClr val="accent1">
                    <a:lumMod val="75000"/>
                  </a:schemeClr>
                </a:solidFill>
                <a:latin typeface="NTPreCursivef" panose="03000400000000000000" pitchFamily="66" charset="0"/>
              </a:rPr>
              <a:t>Wearing a birthday badge for the day might be a nice way of showing their friends it is their birthday. </a:t>
            </a:r>
          </a:p>
        </p:txBody>
      </p:sp>
    </p:spTree>
    <p:extLst>
      <p:ext uri="{BB962C8B-B14F-4D97-AF65-F5344CB8AC3E}">
        <p14:creationId xmlns:p14="http://schemas.microsoft.com/office/powerpoint/2010/main" val="1586272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9F52-A6FD-A5D6-E742-2180B8E775E6}"/>
              </a:ext>
            </a:extLst>
          </p:cNvPr>
          <p:cNvSpPr txBox="1"/>
          <p:nvPr/>
        </p:nvSpPr>
        <p:spPr>
          <a:xfrm>
            <a:off x="769256" y="1954116"/>
            <a:ext cx="3323772" cy="3847207"/>
          </a:xfrm>
          <a:prstGeom prst="rect">
            <a:avLst/>
          </a:prstGeom>
          <a:noFill/>
        </p:spPr>
        <p:txBody>
          <a:bodyPr wrap="square" rtlCol="0" anchor="ctr">
            <a:spAutoFit/>
          </a:bodyPr>
          <a:lstStyle/>
          <a:p>
            <a:pPr algn="ctr"/>
            <a:r>
              <a:rPr lang="en-US" altLang="ko-KR" sz="4000" dirty="0">
                <a:solidFill>
                  <a:schemeClr val="accent1">
                    <a:lumMod val="75000"/>
                  </a:schemeClr>
                </a:solidFill>
                <a:cs typeface="Arial" pitchFamily="34" charset="0"/>
              </a:rPr>
              <a:t>Special Educational Needs and or Disabilities </a:t>
            </a:r>
          </a:p>
          <a:p>
            <a:pPr algn="ctr"/>
            <a:r>
              <a:rPr lang="en-US" altLang="ko-KR" sz="4000" dirty="0">
                <a:solidFill>
                  <a:schemeClr val="accent1">
                    <a:lumMod val="75000"/>
                  </a:schemeClr>
                </a:solidFill>
                <a:cs typeface="Arial" pitchFamily="34" charset="0"/>
              </a:rPr>
              <a:t>(SEND)</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682037D-DBCA-A904-1331-EB896864AF1A}"/>
              </a:ext>
            </a:extLst>
          </p:cNvPr>
          <p:cNvSpPr txBox="1"/>
          <p:nvPr/>
        </p:nvSpPr>
        <p:spPr>
          <a:xfrm>
            <a:off x="5615501" y="305068"/>
            <a:ext cx="6096000" cy="5940088"/>
          </a:xfrm>
          <a:prstGeom prst="rect">
            <a:avLst/>
          </a:prstGeom>
          <a:noFill/>
        </p:spPr>
        <p:txBody>
          <a:bodyPr wrap="square" lIns="91440" tIns="45720" rIns="91440" bIns="45720" anchor="t">
            <a:spAutoFit/>
          </a:bodyPr>
          <a:lstStyle/>
          <a:p>
            <a:r>
              <a:rPr lang="en-GB" sz="2000" dirty="0">
                <a:solidFill>
                  <a:schemeClr val="accent1">
                    <a:lumMod val="75000"/>
                  </a:schemeClr>
                </a:solidFill>
                <a:latin typeface="NTPreCursivef"/>
              </a:rPr>
              <a:t>Mrs Maggie Pattullo is our Special Educational Needs co-ordinator. </a:t>
            </a:r>
          </a:p>
          <a:p>
            <a:pPr marL="0" indent="0">
              <a:buNone/>
            </a:pPr>
            <a:endParaRPr lang="en-GB" sz="2000" dirty="0">
              <a:solidFill>
                <a:schemeClr val="accent1">
                  <a:lumMod val="75000"/>
                </a:schemeClr>
              </a:solidFill>
              <a:latin typeface="NTPreCursivef" panose="03000400000000000000" pitchFamily="66" charset="0"/>
            </a:endParaRPr>
          </a:p>
          <a:p>
            <a:pPr marL="342900" indent="-342900">
              <a:buFont typeface="Courier New" panose="02070309020205020404" pitchFamily="49" charset="0"/>
              <a:buChar char="o"/>
            </a:pPr>
            <a:r>
              <a:rPr lang="en-GB" sz="2000" dirty="0">
                <a:solidFill>
                  <a:schemeClr val="accent1">
                    <a:lumMod val="75000"/>
                  </a:schemeClr>
                </a:solidFill>
                <a:latin typeface="NTPreCursivef"/>
              </a:rPr>
              <a:t>If your child does not seem to be making the progress we would expect, then additional steps may need to be put into place in order to help them access the curriculum and make good progress from their starting points. </a:t>
            </a:r>
            <a:endParaRPr lang="en-GB" sz="2000">
              <a:solidFill>
                <a:schemeClr val="accent1">
                  <a:lumMod val="75000"/>
                </a:schemeClr>
              </a:solidFill>
              <a:latin typeface="NTPreCursivef"/>
              <a:cs typeface="Arial"/>
            </a:endParaRPr>
          </a:p>
          <a:p>
            <a:endParaRPr lang="en-GB" sz="2000" dirty="0">
              <a:solidFill>
                <a:schemeClr val="accent1">
                  <a:lumMod val="75000"/>
                </a:schemeClr>
              </a:solidFill>
              <a:latin typeface="NTPreCursivef" panose="03000400000000000000" pitchFamily="66" charset="0"/>
            </a:endParaRPr>
          </a:p>
          <a:p>
            <a:pPr marL="342900" indent="-342900">
              <a:buFont typeface="Courier New" panose="02070309020205020404" pitchFamily="49" charset="0"/>
              <a:buChar char="o"/>
            </a:pPr>
            <a:r>
              <a:rPr lang="en-GB" sz="2000" dirty="0">
                <a:solidFill>
                  <a:schemeClr val="accent1">
                    <a:lumMod val="75000"/>
                  </a:schemeClr>
                </a:solidFill>
                <a:latin typeface="NTPreCursivef"/>
              </a:rPr>
              <a:t>Children who require this support in addition to what they receive in the classroom will have a ‘One Plan’ outlining what they need to work on, both in and outside of school to help them make good progress. </a:t>
            </a:r>
          </a:p>
          <a:p>
            <a:pPr marL="342900" indent="-342900">
              <a:buFont typeface="Courier New" panose="02070309020205020404" pitchFamily="49" charset="0"/>
              <a:buChar char="o"/>
            </a:pPr>
            <a:endParaRPr lang="en-GB" sz="2000" dirty="0">
              <a:solidFill>
                <a:schemeClr val="accent1">
                  <a:lumMod val="75000"/>
                </a:schemeClr>
              </a:solidFill>
              <a:latin typeface="NTPreCursivef" panose="03000400000000000000" pitchFamily="66" charset="0"/>
            </a:endParaRPr>
          </a:p>
          <a:p>
            <a:pPr marL="342900" indent="-342900">
              <a:buFont typeface="Courier New" panose="02070309020205020404" pitchFamily="49" charset="0"/>
              <a:buChar char="o"/>
            </a:pPr>
            <a:r>
              <a:rPr lang="en-GB" sz="2000" dirty="0">
                <a:solidFill>
                  <a:schemeClr val="accent1">
                    <a:lumMod val="75000"/>
                  </a:schemeClr>
                </a:solidFill>
                <a:latin typeface="NTPreCursivef"/>
              </a:rPr>
              <a:t>For more significant needs, a child may have an ‘Education, Health and Care Plan’ (EHCP).</a:t>
            </a:r>
          </a:p>
          <a:p>
            <a:pPr marL="342900" indent="-342900">
              <a:buFont typeface="Courier New" panose="02070309020205020404" pitchFamily="49" charset="0"/>
              <a:buChar char="o"/>
            </a:pPr>
            <a:endParaRPr lang="en-GB" sz="2000" dirty="0">
              <a:solidFill>
                <a:schemeClr val="accent1">
                  <a:lumMod val="75000"/>
                </a:schemeClr>
              </a:solidFill>
              <a:latin typeface="NTPreCursivef" panose="03000400000000000000" pitchFamily="66" charset="0"/>
            </a:endParaRPr>
          </a:p>
          <a:p>
            <a:pPr marL="342900" indent="-342900">
              <a:buFont typeface="Courier New" panose="02070309020205020404" pitchFamily="49" charset="0"/>
              <a:buChar char="o"/>
            </a:pPr>
            <a:r>
              <a:rPr lang="en-GB" sz="2000" dirty="0">
                <a:solidFill>
                  <a:schemeClr val="accent1">
                    <a:lumMod val="75000"/>
                  </a:schemeClr>
                </a:solidFill>
                <a:latin typeface="NTPreCursivef"/>
              </a:rPr>
              <a:t>This process is always done in consultation with a child’s parents and class teacher.</a:t>
            </a:r>
          </a:p>
        </p:txBody>
      </p:sp>
    </p:spTree>
    <p:extLst>
      <p:ext uri="{BB962C8B-B14F-4D97-AF65-F5344CB8AC3E}">
        <p14:creationId xmlns:p14="http://schemas.microsoft.com/office/powerpoint/2010/main" val="2197165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5022310" y="139780"/>
            <a:ext cx="6764054" cy="6093976"/>
          </a:xfrm>
          <a:prstGeom prst="rect">
            <a:avLst/>
          </a:prstGeom>
          <a:noFill/>
        </p:spPr>
        <p:txBody>
          <a:bodyPr wrap="square" lIns="91440" tIns="45720" rIns="91440" bIns="45720" anchor="t">
            <a:spAutoFit/>
          </a:bodyPr>
          <a:lstStyle/>
          <a:p>
            <a:r>
              <a:rPr lang="en-GB" sz="2200" dirty="0">
                <a:solidFill>
                  <a:schemeClr val="accent1">
                    <a:lumMod val="75000"/>
                  </a:schemeClr>
                </a:solidFill>
              </a:rPr>
              <a:t> </a:t>
            </a:r>
            <a:r>
              <a:rPr lang="en-GB" sz="2200" dirty="0">
                <a:solidFill>
                  <a:schemeClr val="accent1">
                    <a:lumMod val="75000"/>
                  </a:schemeClr>
                </a:solidFill>
                <a:latin typeface="NTPreCursivef" panose="03000400000000000000" pitchFamily="66" charset="0"/>
              </a:rPr>
              <a:t>Our </a:t>
            </a:r>
            <a:r>
              <a:rPr lang="en-GB" sz="1400" dirty="0">
                <a:solidFill>
                  <a:srgbClr val="000000"/>
                </a:solidFill>
                <a:highlight>
                  <a:srgbClr val="FFFFFF"/>
                </a:highlight>
                <a:latin typeface="NTPreCursivef" panose="03000400000000000000" pitchFamily="66" charset="0"/>
              </a:rPr>
              <a:t>Family Support Worker is Mel Pointon. She is one of our Safeguarding leads and also a member of the senior leadership team. Her role is to support children and families, helping to make sure that every child feels safe, listened to and supported both at school and at home.</a:t>
            </a:r>
            <a:endParaRPr lang="en-US" sz="1400" dirty="0">
              <a:solidFill>
                <a:schemeClr val="accent1">
                  <a:lumMod val="75000"/>
                </a:schemeClr>
              </a:solidFill>
              <a:latin typeface="NTPreCursivef" panose="03000400000000000000" pitchFamily="66" charset="0"/>
              <a:cs typeface="Arial"/>
            </a:endParaRPr>
          </a:p>
          <a:p>
            <a:endParaRPr lang="en-GB" sz="1400" dirty="0">
              <a:solidFill>
                <a:srgbClr val="000000"/>
              </a:solidFill>
              <a:highlight>
                <a:srgbClr val="FFFFFF"/>
              </a:highlight>
              <a:latin typeface="NTPreCursivef" panose="03000400000000000000" pitchFamily="66" charset="0"/>
              <a:cs typeface="Arial"/>
            </a:endParaRPr>
          </a:p>
          <a:p>
            <a:r>
              <a:rPr lang="en-GB" sz="1400" dirty="0">
                <a:solidFill>
                  <a:srgbClr val="000000"/>
                </a:solidFill>
                <a:highlight>
                  <a:srgbClr val="FFFFFF"/>
                </a:highlight>
                <a:latin typeface="NTPreCursivef" panose="03000400000000000000" pitchFamily="66" charset="0"/>
              </a:rPr>
              <a:t>She is trained in play therapy and counselling skills, and can support children in school through sand/play therapy, Draw and Talk, Bereavement Toolbox or simply by providing a safe space and a listening ear when they need someone to talk to.</a:t>
            </a:r>
            <a:endParaRPr lang="en-GB" sz="1400" dirty="0">
              <a:latin typeface="NTPreCursivef" panose="03000400000000000000" pitchFamily="66" charset="0"/>
              <a:cs typeface="Arial"/>
            </a:endParaRPr>
          </a:p>
          <a:p>
            <a:endParaRPr lang="en-GB" sz="1400" dirty="0">
              <a:solidFill>
                <a:srgbClr val="000000"/>
              </a:solidFill>
              <a:highlight>
                <a:srgbClr val="FFFFFF"/>
              </a:highlight>
              <a:latin typeface="NTPreCursivef" panose="03000400000000000000" pitchFamily="66" charset="0"/>
              <a:cs typeface="Arial"/>
            </a:endParaRPr>
          </a:p>
          <a:p>
            <a:r>
              <a:rPr lang="en-GB" sz="1400" dirty="0">
                <a:solidFill>
                  <a:srgbClr val="000000"/>
                </a:solidFill>
                <a:highlight>
                  <a:srgbClr val="FFFFFF"/>
                </a:highlight>
                <a:latin typeface="NTPreCursivef" panose="03000400000000000000" pitchFamily="66" charset="0"/>
              </a:rPr>
              <a:t>A large part of Mel's job is supporting the parents when needed, she is experienced in supporting whatever life throws at you! To give you an idea here is a short list:</a:t>
            </a:r>
            <a:endParaRPr lang="en-GB" sz="1400" dirty="0">
              <a:latin typeface="NTPreCursivef" panose="03000400000000000000" pitchFamily="66" charset="0"/>
              <a:cs typeface="Arial"/>
            </a:endParaRPr>
          </a:p>
          <a:p>
            <a:endParaRPr lang="en-GB" sz="1400" dirty="0">
              <a:solidFill>
                <a:srgbClr val="000000"/>
              </a:solidFill>
              <a:highlight>
                <a:srgbClr val="FFFFFF"/>
              </a:highlight>
              <a:latin typeface="NTPreCursivef" panose="03000400000000000000" pitchFamily="66" charset="0"/>
              <a:cs typeface="Arial"/>
            </a:endParaRPr>
          </a:p>
          <a:p>
            <a:pPr marL="285750" indent="-285750">
              <a:buFont typeface="Arial"/>
              <a:buChar char="•"/>
            </a:pPr>
            <a:r>
              <a:rPr lang="en-GB" sz="1400" dirty="0">
                <a:solidFill>
                  <a:srgbClr val="000000"/>
                </a:solidFill>
                <a:highlight>
                  <a:srgbClr val="FFFFFF"/>
                </a:highlight>
                <a:latin typeface="NTPreCursivef" panose="03000400000000000000" pitchFamily="66" charset="0"/>
              </a:rPr>
              <a:t>Family separation and changes within the family</a:t>
            </a:r>
            <a:endParaRPr lang="en-GB" sz="1400" dirty="0">
              <a:latin typeface="NTPreCursivef" panose="03000400000000000000" pitchFamily="66" charset="0"/>
              <a:cs typeface="Arial"/>
            </a:endParaRPr>
          </a:p>
          <a:p>
            <a:pPr marL="285750" indent="-285750">
              <a:buFont typeface="Arial"/>
              <a:buChar char="•"/>
            </a:pPr>
            <a:r>
              <a:rPr lang="en-GB" sz="1400" dirty="0">
                <a:solidFill>
                  <a:srgbClr val="000000"/>
                </a:solidFill>
                <a:highlight>
                  <a:srgbClr val="FFFFFF"/>
                </a:highlight>
                <a:latin typeface="NTPreCursivef" panose="03000400000000000000" pitchFamily="66" charset="0"/>
              </a:rPr>
              <a:t>Domestic abuse support</a:t>
            </a:r>
            <a:endParaRPr lang="en-GB" sz="1400" dirty="0">
              <a:latin typeface="NTPreCursivef" panose="03000400000000000000" pitchFamily="66" charset="0"/>
              <a:cs typeface="Arial"/>
            </a:endParaRPr>
          </a:p>
          <a:p>
            <a:pPr marL="285750" indent="-285750">
              <a:buFont typeface="Arial"/>
              <a:buChar char="•"/>
            </a:pPr>
            <a:r>
              <a:rPr lang="en-GB" sz="1400" dirty="0">
                <a:solidFill>
                  <a:srgbClr val="000000"/>
                </a:solidFill>
                <a:highlight>
                  <a:srgbClr val="FFFFFF"/>
                </a:highlight>
                <a:latin typeface="NTPreCursivef" panose="03000400000000000000" pitchFamily="66" charset="0"/>
              </a:rPr>
              <a:t>Foodbank vouchers</a:t>
            </a:r>
            <a:endParaRPr lang="en-GB" sz="1400" dirty="0">
              <a:latin typeface="NTPreCursivef" panose="03000400000000000000" pitchFamily="66" charset="0"/>
              <a:cs typeface="Arial"/>
            </a:endParaRPr>
          </a:p>
          <a:p>
            <a:pPr marL="285750" indent="-285750">
              <a:buFont typeface="Arial"/>
              <a:buChar char="•"/>
            </a:pPr>
            <a:r>
              <a:rPr lang="en-GB" sz="1400" dirty="0">
                <a:solidFill>
                  <a:srgbClr val="000000"/>
                </a:solidFill>
                <a:highlight>
                  <a:srgbClr val="FFFFFF"/>
                </a:highlight>
                <a:latin typeface="NTPreCursivef" panose="03000400000000000000" pitchFamily="66" charset="0"/>
              </a:rPr>
              <a:t>TPP (Trauma, Parenting and Partnership) workshops for families</a:t>
            </a:r>
            <a:endParaRPr lang="en-GB" sz="1400" dirty="0">
              <a:latin typeface="NTPreCursivef" panose="03000400000000000000" pitchFamily="66" charset="0"/>
              <a:cs typeface="Arial"/>
            </a:endParaRPr>
          </a:p>
          <a:p>
            <a:pPr marL="285750" indent="-285750">
              <a:buFont typeface="Arial"/>
              <a:buChar char="•"/>
            </a:pPr>
            <a:r>
              <a:rPr lang="en-GB" sz="1400" dirty="0">
                <a:solidFill>
                  <a:srgbClr val="000000"/>
                </a:solidFill>
                <a:highlight>
                  <a:srgbClr val="FFFFFF"/>
                </a:highlight>
                <a:latin typeface="NTPreCursivef" panose="03000400000000000000" pitchFamily="66" charset="0"/>
              </a:rPr>
              <a:t>Behaviour support </a:t>
            </a:r>
            <a:endParaRPr lang="en-GB" sz="1400" dirty="0">
              <a:latin typeface="NTPreCursivef" panose="03000400000000000000" pitchFamily="66" charset="0"/>
              <a:cs typeface="Arial"/>
            </a:endParaRPr>
          </a:p>
          <a:p>
            <a:pPr marL="285750" indent="-285750">
              <a:buFont typeface="Arial"/>
              <a:buChar char="•"/>
            </a:pPr>
            <a:r>
              <a:rPr lang="en-GB" sz="1400" dirty="0">
                <a:solidFill>
                  <a:srgbClr val="000000"/>
                </a:solidFill>
                <a:highlight>
                  <a:srgbClr val="FFFFFF"/>
                </a:highlight>
                <a:latin typeface="NTPreCursivef" panose="03000400000000000000" pitchFamily="66" charset="0"/>
              </a:rPr>
              <a:t>Helping with referrals to external agencies and services</a:t>
            </a:r>
            <a:endParaRPr lang="en-GB" sz="1400" dirty="0">
              <a:latin typeface="NTPreCursivef" panose="03000400000000000000" pitchFamily="66" charset="0"/>
              <a:cs typeface="Arial"/>
            </a:endParaRPr>
          </a:p>
          <a:p>
            <a:endParaRPr lang="en-GB" sz="1400" dirty="0">
              <a:solidFill>
                <a:srgbClr val="000000"/>
              </a:solidFill>
              <a:highlight>
                <a:srgbClr val="FFFFFF"/>
              </a:highlight>
              <a:latin typeface="NTPreCursivef" panose="03000400000000000000" pitchFamily="66" charset="0"/>
              <a:cs typeface="Arial"/>
            </a:endParaRPr>
          </a:p>
          <a:p>
            <a:r>
              <a:rPr lang="en-GB" sz="1400" dirty="0">
                <a:solidFill>
                  <a:srgbClr val="000000"/>
                </a:solidFill>
                <a:highlight>
                  <a:srgbClr val="FFFFFF"/>
                </a:highlight>
                <a:latin typeface="NTPreCursivef" panose="03000400000000000000" pitchFamily="66" charset="0"/>
              </a:rPr>
              <a:t>You can meet with Mel in The Hive, a welcoming space away from the main school building where you can talk confidentially and feel at ease.</a:t>
            </a:r>
            <a:endParaRPr lang="en-GB" sz="1400" dirty="0">
              <a:latin typeface="NTPreCursivef" panose="03000400000000000000" pitchFamily="66" charset="0"/>
              <a:cs typeface="Arial"/>
            </a:endParaRPr>
          </a:p>
          <a:p>
            <a:endParaRPr lang="en-GB" sz="1400" dirty="0">
              <a:solidFill>
                <a:srgbClr val="000000"/>
              </a:solidFill>
              <a:highlight>
                <a:srgbClr val="FFFFFF"/>
              </a:highlight>
              <a:latin typeface="NTPreCursivef" panose="03000400000000000000" pitchFamily="66" charset="0"/>
            </a:endParaRPr>
          </a:p>
          <a:p>
            <a:r>
              <a:rPr lang="en-GB" sz="1400" dirty="0">
                <a:solidFill>
                  <a:srgbClr val="000000"/>
                </a:solidFill>
                <a:highlight>
                  <a:srgbClr val="FFFFFF"/>
                </a:highlight>
                <a:latin typeface="NTPreCursivef" panose="03000400000000000000" pitchFamily="66" charset="0"/>
              </a:rPr>
              <a:t>The Hive is also home to our pre-loved uniform shop, offering good-quality school uniform at a lower cost for families.</a:t>
            </a:r>
            <a:endParaRPr lang="en-GB" sz="1400" dirty="0">
              <a:latin typeface="NTPreCursivef" panose="03000400000000000000" pitchFamily="66" charset="0"/>
              <a:cs typeface="Arial"/>
            </a:endParaRPr>
          </a:p>
          <a:p>
            <a:endParaRPr lang="en-GB" sz="1400" dirty="0">
              <a:solidFill>
                <a:srgbClr val="000000"/>
              </a:solidFill>
              <a:highlight>
                <a:srgbClr val="FFFFFF"/>
              </a:highlight>
              <a:latin typeface="NTPreCursivef" panose="03000400000000000000" pitchFamily="66" charset="0"/>
            </a:endParaRPr>
          </a:p>
          <a:p>
            <a:r>
              <a:rPr lang="en-GB" sz="1400" dirty="0">
                <a:solidFill>
                  <a:srgbClr val="000000"/>
                </a:solidFill>
                <a:highlight>
                  <a:srgbClr val="FFFFFF"/>
                </a:highlight>
                <a:latin typeface="NTPreCursivef" panose="03000400000000000000" pitchFamily="66" charset="0"/>
              </a:rPr>
              <a:t>Contact Mel whether you need advice, practical support, someone to listen, or help finding the right service for your family. You don’t have to wait until a problem becomes overwhelming.</a:t>
            </a:r>
            <a:endParaRPr lang="en-GB" sz="1400" dirty="0">
              <a:latin typeface="NTPreCursivef" panose="03000400000000000000" pitchFamily="66" charset="0"/>
              <a:cs typeface="Arial"/>
            </a:endParaRPr>
          </a:p>
          <a:p>
            <a:endParaRPr lang="en-US" dirty="0">
              <a:solidFill>
                <a:schemeClr val="accent1">
                  <a:lumMod val="75000"/>
                </a:schemeClr>
              </a:solidFill>
              <a:cs typeface="Arial"/>
            </a:endParaRPr>
          </a:p>
        </p:txBody>
      </p:sp>
      <p:sp>
        <p:nvSpPr>
          <p:cNvPr id="4" name="TextBox 3">
            <a:extLst>
              <a:ext uri="{FF2B5EF4-FFF2-40B4-BE49-F238E27FC236}">
                <a16:creationId xmlns:a16="http://schemas.microsoft.com/office/drawing/2014/main" id="{D6F95F23-9CAE-CE05-8DB6-44951B886AF2}"/>
              </a:ext>
            </a:extLst>
          </p:cNvPr>
          <p:cNvSpPr txBox="1"/>
          <p:nvPr/>
        </p:nvSpPr>
        <p:spPr>
          <a:xfrm>
            <a:off x="769256" y="2138782"/>
            <a:ext cx="3323772" cy="3477875"/>
          </a:xfrm>
          <a:prstGeom prst="rect">
            <a:avLst/>
          </a:prstGeom>
          <a:noFill/>
        </p:spPr>
        <p:txBody>
          <a:bodyPr wrap="square" lIns="91440" tIns="45720" rIns="91440" bIns="45720" rtlCol="0" anchor="ctr">
            <a:spAutoFit/>
          </a:bodyPr>
          <a:lstStyle/>
          <a:p>
            <a:pPr algn="ctr"/>
            <a:r>
              <a:rPr lang="en-US" altLang="ko-KR" sz="4400" dirty="0">
                <a:solidFill>
                  <a:schemeClr val="accent1">
                    <a:lumMod val="75000"/>
                  </a:schemeClr>
                </a:solidFill>
                <a:cs typeface="Arial"/>
              </a:rPr>
              <a:t>Family support worker and </a:t>
            </a:r>
            <a:r>
              <a:rPr lang="en-US" altLang="ko-KR" sz="4400">
                <a:solidFill>
                  <a:schemeClr val="accent1">
                    <a:lumMod val="75000"/>
                  </a:schemeClr>
                </a:solidFill>
                <a:cs typeface="Arial"/>
              </a:rPr>
              <a:t>The Hive</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3808120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8C22D8-E17F-4F5C-B710-5D6995CFFE0A}"/>
              </a:ext>
            </a:extLst>
          </p:cNvPr>
          <p:cNvSpPr txBox="1"/>
          <p:nvPr/>
        </p:nvSpPr>
        <p:spPr>
          <a:xfrm>
            <a:off x="109220" y="1914525"/>
            <a:ext cx="4805680" cy="830997"/>
          </a:xfrm>
          <a:prstGeom prst="rect">
            <a:avLst/>
          </a:prstGeom>
          <a:noFill/>
        </p:spPr>
        <p:txBody>
          <a:bodyPr wrap="square" lIns="91440" tIns="45720" rIns="91440" bIns="45720" rtlCol="0" anchor="t">
            <a:spAutoFit/>
          </a:bodyPr>
          <a:lstStyle/>
          <a:p>
            <a:r>
              <a:rPr lang="en-GB" sz="4800" b="1" dirty="0">
                <a:latin typeface="NTPreCursivef"/>
              </a:rPr>
              <a:t>Communication</a:t>
            </a:r>
            <a:r>
              <a:rPr lang="en-GB" sz="4800" dirty="0">
                <a:latin typeface="NTPreCursivef"/>
              </a:rPr>
              <a:t> </a:t>
            </a:r>
          </a:p>
        </p:txBody>
      </p:sp>
      <p:sp>
        <p:nvSpPr>
          <p:cNvPr id="3" name="TextBox 2">
            <a:extLst>
              <a:ext uri="{FF2B5EF4-FFF2-40B4-BE49-F238E27FC236}">
                <a16:creationId xmlns:a16="http://schemas.microsoft.com/office/drawing/2014/main" id="{3AEE1DE4-D927-4C5F-A2A7-432BE0FACD42}"/>
              </a:ext>
            </a:extLst>
          </p:cNvPr>
          <p:cNvSpPr txBox="1"/>
          <p:nvPr/>
        </p:nvSpPr>
        <p:spPr>
          <a:xfrm>
            <a:off x="5349766" y="399393"/>
            <a:ext cx="6495392" cy="5632311"/>
          </a:xfrm>
          <a:prstGeom prst="rect">
            <a:avLst/>
          </a:prstGeom>
          <a:noFill/>
        </p:spPr>
        <p:txBody>
          <a:bodyPr wrap="square" lIns="91440" tIns="45720" rIns="91440" bIns="45720" rtlCol="0" anchor="t">
            <a:spAutoFit/>
          </a:bodyPr>
          <a:lstStyle/>
          <a:p>
            <a:r>
              <a:rPr lang="en-GB" sz="2000" dirty="0">
                <a:latin typeface="NTPreCursivef"/>
              </a:rPr>
              <a:t>Our forms of Parent school of communication are:</a:t>
            </a:r>
          </a:p>
          <a:p>
            <a:endParaRPr lang="en-GB" sz="2000" dirty="0">
              <a:latin typeface="NTPreCursivef" panose="03000400000000000000" pitchFamily="66" charset="0"/>
            </a:endParaRPr>
          </a:p>
          <a:p>
            <a:r>
              <a:rPr lang="en-GB" sz="2000" dirty="0">
                <a:latin typeface="NTPreCursivef"/>
              </a:rPr>
              <a:t>Class Dojo – This an informal way of communicating with myself.  I look at DoJo after school after seeing the children out. </a:t>
            </a:r>
          </a:p>
          <a:p>
            <a:endParaRPr lang="en-GB" sz="2000" dirty="0">
              <a:latin typeface="NTPreCursivef"/>
            </a:endParaRPr>
          </a:p>
          <a:p>
            <a:r>
              <a:rPr lang="en-GB" sz="2000" dirty="0">
                <a:latin typeface="NTPreCursivef"/>
              </a:rPr>
              <a:t>Due to school commitments I cannot always check or respond immediately.</a:t>
            </a:r>
          </a:p>
          <a:p>
            <a:endParaRPr lang="en-GB" sz="2000" dirty="0">
              <a:latin typeface="NTPreCursivef" panose="03000400000000000000" pitchFamily="66" charset="0"/>
            </a:endParaRPr>
          </a:p>
          <a:p>
            <a:r>
              <a:rPr lang="en-GB" sz="2000" dirty="0">
                <a:latin typeface="NTPreCursivef"/>
              </a:rPr>
              <a:t>All important or urgent message especially messages that are time sensitive for example school collection arrangements. </a:t>
            </a:r>
          </a:p>
          <a:p>
            <a:endParaRPr lang="en-GB" sz="2000" dirty="0">
              <a:latin typeface="NTPreCursivef" panose="03000400000000000000" pitchFamily="66" charset="0"/>
            </a:endParaRPr>
          </a:p>
          <a:p>
            <a:r>
              <a:rPr lang="en-GB" sz="2000" dirty="0">
                <a:latin typeface="NTPreCursivef"/>
              </a:rPr>
              <a:t>If you need to speak to me then the office can advise of when the best time to see me. </a:t>
            </a:r>
          </a:p>
          <a:p>
            <a:endParaRPr lang="en-GB" sz="2000" dirty="0">
              <a:latin typeface="NTPreCursivef" panose="03000400000000000000" pitchFamily="66" charset="0"/>
            </a:endParaRPr>
          </a:p>
          <a:p>
            <a:r>
              <a:rPr lang="en-GB" sz="2000" dirty="0">
                <a:latin typeface="NTPreCursivef"/>
              </a:rPr>
              <a:t>To speak to the Headteacher pop in the office and speak to the office staff about arranging a convenient time. </a:t>
            </a:r>
          </a:p>
        </p:txBody>
      </p:sp>
      <p:sp>
        <p:nvSpPr>
          <p:cNvPr id="7" name="TextBox 6">
            <a:extLst>
              <a:ext uri="{FF2B5EF4-FFF2-40B4-BE49-F238E27FC236}">
                <a16:creationId xmlns:a16="http://schemas.microsoft.com/office/drawing/2014/main" id="{4189B3D6-DD65-48DE-B1DF-AF505DA3B3B3}"/>
              </a:ext>
            </a:extLst>
          </p:cNvPr>
          <p:cNvSpPr txBox="1"/>
          <p:nvPr/>
        </p:nvSpPr>
        <p:spPr>
          <a:xfrm>
            <a:off x="1030014" y="2943014"/>
            <a:ext cx="2511972" cy="1446550"/>
          </a:xfrm>
          <a:prstGeom prst="rect">
            <a:avLst/>
          </a:prstGeom>
          <a:noFill/>
        </p:spPr>
        <p:txBody>
          <a:bodyPr wrap="square" lIns="91440" tIns="45720" rIns="91440" bIns="45720" rtlCol="0" anchor="t">
            <a:spAutoFit/>
          </a:bodyPr>
          <a:lstStyle/>
          <a:p>
            <a:r>
              <a:rPr lang="en-GB" sz="2000" dirty="0">
                <a:latin typeface="NTPreCursivef"/>
              </a:rPr>
              <a:t>For more information please see our Communication policy on our website.</a:t>
            </a:r>
            <a:r>
              <a:rPr lang="en-GB" sz="2800" dirty="0">
                <a:latin typeface="NTPreCursivef"/>
              </a:rPr>
              <a:t> </a:t>
            </a:r>
          </a:p>
        </p:txBody>
      </p:sp>
    </p:spTree>
    <p:extLst>
      <p:ext uri="{BB962C8B-B14F-4D97-AF65-F5344CB8AC3E}">
        <p14:creationId xmlns:p14="http://schemas.microsoft.com/office/powerpoint/2010/main" val="3604480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DE2139-7E68-996C-2624-DF1B0F484717}"/>
              </a:ext>
            </a:extLst>
          </p:cNvPr>
          <p:cNvSpPr txBox="1"/>
          <p:nvPr/>
        </p:nvSpPr>
        <p:spPr>
          <a:xfrm>
            <a:off x="769256" y="2477337"/>
            <a:ext cx="3323772" cy="2800767"/>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Any questions?</a:t>
            </a:r>
          </a:p>
          <a:p>
            <a:pPr algn="ctr"/>
            <a:endParaRPr lang="en-US" altLang="ko-KR" sz="4400" dirty="0">
              <a:solidFill>
                <a:schemeClr val="accent1">
                  <a:lumMod val="75000"/>
                </a:schemeClr>
              </a:solidFill>
              <a:cs typeface="Arial" pitchFamily="34" charset="0"/>
            </a:endParaRP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458138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BF4C73-5DB3-4BB7-BBCD-9C05D8CB242C}"/>
              </a:ext>
            </a:extLst>
          </p:cNvPr>
          <p:cNvSpPr txBox="1"/>
          <p:nvPr/>
        </p:nvSpPr>
        <p:spPr>
          <a:xfrm>
            <a:off x="922020" y="2219325"/>
            <a:ext cx="2973705" cy="2123658"/>
          </a:xfrm>
          <a:prstGeom prst="rect">
            <a:avLst/>
          </a:prstGeom>
          <a:noFill/>
        </p:spPr>
        <p:txBody>
          <a:bodyPr wrap="square" lIns="91440" tIns="45720" rIns="91440" bIns="45720" rtlCol="0" anchor="t">
            <a:spAutoFit/>
          </a:bodyPr>
          <a:lstStyle/>
          <a:p>
            <a:r>
              <a:rPr lang="en-GB" sz="4400" dirty="0">
                <a:latin typeface="NTPreCursivef"/>
              </a:rPr>
              <a:t>Our Senior Leadership Team </a:t>
            </a:r>
          </a:p>
        </p:txBody>
      </p:sp>
      <p:sp>
        <p:nvSpPr>
          <p:cNvPr id="3" name="TextBox 2">
            <a:extLst>
              <a:ext uri="{FF2B5EF4-FFF2-40B4-BE49-F238E27FC236}">
                <a16:creationId xmlns:a16="http://schemas.microsoft.com/office/drawing/2014/main" id="{109DA449-4761-46A1-829A-487C8DDEAD30}"/>
              </a:ext>
            </a:extLst>
          </p:cNvPr>
          <p:cNvSpPr txBox="1"/>
          <p:nvPr/>
        </p:nvSpPr>
        <p:spPr>
          <a:xfrm>
            <a:off x="5543549" y="609600"/>
            <a:ext cx="6334125" cy="5201424"/>
          </a:xfrm>
          <a:prstGeom prst="rect">
            <a:avLst/>
          </a:prstGeom>
          <a:noFill/>
        </p:spPr>
        <p:txBody>
          <a:bodyPr wrap="square" lIns="91440" tIns="45720" rIns="91440" bIns="45720" rtlCol="0" anchor="t">
            <a:spAutoFit/>
          </a:bodyPr>
          <a:lstStyle/>
          <a:p>
            <a:r>
              <a:rPr lang="en-GB" sz="3200" b="1" dirty="0">
                <a:latin typeface="NTPreCursivef"/>
              </a:rPr>
              <a:t>Katie Allen </a:t>
            </a:r>
            <a:r>
              <a:rPr lang="en-GB" sz="3200" dirty="0">
                <a:latin typeface="NTPreCursivef"/>
              </a:rPr>
              <a:t>– Headteacher DSL </a:t>
            </a:r>
          </a:p>
          <a:p>
            <a:endParaRPr lang="en-GB" sz="3200" dirty="0">
              <a:latin typeface="NTPreCursivef" panose="03000400000000000000" pitchFamily="66" charset="0"/>
            </a:endParaRPr>
          </a:p>
          <a:p>
            <a:r>
              <a:rPr lang="en-GB" sz="3200" b="1" dirty="0">
                <a:latin typeface="NTPreCursivef"/>
              </a:rPr>
              <a:t>Mel Pointon </a:t>
            </a:r>
            <a:r>
              <a:rPr lang="en-GB" sz="3200" dirty="0">
                <a:latin typeface="NTPreCursivef"/>
              </a:rPr>
              <a:t>– DDSL Family Support worker</a:t>
            </a:r>
          </a:p>
          <a:p>
            <a:endParaRPr lang="en-GB" sz="3200" dirty="0">
              <a:latin typeface="NTPreCursivef" panose="03000400000000000000" pitchFamily="66" charset="0"/>
            </a:endParaRPr>
          </a:p>
          <a:p>
            <a:r>
              <a:rPr lang="en-GB" sz="3200" b="1" dirty="0">
                <a:latin typeface="NTPreCursivef"/>
              </a:rPr>
              <a:t>Phil Alcock </a:t>
            </a:r>
            <a:r>
              <a:rPr lang="en-GB" sz="3200" dirty="0">
                <a:latin typeface="NTPreCursivef"/>
              </a:rPr>
              <a:t>– DDSL Year 6 teacher  </a:t>
            </a:r>
          </a:p>
          <a:p>
            <a:endParaRPr lang="en-GB" sz="3200" dirty="0">
              <a:latin typeface="NTPreCursivef" panose="03000400000000000000" pitchFamily="66" charset="0"/>
            </a:endParaRPr>
          </a:p>
          <a:p>
            <a:r>
              <a:rPr lang="en-GB" sz="3200" b="1" dirty="0">
                <a:latin typeface="NTPreCursivef"/>
              </a:rPr>
              <a:t>SENDCO - </a:t>
            </a:r>
            <a:r>
              <a:rPr lang="en-GB" sz="3200" dirty="0">
                <a:latin typeface="NTPreCursivef"/>
              </a:rPr>
              <a:t>Mrs Maggie Pattullo</a:t>
            </a:r>
            <a:r>
              <a:rPr lang="en-GB" sz="4000" dirty="0">
                <a:latin typeface="NTPreCursivef"/>
              </a:rPr>
              <a:t>  </a:t>
            </a:r>
            <a:r>
              <a:rPr lang="en-GB" sz="3200" dirty="0">
                <a:latin typeface="NTPreCursivef"/>
              </a:rPr>
              <a:t>M.Pattullo@larkrise.essex.sch.uk</a:t>
            </a:r>
          </a:p>
          <a:p>
            <a:endParaRPr lang="en-GB" dirty="0"/>
          </a:p>
          <a:p>
            <a:r>
              <a:rPr lang="en-GB" dirty="0"/>
              <a:t> </a:t>
            </a:r>
          </a:p>
        </p:txBody>
      </p:sp>
    </p:spTree>
    <p:extLst>
      <p:ext uri="{BB962C8B-B14F-4D97-AF65-F5344CB8AC3E}">
        <p14:creationId xmlns:p14="http://schemas.microsoft.com/office/powerpoint/2010/main" val="222610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E834B0-B07A-468E-9CC8-D9213D698F17}"/>
              </a:ext>
            </a:extLst>
          </p:cNvPr>
          <p:cNvSpPr txBox="1"/>
          <p:nvPr/>
        </p:nvSpPr>
        <p:spPr>
          <a:xfrm>
            <a:off x="1357460" y="1951348"/>
            <a:ext cx="2234152" cy="1754326"/>
          </a:xfrm>
          <a:prstGeom prst="rect">
            <a:avLst/>
          </a:prstGeom>
          <a:noFill/>
        </p:spPr>
        <p:txBody>
          <a:bodyPr wrap="square" rtlCol="0">
            <a:spAutoFit/>
          </a:bodyPr>
          <a:lstStyle/>
          <a:p>
            <a:r>
              <a:rPr lang="en-GB" sz="5400" dirty="0">
                <a:latin typeface="NTPreCursivef" panose="03000400000000000000" pitchFamily="66" charset="0"/>
              </a:rPr>
              <a:t>Mrs Bacon  </a:t>
            </a:r>
          </a:p>
        </p:txBody>
      </p:sp>
      <p:sp>
        <p:nvSpPr>
          <p:cNvPr id="3" name="TextBox 2">
            <a:extLst>
              <a:ext uri="{FF2B5EF4-FFF2-40B4-BE49-F238E27FC236}">
                <a16:creationId xmlns:a16="http://schemas.microsoft.com/office/drawing/2014/main" id="{9B169720-636C-4A4C-934E-CABABC31AED7}"/>
              </a:ext>
            </a:extLst>
          </p:cNvPr>
          <p:cNvSpPr txBox="1"/>
          <p:nvPr/>
        </p:nvSpPr>
        <p:spPr>
          <a:xfrm>
            <a:off x="5133975" y="371476"/>
            <a:ext cx="6810375" cy="4708981"/>
          </a:xfrm>
          <a:prstGeom prst="rect">
            <a:avLst/>
          </a:prstGeom>
          <a:noFill/>
        </p:spPr>
        <p:txBody>
          <a:bodyPr wrap="square" lIns="91440" tIns="45720" rIns="91440" bIns="45720" rtlCol="0" anchor="t">
            <a:spAutoFit/>
          </a:bodyPr>
          <a:lstStyle/>
          <a:p>
            <a:r>
              <a:rPr lang="en-GB" sz="2000" dirty="0">
                <a:latin typeface="NTPreCursivef"/>
              </a:rPr>
              <a:t>Why is important you know about your child’s teacher? </a:t>
            </a:r>
          </a:p>
          <a:p>
            <a:endParaRPr lang="en-GB" sz="2000" dirty="0">
              <a:latin typeface="NTPreCursivef" panose="03000400000000000000" pitchFamily="66" charset="0"/>
            </a:endParaRPr>
          </a:p>
          <a:p>
            <a:r>
              <a:rPr lang="en-GB" sz="2000" dirty="0">
                <a:latin typeface="NTPreCursivef"/>
              </a:rPr>
              <a:t>I will spend a considerable amount of time with your child.  I will nurture and teach your child through their year 1 learning. </a:t>
            </a:r>
          </a:p>
          <a:p>
            <a:pPr marL="571500" indent="-571500">
              <a:buFont typeface="Arial" panose="020B0604020202020204" pitchFamily="34" charset="0"/>
              <a:buChar char="•"/>
            </a:pPr>
            <a:endParaRPr lang="en-GB" sz="2000" dirty="0">
              <a:latin typeface="NTPreCursivef" panose="03000400000000000000" pitchFamily="66" charset="0"/>
            </a:endParaRPr>
          </a:p>
          <a:p>
            <a:pPr marL="342900" indent="-342900">
              <a:buFont typeface="Arial" panose="020B0604020202020204" pitchFamily="34" charset="0"/>
              <a:buChar char="•"/>
            </a:pPr>
            <a:r>
              <a:rPr lang="en-GB" sz="2000" dirty="0">
                <a:latin typeface="NTPreCursivef"/>
              </a:rPr>
              <a:t>  This is my twentieth year in Education. </a:t>
            </a:r>
          </a:p>
          <a:p>
            <a:pPr marL="342900" indent="-342900">
              <a:buFont typeface="Arial" panose="020B0604020202020204" pitchFamily="34" charset="0"/>
              <a:buChar char="•"/>
            </a:pPr>
            <a:endParaRPr lang="en-GB" sz="2000" dirty="0">
              <a:latin typeface="NTPreCursivef" panose="03000400000000000000" pitchFamily="66" charset="0"/>
            </a:endParaRPr>
          </a:p>
          <a:p>
            <a:pPr marL="342900" indent="-342900">
              <a:buFont typeface="Arial" panose="020B0604020202020204" pitchFamily="34" charset="0"/>
              <a:buChar char="•"/>
            </a:pPr>
            <a:r>
              <a:rPr lang="en-GB" sz="2000" dirty="0">
                <a:latin typeface="NTPreCursivef"/>
              </a:rPr>
              <a:t>  I am a mum of four daughters. I am A SEND mum. </a:t>
            </a:r>
          </a:p>
          <a:p>
            <a:pPr marL="342900" indent="-342900">
              <a:buFont typeface="Arial" panose="020B0604020202020204" pitchFamily="34" charset="0"/>
              <a:buChar char="•"/>
            </a:pPr>
            <a:endParaRPr lang="en-GB" sz="2000" dirty="0">
              <a:latin typeface="NTPreCursivef" panose="03000400000000000000" pitchFamily="66" charset="0"/>
            </a:endParaRPr>
          </a:p>
          <a:p>
            <a:pPr marL="342900" indent="-342900">
              <a:buFont typeface="Arial" panose="020B0604020202020204" pitchFamily="34" charset="0"/>
              <a:buChar char="•"/>
            </a:pPr>
            <a:r>
              <a:rPr lang="en-GB" sz="2000" dirty="0">
                <a:latin typeface="NTPreCursivef"/>
              </a:rPr>
              <a:t>  I foster a nurturing, firm and fair ethos in my        classroom. Each child will be listened to and respected for who they are.  </a:t>
            </a:r>
          </a:p>
          <a:p>
            <a:pPr marL="342900" indent="-342900">
              <a:buFont typeface="Arial" panose="020B0604020202020204" pitchFamily="34" charset="0"/>
              <a:buChar char="•"/>
            </a:pPr>
            <a:endParaRPr lang="en-GB" sz="2000" dirty="0">
              <a:latin typeface="NTPreCursivef" panose="03000400000000000000" pitchFamily="66" charset="0"/>
            </a:endParaRPr>
          </a:p>
          <a:p>
            <a:pPr marL="342900" indent="-342900">
              <a:buFont typeface="Arial" panose="020B0604020202020204" pitchFamily="34" charset="0"/>
              <a:buChar char="•"/>
            </a:pPr>
            <a:r>
              <a:rPr lang="en-GB" sz="2000" dirty="0">
                <a:latin typeface="NTPreCursivef"/>
              </a:rPr>
              <a:t>Google tells me I am  officially a crazy cat lady!</a:t>
            </a:r>
          </a:p>
          <a:p>
            <a:endParaRPr lang="en-GB" sz="2000" dirty="0">
              <a:latin typeface="NTPreCursivef" panose="03000400000000000000" pitchFamily="66" charset="0"/>
            </a:endParaRPr>
          </a:p>
          <a:p>
            <a:pPr marL="342900" indent="-342900">
              <a:buFont typeface="Arial" panose="020B0604020202020204" pitchFamily="34" charset="0"/>
              <a:buChar char="•"/>
            </a:pPr>
            <a:r>
              <a:rPr lang="en-GB" sz="2000" dirty="0">
                <a:latin typeface="NTPreCursivef"/>
              </a:rPr>
              <a:t>I love leopard print. </a:t>
            </a:r>
          </a:p>
        </p:txBody>
      </p:sp>
    </p:spTree>
    <p:extLst>
      <p:ext uri="{BB962C8B-B14F-4D97-AF65-F5344CB8AC3E}">
        <p14:creationId xmlns:p14="http://schemas.microsoft.com/office/powerpoint/2010/main" val="270665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D54D51-1701-4F6B-9CEC-0E45F2AC4955}"/>
              </a:ext>
            </a:extLst>
          </p:cNvPr>
          <p:cNvSpPr txBox="1"/>
          <p:nvPr/>
        </p:nvSpPr>
        <p:spPr>
          <a:xfrm>
            <a:off x="1323975" y="2247900"/>
            <a:ext cx="2190750" cy="1569660"/>
          </a:xfrm>
          <a:prstGeom prst="rect">
            <a:avLst/>
          </a:prstGeom>
          <a:noFill/>
        </p:spPr>
        <p:txBody>
          <a:bodyPr wrap="square" rtlCol="0">
            <a:spAutoFit/>
          </a:bodyPr>
          <a:lstStyle/>
          <a:p>
            <a:r>
              <a:rPr lang="en-GB" sz="4800" dirty="0">
                <a:latin typeface="NTPreCursivef" panose="03000400000000000000" pitchFamily="66" charset="0"/>
              </a:rPr>
              <a:t>In our class </a:t>
            </a:r>
          </a:p>
        </p:txBody>
      </p:sp>
      <p:sp>
        <p:nvSpPr>
          <p:cNvPr id="3" name="TextBox 2">
            <a:extLst>
              <a:ext uri="{FF2B5EF4-FFF2-40B4-BE49-F238E27FC236}">
                <a16:creationId xmlns:a16="http://schemas.microsoft.com/office/drawing/2014/main" id="{4AEFB1B8-B22E-4340-8DC9-A7901611EBE2}"/>
              </a:ext>
            </a:extLst>
          </p:cNvPr>
          <p:cNvSpPr txBox="1"/>
          <p:nvPr/>
        </p:nvSpPr>
        <p:spPr>
          <a:xfrm>
            <a:off x="5162551" y="409575"/>
            <a:ext cx="5505450" cy="5078313"/>
          </a:xfrm>
          <a:prstGeom prst="rect">
            <a:avLst/>
          </a:prstGeom>
          <a:noFill/>
        </p:spPr>
        <p:txBody>
          <a:bodyPr wrap="square" rtlCol="0">
            <a:spAutoFit/>
          </a:bodyPr>
          <a:lstStyle/>
          <a:p>
            <a:r>
              <a:rPr lang="en-GB" sz="3600" dirty="0">
                <a:latin typeface="NTPreCursivef" panose="03000400000000000000" pitchFamily="66" charset="0"/>
              </a:rPr>
              <a:t>We promote kindness, empathy for others and polite manners. </a:t>
            </a:r>
          </a:p>
          <a:p>
            <a:endParaRPr lang="en-GB" sz="3600" dirty="0">
              <a:latin typeface="NTPreCursivef" panose="03000400000000000000" pitchFamily="66" charset="0"/>
            </a:endParaRPr>
          </a:p>
          <a:p>
            <a:r>
              <a:rPr lang="en-GB" sz="3600" dirty="0">
                <a:latin typeface="NTPreCursivef" panose="03000400000000000000" pitchFamily="66" charset="0"/>
              </a:rPr>
              <a:t>We work as a class family looking out for each other.</a:t>
            </a:r>
          </a:p>
          <a:p>
            <a:endParaRPr lang="en-GB" sz="3600" dirty="0">
              <a:latin typeface="NTPreCursivef" panose="03000400000000000000" pitchFamily="66" charset="0"/>
            </a:endParaRPr>
          </a:p>
          <a:p>
            <a:r>
              <a:rPr lang="en-GB" sz="3600" dirty="0">
                <a:latin typeface="NTPreCursivef" panose="03000400000000000000" pitchFamily="66" charset="0"/>
              </a:rPr>
              <a:t>I see my job as not only to teach Maths and English but to help create delightful human beings. </a:t>
            </a:r>
          </a:p>
        </p:txBody>
      </p:sp>
    </p:spTree>
    <p:extLst>
      <p:ext uri="{BB962C8B-B14F-4D97-AF65-F5344CB8AC3E}">
        <p14:creationId xmlns:p14="http://schemas.microsoft.com/office/powerpoint/2010/main" val="1099104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CF5BDA4-10C7-46A6-AC30-523A3FC438AC}"/>
              </a:ext>
            </a:extLst>
          </p:cNvPr>
          <p:cNvSpPr txBox="1"/>
          <p:nvPr/>
        </p:nvSpPr>
        <p:spPr>
          <a:xfrm>
            <a:off x="3367314" y="2760284"/>
            <a:ext cx="5457372" cy="1569660"/>
          </a:xfrm>
          <a:prstGeom prst="rect">
            <a:avLst/>
          </a:prstGeom>
          <a:noFill/>
        </p:spPr>
        <p:txBody>
          <a:bodyPr wrap="square" rtlCol="0" anchor="ctr">
            <a:spAutoFit/>
          </a:bodyPr>
          <a:lstStyle/>
          <a:p>
            <a:pPr algn="ctr"/>
            <a:r>
              <a:rPr lang="en-US" altLang="ko-KR" sz="4800" b="1" dirty="0">
                <a:solidFill>
                  <a:schemeClr val="accent1">
                    <a:lumMod val="75000"/>
                  </a:schemeClr>
                </a:solidFill>
                <a:latin typeface="+mj-lt"/>
                <a:cs typeface="Arial" pitchFamily="34" charset="0"/>
              </a:rPr>
              <a:t>Year 1 Curriculum Overview</a:t>
            </a:r>
            <a:endParaRPr lang="ko-KR" altLang="en-US" sz="48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1270099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202864-8085-4F88-9C5E-3F8E2210C20D}"/>
              </a:ext>
            </a:extLst>
          </p:cNvPr>
          <p:cNvSpPr txBox="1"/>
          <p:nvPr/>
        </p:nvSpPr>
        <p:spPr>
          <a:xfrm>
            <a:off x="1187669" y="2921876"/>
            <a:ext cx="2574706" cy="1446550"/>
          </a:xfrm>
          <a:prstGeom prst="rect">
            <a:avLst/>
          </a:prstGeom>
          <a:noFill/>
        </p:spPr>
        <p:txBody>
          <a:bodyPr wrap="square" rtlCol="0">
            <a:spAutoFit/>
          </a:bodyPr>
          <a:lstStyle/>
          <a:p>
            <a:r>
              <a:rPr lang="en-GB" sz="4400" dirty="0">
                <a:latin typeface="NTPreCursivef" panose="03000400000000000000" pitchFamily="66" charset="0"/>
              </a:rPr>
              <a:t>Key stage 1 Learning </a:t>
            </a:r>
          </a:p>
        </p:txBody>
      </p:sp>
      <p:sp>
        <p:nvSpPr>
          <p:cNvPr id="4" name="TextBox 3">
            <a:extLst>
              <a:ext uri="{FF2B5EF4-FFF2-40B4-BE49-F238E27FC236}">
                <a16:creationId xmlns:a16="http://schemas.microsoft.com/office/drawing/2014/main" id="{68D776C8-909D-4EC6-B542-ECF7BDC75E7D}"/>
              </a:ext>
            </a:extLst>
          </p:cNvPr>
          <p:cNvSpPr txBox="1"/>
          <p:nvPr/>
        </p:nvSpPr>
        <p:spPr>
          <a:xfrm>
            <a:off x="5286703" y="346841"/>
            <a:ext cx="6159063" cy="5262979"/>
          </a:xfrm>
          <a:prstGeom prst="rect">
            <a:avLst/>
          </a:prstGeom>
          <a:noFill/>
        </p:spPr>
        <p:txBody>
          <a:bodyPr wrap="square" lIns="91440" tIns="45720" rIns="91440" bIns="45720" rtlCol="0" anchor="t">
            <a:spAutoFit/>
          </a:bodyPr>
          <a:lstStyle/>
          <a:p>
            <a:r>
              <a:rPr lang="en-GB" sz="2400" dirty="0">
                <a:latin typeface="NTPreCursivef"/>
              </a:rPr>
              <a:t>We are now learning the Key stage 1 Curriculum.</a:t>
            </a:r>
          </a:p>
          <a:p>
            <a:endParaRPr lang="en-GB" sz="2400" dirty="0">
              <a:latin typeface="NTPreCursivef" panose="03000400000000000000" pitchFamily="66" charset="0"/>
            </a:endParaRPr>
          </a:p>
          <a:p>
            <a:r>
              <a:rPr lang="en-GB" sz="2400" dirty="0">
                <a:latin typeface="NTPreCursivef"/>
              </a:rPr>
              <a:t>Year 1 is a more structured and formal way of learning when compared to EYFS. However, we are still have continuous provision style learning activities. </a:t>
            </a:r>
          </a:p>
          <a:p>
            <a:endParaRPr lang="en-GB" sz="2400" dirty="0">
              <a:latin typeface="NTPreCursivef" panose="03000400000000000000" pitchFamily="66" charset="0"/>
            </a:endParaRPr>
          </a:p>
          <a:p>
            <a:r>
              <a:rPr lang="en-GB" sz="2400" dirty="0">
                <a:latin typeface="NTPreCursivef"/>
              </a:rPr>
              <a:t>Each day will consist of Maths lesson, English lesson, Phonics and two foundation subjects. </a:t>
            </a:r>
          </a:p>
          <a:p>
            <a:endParaRPr lang="en-GB" sz="2400" dirty="0">
              <a:latin typeface="NTPreCursivef" panose="03000400000000000000" pitchFamily="66" charset="0"/>
            </a:endParaRPr>
          </a:p>
          <a:p>
            <a:r>
              <a:rPr lang="en-GB" sz="2400" dirty="0">
                <a:latin typeface="NTPreCursivef"/>
              </a:rPr>
              <a:t>We will be introducing EWI – Early writing instruction which is a small oral rehearsal and writing lesson. </a:t>
            </a:r>
          </a:p>
        </p:txBody>
      </p:sp>
    </p:spTree>
    <p:extLst>
      <p:ext uri="{BB962C8B-B14F-4D97-AF65-F5344CB8AC3E}">
        <p14:creationId xmlns:p14="http://schemas.microsoft.com/office/powerpoint/2010/main" val="1282040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93837952"/>
              </p:ext>
            </p:extLst>
          </p:nvPr>
        </p:nvGraphicFramePr>
        <p:xfrm>
          <a:off x="1524000" y="820132"/>
          <a:ext cx="9144000" cy="5921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25434DC9-B4A4-4CDC-8079-786D671EB314}"/>
              </a:ext>
            </a:extLst>
          </p:cNvPr>
          <p:cNvSpPr txBox="1"/>
          <p:nvPr/>
        </p:nvSpPr>
        <p:spPr>
          <a:xfrm>
            <a:off x="514350" y="476672"/>
            <a:ext cx="2247900" cy="2123658"/>
          </a:xfrm>
          <a:prstGeom prst="rect">
            <a:avLst/>
          </a:prstGeom>
          <a:noFill/>
        </p:spPr>
        <p:txBody>
          <a:bodyPr wrap="square" lIns="91440" tIns="45720" rIns="91440" bIns="45720" rtlCol="0" anchor="t">
            <a:spAutoFit/>
          </a:bodyPr>
          <a:lstStyle/>
          <a:p>
            <a:r>
              <a:rPr lang="en-GB" sz="4400" dirty="0">
                <a:latin typeface="NTPreCursivef"/>
              </a:rPr>
              <a:t>Autumn Term Topic is: </a:t>
            </a:r>
          </a:p>
        </p:txBody>
      </p:sp>
      <p:sp>
        <p:nvSpPr>
          <p:cNvPr id="7" name="TextBox 6">
            <a:extLst>
              <a:ext uri="{FF2B5EF4-FFF2-40B4-BE49-F238E27FC236}">
                <a16:creationId xmlns:a16="http://schemas.microsoft.com/office/drawing/2014/main" id="{B14B5CC3-F8EE-44C8-AD3C-8CB1FE4AF6E7}"/>
              </a:ext>
            </a:extLst>
          </p:cNvPr>
          <p:cNvSpPr txBox="1"/>
          <p:nvPr/>
        </p:nvSpPr>
        <p:spPr>
          <a:xfrm>
            <a:off x="5505450" y="200025"/>
            <a:ext cx="2447925" cy="584775"/>
          </a:xfrm>
          <a:prstGeom prst="rect">
            <a:avLst/>
          </a:prstGeom>
          <a:noFill/>
        </p:spPr>
        <p:txBody>
          <a:bodyPr wrap="square" rtlCol="0">
            <a:spAutoFit/>
          </a:bodyPr>
          <a:lstStyle/>
          <a:p>
            <a:r>
              <a:rPr lang="en-GB" sz="3200" dirty="0">
                <a:latin typeface="NTPreCursivef" panose="03000400000000000000" pitchFamily="66" charset="0"/>
              </a:rPr>
              <a:t>English</a:t>
            </a:r>
            <a:r>
              <a:rPr lang="en-GB" dirty="0">
                <a:latin typeface="NTPreCursivef" panose="03000400000000000000" pitchFamily="66" charset="0"/>
              </a:rPr>
              <a:t> </a:t>
            </a:r>
          </a:p>
        </p:txBody>
      </p:sp>
      <p:sp>
        <p:nvSpPr>
          <p:cNvPr id="8" name="TextBox 7">
            <a:extLst>
              <a:ext uri="{FF2B5EF4-FFF2-40B4-BE49-F238E27FC236}">
                <a16:creationId xmlns:a16="http://schemas.microsoft.com/office/drawing/2014/main" id="{876040D1-1B90-4FC0-9E65-9FBE9C423755}"/>
              </a:ext>
            </a:extLst>
          </p:cNvPr>
          <p:cNvSpPr txBox="1"/>
          <p:nvPr/>
        </p:nvSpPr>
        <p:spPr>
          <a:xfrm>
            <a:off x="8639175" y="1923222"/>
            <a:ext cx="1809750" cy="584775"/>
          </a:xfrm>
          <a:prstGeom prst="rect">
            <a:avLst/>
          </a:prstGeom>
          <a:noFill/>
        </p:spPr>
        <p:txBody>
          <a:bodyPr wrap="square" rtlCol="0">
            <a:spAutoFit/>
          </a:bodyPr>
          <a:lstStyle/>
          <a:p>
            <a:r>
              <a:rPr lang="en-GB" sz="3200" dirty="0">
                <a:latin typeface="NTPreCursivef" panose="03000400000000000000" pitchFamily="66" charset="0"/>
              </a:rPr>
              <a:t>Maths</a:t>
            </a:r>
          </a:p>
        </p:txBody>
      </p:sp>
      <p:sp>
        <p:nvSpPr>
          <p:cNvPr id="9" name="TextBox 8">
            <a:extLst>
              <a:ext uri="{FF2B5EF4-FFF2-40B4-BE49-F238E27FC236}">
                <a16:creationId xmlns:a16="http://schemas.microsoft.com/office/drawing/2014/main" id="{9825BEA3-0BA5-44D3-B1D9-B4B2B8FCDD22}"/>
              </a:ext>
            </a:extLst>
          </p:cNvPr>
          <p:cNvSpPr txBox="1"/>
          <p:nvPr/>
        </p:nvSpPr>
        <p:spPr>
          <a:xfrm>
            <a:off x="9020175" y="4210050"/>
            <a:ext cx="2190750" cy="1077218"/>
          </a:xfrm>
          <a:prstGeom prst="rect">
            <a:avLst/>
          </a:prstGeom>
          <a:noFill/>
        </p:spPr>
        <p:txBody>
          <a:bodyPr wrap="square" rtlCol="0">
            <a:spAutoFit/>
          </a:bodyPr>
          <a:lstStyle/>
          <a:p>
            <a:r>
              <a:rPr lang="en-GB" sz="3200" dirty="0">
                <a:latin typeface="NTPreCursivef" panose="03000400000000000000" pitchFamily="66" charset="0"/>
              </a:rPr>
              <a:t>History </a:t>
            </a:r>
          </a:p>
          <a:p>
            <a:r>
              <a:rPr lang="en-GB" sz="3200" dirty="0">
                <a:latin typeface="NTPreCursivef" panose="03000400000000000000" pitchFamily="66" charset="0"/>
              </a:rPr>
              <a:t>Geography </a:t>
            </a:r>
          </a:p>
        </p:txBody>
      </p:sp>
      <p:sp>
        <p:nvSpPr>
          <p:cNvPr id="10" name="TextBox 9">
            <a:extLst>
              <a:ext uri="{FF2B5EF4-FFF2-40B4-BE49-F238E27FC236}">
                <a16:creationId xmlns:a16="http://schemas.microsoft.com/office/drawing/2014/main" id="{7D49BF47-3541-4245-BEF8-588332BB24C3}"/>
              </a:ext>
            </a:extLst>
          </p:cNvPr>
          <p:cNvSpPr txBox="1"/>
          <p:nvPr/>
        </p:nvSpPr>
        <p:spPr>
          <a:xfrm>
            <a:off x="514350" y="2507997"/>
            <a:ext cx="2133600" cy="3416320"/>
          </a:xfrm>
          <a:prstGeom prst="rect">
            <a:avLst/>
          </a:prstGeom>
          <a:noFill/>
        </p:spPr>
        <p:txBody>
          <a:bodyPr wrap="square" rtlCol="0">
            <a:spAutoFit/>
          </a:bodyPr>
          <a:lstStyle/>
          <a:p>
            <a:endParaRPr lang="en-GB" sz="5400" dirty="0">
              <a:latin typeface="NTPreCursivef" panose="03000400000000000000" pitchFamily="66" charset="0"/>
            </a:endParaRPr>
          </a:p>
          <a:p>
            <a:r>
              <a:rPr lang="en-GB" sz="5400" dirty="0">
                <a:latin typeface="NTPreCursivef" panose="03000400000000000000" pitchFamily="66" charset="0"/>
              </a:rPr>
              <a:t>Bears </a:t>
            </a:r>
          </a:p>
          <a:p>
            <a:r>
              <a:rPr lang="en-GB" sz="5400" dirty="0">
                <a:latin typeface="NTPreCursivef" panose="03000400000000000000" pitchFamily="66" charset="0"/>
              </a:rPr>
              <a:t>and </a:t>
            </a:r>
          </a:p>
          <a:p>
            <a:r>
              <a:rPr lang="en-GB" sz="5400" dirty="0">
                <a:latin typeface="NTPreCursivef" panose="03000400000000000000" pitchFamily="66" charset="0"/>
              </a:rPr>
              <a:t>Toys </a:t>
            </a:r>
          </a:p>
        </p:txBody>
      </p:sp>
    </p:spTree>
    <p:extLst>
      <p:ext uri="{BB962C8B-B14F-4D97-AF65-F5344CB8AC3E}">
        <p14:creationId xmlns:p14="http://schemas.microsoft.com/office/powerpoint/2010/main" val="3115768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CC99CB-CB3E-45B7-8D93-196ADA3CCCBA}"/>
              </a:ext>
            </a:extLst>
          </p:cNvPr>
          <p:cNvPicPr>
            <a:picLocks noChangeAspect="1"/>
          </p:cNvPicPr>
          <p:nvPr/>
        </p:nvPicPr>
        <p:blipFill>
          <a:blip r:embed="rId2"/>
          <a:stretch>
            <a:fillRect/>
          </a:stretch>
        </p:blipFill>
        <p:spPr>
          <a:xfrm>
            <a:off x="5633936" y="686215"/>
            <a:ext cx="5703074" cy="4946184"/>
          </a:xfrm>
          <a:prstGeom prst="rect">
            <a:avLst/>
          </a:prstGeom>
        </p:spPr>
      </p:pic>
      <p:sp>
        <p:nvSpPr>
          <p:cNvPr id="4" name="TextBox 3">
            <a:extLst>
              <a:ext uri="{FF2B5EF4-FFF2-40B4-BE49-F238E27FC236}">
                <a16:creationId xmlns:a16="http://schemas.microsoft.com/office/drawing/2014/main" id="{1EE56709-E2D9-4512-991C-72A92A1CE00A}"/>
              </a:ext>
            </a:extLst>
          </p:cNvPr>
          <p:cNvSpPr txBox="1"/>
          <p:nvPr/>
        </p:nvSpPr>
        <p:spPr>
          <a:xfrm>
            <a:off x="1131377" y="2564969"/>
            <a:ext cx="3022170" cy="923330"/>
          </a:xfrm>
          <a:prstGeom prst="rect">
            <a:avLst/>
          </a:prstGeom>
          <a:noFill/>
        </p:spPr>
        <p:txBody>
          <a:bodyPr wrap="square" rtlCol="0">
            <a:spAutoFit/>
          </a:bodyPr>
          <a:lstStyle/>
          <a:p>
            <a:r>
              <a:rPr lang="en-GB" sz="5400" dirty="0"/>
              <a:t>Phonics </a:t>
            </a:r>
          </a:p>
        </p:txBody>
      </p:sp>
    </p:spTree>
    <p:extLst>
      <p:ext uri="{BB962C8B-B14F-4D97-AF65-F5344CB8AC3E}">
        <p14:creationId xmlns:p14="http://schemas.microsoft.com/office/powerpoint/2010/main" val="3187258377"/>
      </p:ext>
    </p:extLst>
  </p:cSld>
  <p:clrMapOvr>
    <a:masterClrMapping/>
  </p:clrMapOvr>
</p:sld>
</file>

<file path=ppt/theme/theme1.xml><?xml version="1.0" encoding="utf-8"?>
<a:theme xmlns:a="http://schemas.openxmlformats.org/drawingml/2006/main" name="Cover and End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2961</TotalTime>
  <Words>1540</Words>
  <Application>Microsoft Office PowerPoint</Application>
  <PresentationFormat>Widescreen</PresentationFormat>
  <Paragraphs>197</Paragraphs>
  <Slides>25</Slides>
  <Notes>0</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Samantha Bacon</cp:lastModifiedBy>
  <cp:revision>158</cp:revision>
  <dcterms:created xsi:type="dcterms:W3CDTF">2020-01-20T05:08:25Z</dcterms:created>
  <dcterms:modified xsi:type="dcterms:W3CDTF">2026-09-04T14:37:54Z</dcterms:modified>
</cp:coreProperties>
</file>