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73" r:id="rId3"/>
  </p:sldMasterIdLst>
  <p:notesMasterIdLst>
    <p:notesMasterId r:id="rId23"/>
  </p:notesMasterIdLst>
  <p:sldIdLst>
    <p:sldId id="344" r:id="rId4"/>
    <p:sldId id="356" r:id="rId5"/>
    <p:sldId id="347" r:id="rId6"/>
    <p:sldId id="343" r:id="rId7"/>
    <p:sldId id="354" r:id="rId8"/>
    <p:sldId id="355" r:id="rId9"/>
    <p:sldId id="362" r:id="rId10"/>
    <p:sldId id="357" r:id="rId11"/>
    <p:sldId id="372" r:id="rId12"/>
    <p:sldId id="359" r:id="rId13"/>
    <p:sldId id="358" r:id="rId14"/>
    <p:sldId id="360" r:id="rId15"/>
    <p:sldId id="361" r:id="rId16"/>
    <p:sldId id="369" r:id="rId17"/>
    <p:sldId id="363" r:id="rId18"/>
    <p:sldId id="364" r:id="rId19"/>
    <p:sldId id="366" r:id="rId20"/>
    <p:sldId id="367" r:id="rId21"/>
    <p:sldId id="36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8AE2"/>
    <a:srgbClr val="8AE28A"/>
    <a:srgbClr val="75DD7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00000-0000-0000-0000-000000000000}" v="67" dt="2026-09-04T13:51:17.0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20" autoAdjust="0"/>
    <p:restoredTop sz="94660"/>
  </p:normalViewPr>
  <p:slideViewPr>
    <p:cSldViewPr snapToGrid="0" showGuides="1">
      <p:cViewPr varScale="1">
        <p:scale>
          <a:sx n="80" d="100"/>
          <a:sy n="80" d="100"/>
        </p:scale>
        <p:origin x="677" y="5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AAF045-FEF6-43EA-9CDC-C84FC3F85E9C}" type="datetimeFigureOut">
              <a:rPr lang="en-US" smtClean="0"/>
              <a:t>9/4/2026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2F1279-6CE4-4169-83D3-4483097B6907}" type="slidenum">
              <a:rPr lang="en-US" smtClean="0"/>
              <a:t>‹#›</a:t>
            </a:fld>
            <a:endParaRPr lang="en-US"/>
          </a:p>
        </p:txBody>
      </p:sp>
    </p:spTree>
    <p:extLst>
      <p:ext uri="{BB962C8B-B14F-4D97-AF65-F5344CB8AC3E}">
        <p14:creationId xmlns:p14="http://schemas.microsoft.com/office/powerpoint/2010/main" val="1405589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769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2667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86846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55743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63662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48309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96040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24463927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13676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720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667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899324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449694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839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320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EF70765A-4598-4D75-8EBE-B820808F6559}"/>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Our Team LAYOUT</a:t>
            </a:r>
          </a:p>
        </p:txBody>
      </p:sp>
      <p:sp>
        <p:nvSpPr>
          <p:cNvPr id="4" name="그림 개체 틀 2">
            <a:extLst>
              <a:ext uri="{FF2B5EF4-FFF2-40B4-BE49-F238E27FC236}">
                <a16:creationId xmlns:a16="http://schemas.microsoft.com/office/drawing/2014/main" id="{74ADC69E-7B21-41C9-B744-73AA54F21F65}"/>
              </a:ext>
            </a:extLst>
          </p:cNvPr>
          <p:cNvSpPr>
            <a:spLocks noGrp="1"/>
          </p:cNvSpPr>
          <p:nvPr>
            <p:ph type="pic" sz="quarter" idx="42" hasCustomPrompt="1"/>
          </p:nvPr>
        </p:nvSpPr>
        <p:spPr>
          <a:xfrm>
            <a:off x="901845" y="1742673"/>
            <a:ext cx="2042136" cy="2376264"/>
          </a:xfrm>
          <a:prstGeom prst="round2DiagRect">
            <a:avLst>
              <a:gd name="adj1" fmla="val 30184"/>
              <a:gd name="adj2" fmla="val 0"/>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
        <p:nvSpPr>
          <p:cNvPr id="5" name="그림 개체 틀 2">
            <a:extLst>
              <a:ext uri="{FF2B5EF4-FFF2-40B4-BE49-F238E27FC236}">
                <a16:creationId xmlns:a16="http://schemas.microsoft.com/office/drawing/2014/main" id="{21330B0B-9763-4244-802F-F7BE7B139D26}"/>
              </a:ext>
            </a:extLst>
          </p:cNvPr>
          <p:cNvSpPr>
            <a:spLocks noGrp="1"/>
          </p:cNvSpPr>
          <p:nvPr>
            <p:ph type="pic" sz="quarter" idx="43" hasCustomPrompt="1"/>
          </p:nvPr>
        </p:nvSpPr>
        <p:spPr>
          <a:xfrm>
            <a:off x="3679716" y="1742673"/>
            <a:ext cx="2042136" cy="2376264"/>
          </a:xfrm>
          <a:prstGeom prst="round2DiagRect">
            <a:avLst>
              <a:gd name="adj1" fmla="val 29763"/>
              <a:gd name="adj2" fmla="val 0"/>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
        <p:nvSpPr>
          <p:cNvPr id="6" name="그림 개체 틀 2">
            <a:extLst>
              <a:ext uri="{FF2B5EF4-FFF2-40B4-BE49-F238E27FC236}">
                <a16:creationId xmlns:a16="http://schemas.microsoft.com/office/drawing/2014/main" id="{749222CF-6D36-44EA-879A-C5734EBAFFAA}"/>
              </a:ext>
            </a:extLst>
          </p:cNvPr>
          <p:cNvSpPr>
            <a:spLocks noGrp="1"/>
          </p:cNvSpPr>
          <p:nvPr>
            <p:ph type="pic" sz="quarter" idx="44" hasCustomPrompt="1"/>
          </p:nvPr>
        </p:nvSpPr>
        <p:spPr>
          <a:xfrm>
            <a:off x="6457587" y="1742673"/>
            <a:ext cx="2042136" cy="2376264"/>
          </a:xfrm>
          <a:prstGeom prst="round2DiagRect">
            <a:avLst>
              <a:gd name="adj1" fmla="val 28917"/>
              <a:gd name="adj2" fmla="val 0"/>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
        <p:nvSpPr>
          <p:cNvPr id="7" name="그림 개체 틀 2">
            <a:extLst>
              <a:ext uri="{FF2B5EF4-FFF2-40B4-BE49-F238E27FC236}">
                <a16:creationId xmlns:a16="http://schemas.microsoft.com/office/drawing/2014/main" id="{A0637056-896D-4BB6-9D69-2C13D71FEC35}"/>
              </a:ext>
            </a:extLst>
          </p:cNvPr>
          <p:cNvSpPr>
            <a:spLocks noGrp="1"/>
          </p:cNvSpPr>
          <p:nvPr>
            <p:ph type="pic" sz="quarter" idx="45" hasCustomPrompt="1"/>
          </p:nvPr>
        </p:nvSpPr>
        <p:spPr>
          <a:xfrm>
            <a:off x="9235458" y="1742673"/>
            <a:ext cx="2042136" cy="2376264"/>
          </a:xfrm>
          <a:prstGeom prst="round2DiagRect">
            <a:avLst>
              <a:gd name="adj1" fmla="val 33141"/>
              <a:gd name="adj2" fmla="val 0"/>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768664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Contents slide layout">
    <p:bg>
      <p:bgPr>
        <a:solidFill>
          <a:schemeClr val="accent1"/>
        </a:solidFill>
        <a:effectLst/>
      </p:bgPr>
    </p:bg>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5D493FB0-2EA2-48C2-A396-BB7BF79442AD}"/>
              </a:ext>
            </a:extLst>
          </p:cNvPr>
          <p:cNvSpPr>
            <a:spLocks noGrp="1"/>
          </p:cNvSpPr>
          <p:nvPr>
            <p:ph type="pic" sz="quarter" idx="14" hasCustomPrompt="1"/>
          </p:nvPr>
        </p:nvSpPr>
        <p:spPr>
          <a:xfrm>
            <a:off x="2" y="0"/>
            <a:ext cx="10101086" cy="6858000"/>
          </a:xfrm>
          <a:prstGeom prst="round2DiagRect">
            <a:avLst>
              <a:gd name="adj1" fmla="val 37296"/>
              <a:gd name="adj2" fmla="val 0"/>
            </a:avLst>
          </a:prstGeom>
          <a:solidFill>
            <a:schemeClr val="bg1">
              <a:lumMod val="95000"/>
            </a:schemeClr>
          </a:solidFill>
        </p:spPr>
        <p:txBody>
          <a:bodyPr anchor="ctr"/>
          <a:lstStyle>
            <a:lvl1pPr marL="0" indent="0" algn="ctr">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3833295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4451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6" Type="http://schemas.openxmlformats.org/officeDocument/2006/relationships/theme" Target="../theme/theme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990320"/>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5311501"/>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75" r:id="rId4"/>
    <p:sldLayoutId id="2147483676" r:id="rId5"/>
    <p:sldLayoutId id="2147483677" r:id="rId6"/>
    <p:sldLayoutId id="2147483678" r:id="rId7"/>
    <p:sldLayoutId id="2147483680" r:id="rId8"/>
    <p:sldLayoutId id="2147483682" r:id="rId9"/>
    <p:sldLayoutId id="2147483684" r:id="rId10"/>
    <p:sldLayoutId id="2147483686" r:id="rId11"/>
    <p:sldLayoutId id="2147483687" r:id="rId12"/>
    <p:sldLayoutId id="2147483688" r:id="rId13"/>
    <p:sldLayoutId id="2147483671" r:id="rId14"/>
    <p:sldLayoutId id="2147483672"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408049"/>
      </p:ext>
    </p:extLst>
  </p:cSld>
  <p:clrMap bg1="lt1" tx1="dk1" bg2="lt2" tx2="dk2" accent1="accent1" accent2="accent2" accent3="accent3" accent4="accent4" accent5="accent5" accent6="accent6" hlink="hlink" folHlink="folHlink"/>
  <p:sldLayoutIdLst>
    <p:sldLayoutId id="2147483674"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hyperlink" Target="https://www.themathsfactor.com/times-tables-check/pinpoint/#/"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hyperlink" Target="mailto:m.pattullo@larkrise.essex.sch.uk" TargetMode="External"/><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jpg"/><Relationship Id="rId1" Type="http://schemas.openxmlformats.org/officeDocument/2006/relationships/slideLayout" Target="../slideLayouts/slideLayout6.xml"/><Relationship Id="rId5" Type="http://schemas.openxmlformats.org/officeDocument/2006/relationships/image" Target="../media/image17.jpeg"/><Relationship Id="rId4" Type="http://schemas.openxmlformats.org/officeDocument/2006/relationships/image" Target="../media/image16.jpeg"/></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3B4C724-0776-4328-8F0A-B72DA1579537}"/>
              </a:ext>
            </a:extLst>
          </p:cNvPr>
          <p:cNvSpPr txBox="1"/>
          <p:nvPr/>
        </p:nvSpPr>
        <p:spPr>
          <a:xfrm>
            <a:off x="3909391" y="1997839"/>
            <a:ext cx="4373218" cy="2862322"/>
          </a:xfrm>
          <a:prstGeom prst="rect">
            <a:avLst/>
          </a:prstGeom>
          <a:noFill/>
        </p:spPr>
        <p:txBody>
          <a:bodyPr wrap="square" lIns="91440" tIns="45720" rIns="91440" bIns="45720" rtlCol="0" anchor="ctr">
            <a:spAutoFit/>
          </a:bodyPr>
          <a:lstStyle/>
          <a:p>
            <a:pPr algn="ctr"/>
            <a:r>
              <a:rPr lang="en-US" sz="6000" b="1" dirty="0">
                <a:solidFill>
                  <a:schemeClr val="accent1">
                    <a:lumMod val="75000"/>
                  </a:schemeClr>
                </a:solidFill>
                <a:latin typeface="+mj-lt"/>
              </a:rPr>
              <a:t>Information meeting </a:t>
            </a:r>
          </a:p>
          <a:p>
            <a:pPr algn="ctr"/>
            <a:r>
              <a:rPr lang="en-US" sz="6000" b="1" dirty="0">
                <a:solidFill>
                  <a:schemeClr val="accent1">
                    <a:lumMod val="75000"/>
                  </a:schemeClr>
                </a:solidFill>
                <a:latin typeface="+mj-lt"/>
              </a:rPr>
              <a:t>for Year 4</a:t>
            </a:r>
            <a:endParaRPr lang="ko-KR" altLang="en-US" sz="6000" b="1" dirty="0">
              <a:solidFill>
                <a:schemeClr val="accent1">
                  <a:lumMod val="75000"/>
                </a:schemeClr>
              </a:solidFill>
              <a:latin typeface="+mj-lt"/>
              <a:cs typeface="Arial" pitchFamily="34" charset="0"/>
            </a:endParaRPr>
          </a:p>
        </p:txBody>
      </p:sp>
    </p:spTree>
    <p:extLst>
      <p:ext uri="{BB962C8B-B14F-4D97-AF65-F5344CB8AC3E}">
        <p14:creationId xmlns:p14="http://schemas.microsoft.com/office/powerpoint/2010/main" val="30573403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503AF02-B456-5B4D-CD22-69043BAC3D0B}"/>
              </a:ext>
            </a:extLst>
          </p:cNvPr>
          <p:cNvSpPr txBox="1"/>
          <p:nvPr/>
        </p:nvSpPr>
        <p:spPr>
          <a:xfrm>
            <a:off x="580571" y="2748567"/>
            <a:ext cx="3585030" cy="1938992"/>
          </a:xfrm>
          <a:prstGeom prst="rect">
            <a:avLst/>
          </a:prstGeom>
          <a:noFill/>
        </p:spPr>
        <p:txBody>
          <a:bodyPr wrap="square" rtlCol="0" anchor="ctr">
            <a:spAutoFit/>
          </a:bodyPr>
          <a:lstStyle/>
          <a:p>
            <a:pPr algn="ctr"/>
            <a:r>
              <a:rPr lang="en-US" altLang="ko-KR" sz="4000" dirty="0">
                <a:solidFill>
                  <a:schemeClr val="accent1">
                    <a:lumMod val="75000"/>
                  </a:schemeClr>
                </a:solidFill>
                <a:cs typeface="Arial" pitchFamily="34" charset="0"/>
              </a:rPr>
              <a:t>Roles and responsibilities </a:t>
            </a:r>
          </a:p>
          <a:p>
            <a:pPr algn="ctr"/>
            <a:endParaRPr lang="ko-KR" altLang="en-US" sz="40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57C55B03-19F2-E9A0-62CD-005359339FFF}"/>
              </a:ext>
            </a:extLst>
          </p:cNvPr>
          <p:cNvSpPr txBox="1"/>
          <p:nvPr/>
        </p:nvSpPr>
        <p:spPr>
          <a:xfrm>
            <a:off x="5799366" y="797510"/>
            <a:ext cx="6096000" cy="5262979"/>
          </a:xfrm>
          <a:prstGeom prst="rect">
            <a:avLst/>
          </a:prstGeom>
          <a:noFill/>
        </p:spPr>
        <p:txBody>
          <a:bodyPr wrap="square">
            <a:spAutoFit/>
          </a:bodyPr>
          <a:lstStyle/>
          <a:p>
            <a:r>
              <a:rPr lang="en-GB" sz="2400" dirty="0">
                <a:solidFill>
                  <a:schemeClr val="accent1">
                    <a:lumMod val="75000"/>
                  </a:schemeClr>
                </a:solidFill>
              </a:rPr>
              <a:t>We will be encouraging pupils to become more confident, independent, resilient and organised. </a:t>
            </a:r>
          </a:p>
          <a:p>
            <a:endParaRPr lang="en-GB" sz="2400" dirty="0">
              <a:solidFill>
                <a:schemeClr val="accent1">
                  <a:lumMod val="75000"/>
                </a:schemeClr>
              </a:solidFill>
            </a:endParaRPr>
          </a:p>
          <a:p>
            <a:r>
              <a:rPr lang="en-GB" sz="2400" dirty="0">
                <a:solidFill>
                  <a:schemeClr val="accent1">
                    <a:lumMod val="75000"/>
                  </a:schemeClr>
                </a:solidFill>
              </a:rPr>
              <a:t>Therefore, children will be responsible for:  - letters</a:t>
            </a:r>
          </a:p>
          <a:p>
            <a:pPr marL="342900" indent="-342900">
              <a:buFontTx/>
              <a:buChar char="-"/>
            </a:pPr>
            <a:r>
              <a:rPr lang="en-GB" sz="2400" dirty="0">
                <a:solidFill>
                  <a:schemeClr val="accent1">
                    <a:lumMod val="75000"/>
                  </a:schemeClr>
                </a:solidFill>
              </a:rPr>
              <a:t>reading records</a:t>
            </a:r>
          </a:p>
          <a:p>
            <a:pPr marL="342900" indent="-342900">
              <a:buFontTx/>
              <a:buChar char="-"/>
            </a:pPr>
            <a:r>
              <a:rPr lang="en-GB" sz="2400" dirty="0">
                <a:solidFill>
                  <a:schemeClr val="accent1">
                    <a:lumMod val="75000"/>
                  </a:schemeClr>
                </a:solidFill>
              </a:rPr>
              <a:t>changing reading books</a:t>
            </a:r>
          </a:p>
          <a:p>
            <a:pPr marL="342900" indent="-342900">
              <a:buFontTx/>
              <a:buChar char="-"/>
            </a:pPr>
            <a:r>
              <a:rPr lang="en-GB" sz="2400" dirty="0">
                <a:solidFill>
                  <a:schemeClr val="accent1">
                    <a:lumMod val="75000"/>
                  </a:schemeClr>
                </a:solidFill>
              </a:rPr>
              <a:t>homework</a:t>
            </a:r>
          </a:p>
          <a:p>
            <a:pPr marL="342900" indent="-342900">
              <a:buFontTx/>
              <a:buChar char="-"/>
            </a:pPr>
            <a:r>
              <a:rPr lang="en-GB" sz="2400" dirty="0">
                <a:solidFill>
                  <a:schemeClr val="accent1">
                    <a:lumMod val="75000"/>
                  </a:schemeClr>
                </a:solidFill>
              </a:rPr>
              <a:t>water bottles </a:t>
            </a:r>
          </a:p>
          <a:p>
            <a:pPr marL="342900" indent="-342900">
              <a:buFontTx/>
              <a:buChar char="-"/>
            </a:pPr>
            <a:r>
              <a:rPr lang="en-GB" sz="2400" dirty="0">
                <a:solidFill>
                  <a:schemeClr val="accent1">
                    <a:lumMod val="75000"/>
                  </a:schemeClr>
                </a:solidFill>
              </a:rPr>
              <a:t>PE kit </a:t>
            </a:r>
          </a:p>
          <a:p>
            <a:pPr marL="342900" indent="-342900">
              <a:buFontTx/>
              <a:buChar char="-"/>
            </a:pPr>
            <a:r>
              <a:rPr lang="en-GB" sz="2400" dirty="0">
                <a:solidFill>
                  <a:schemeClr val="accent1">
                    <a:lumMod val="75000"/>
                  </a:schemeClr>
                </a:solidFill>
              </a:rPr>
              <a:t>uniform </a:t>
            </a:r>
          </a:p>
          <a:p>
            <a:pPr marL="342900" indent="-342900">
              <a:buFontTx/>
              <a:buChar char="-"/>
            </a:pPr>
            <a:r>
              <a:rPr lang="en-GB" sz="2400" dirty="0">
                <a:solidFill>
                  <a:schemeClr val="accent1">
                    <a:lumMod val="75000"/>
                  </a:schemeClr>
                </a:solidFill>
              </a:rPr>
              <a:t>swimming kits- when this takes place in the Spring term.</a:t>
            </a:r>
          </a:p>
        </p:txBody>
      </p:sp>
    </p:spTree>
    <p:extLst>
      <p:ext uri="{BB962C8B-B14F-4D97-AF65-F5344CB8AC3E}">
        <p14:creationId xmlns:p14="http://schemas.microsoft.com/office/powerpoint/2010/main" val="14199971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4CAB382-2F2C-646A-D260-5D138B510105}"/>
              </a:ext>
            </a:extLst>
          </p:cNvPr>
          <p:cNvSpPr txBox="1"/>
          <p:nvPr/>
        </p:nvSpPr>
        <p:spPr>
          <a:xfrm>
            <a:off x="812799" y="2994788"/>
            <a:ext cx="3033485" cy="1446550"/>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Homework</a:t>
            </a:r>
          </a:p>
          <a:p>
            <a:pPr algn="ctr"/>
            <a:endParaRPr lang="ko-KR" altLang="en-US" sz="44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194042BC-D674-2E4E-4F0D-C3F466A1131B}"/>
              </a:ext>
            </a:extLst>
          </p:cNvPr>
          <p:cNvSpPr txBox="1"/>
          <p:nvPr/>
        </p:nvSpPr>
        <p:spPr>
          <a:xfrm>
            <a:off x="5336266" y="1105286"/>
            <a:ext cx="6855734" cy="4801314"/>
          </a:xfrm>
          <a:prstGeom prst="rect">
            <a:avLst/>
          </a:prstGeom>
          <a:noFill/>
        </p:spPr>
        <p:txBody>
          <a:bodyPr wrap="square">
            <a:spAutoFit/>
          </a:bodyPr>
          <a:lstStyle/>
          <a:p>
            <a:pPr marL="0" indent="0">
              <a:buNone/>
            </a:pPr>
            <a:r>
              <a:rPr lang="en-GB" sz="2000" dirty="0">
                <a:solidFill>
                  <a:schemeClr val="accent1">
                    <a:lumMod val="75000"/>
                  </a:schemeClr>
                </a:solidFill>
              </a:rPr>
              <a:t>This year the children will be bringing home homework that needs to be completed</a:t>
            </a:r>
            <a:r>
              <a:rPr lang="en-GB" sz="2200" dirty="0">
                <a:solidFill>
                  <a:schemeClr val="accent1">
                    <a:lumMod val="75000"/>
                  </a:schemeClr>
                </a:solidFill>
              </a:rPr>
              <a:t>.</a:t>
            </a:r>
          </a:p>
          <a:p>
            <a:pPr marL="0" indent="0">
              <a:buNone/>
            </a:pPr>
            <a:endParaRPr lang="en-GB" sz="2200" dirty="0">
              <a:solidFill>
                <a:schemeClr val="accent1">
                  <a:lumMod val="75000"/>
                </a:schemeClr>
              </a:solidFill>
            </a:endParaRPr>
          </a:p>
          <a:p>
            <a:pPr marL="0" indent="0">
              <a:buNone/>
            </a:pPr>
            <a:r>
              <a:rPr lang="en-GB" sz="2200" dirty="0">
                <a:solidFill>
                  <a:schemeClr val="accent1">
                    <a:lumMod val="75000"/>
                  </a:schemeClr>
                </a:solidFill>
              </a:rPr>
              <a:t>This will be:</a:t>
            </a:r>
          </a:p>
          <a:p>
            <a:pPr marL="0" indent="0">
              <a:buNone/>
            </a:pPr>
            <a:endParaRPr lang="en-GB" sz="2200" dirty="0">
              <a:solidFill>
                <a:schemeClr val="accent1">
                  <a:lumMod val="75000"/>
                </a:schemeClr>
              </a:solidFill>
            </a:endParaRPr>
          </a:p>
          <a:p>
            <a:pPr marL="0" indent="0">
              <a:buNone/>
            </a:pPr>
            <a:r>
              <a:rPr lang="en-GB" sz="2200" dirty="0">
                <a:solidFill>
                  <a:schemeClr val="accent1">
                    <a:lumMod val="75000"/>
                  </a:schemeClr>
                </a:solidFill>
              </a:rPr>
              <a:t>-    10 to 15 minutes of reading everyday. Reading records need to be signed by you each time that they have read.</a:t>
            </a:r>
          </a:p>
          <a:p>
            <a:pPr marL="342900" indent="-342900">
              <a:buFontTx/>
              <a:buChar char="-"/>
            </a:pPr>
            <a:r>
              <a:rPr lang="en-GB" sz="2200" dirty="0">
                <a:solidFill>
                  <a:schemeClr val="accent1">
                    <a:lumMod val="75000"/>
                  </a:schemeClr>
                </a:solidFill>
              </a:rPr>
              <a:t>Times tables practice on TTRS. </a:t>
            </a:r>
          </a:p>
          <a:p>
            <a:pPr marL="342900" indent="-342900">
              <a:buFontTx/>
              <a:buChar char="-"/>
            </a:pPr>
            <a:r>
              <a:rPr lang="en-GB" sz="2200" dirty="0">
                <a:solidFill>
                  <a:schemeClr val="accent1">
                    <a:lumMod val="75000"/>
                  </a:schemeClr>
                </a:solidFill>
              </a:rPr>
              <a:t>Weekly spellings- children will be given 10 spellings to learn each week. They will then be tested on these the following week. </a:t>
            </a:r>
          </a:p>
          <a:p>
            <a:endParaRPr lang="en-GB" sz="2200" dirty="0">
              <a:solidFill>
                <a:schemeClr val="accent1">
                  <a:lumMod val="75000"/>
                </a:schemeClr>
              </a:solidFill>
            </a:endParaRPr>
          </a:p>
          <a:p>
            <a:r>
              <a:rPr lang="en-GB" sz="2200" dirty="0">
                <a:solidFill>
                  <a:schemeClr val="accent1">
                    <a:lumMod val="75000"/>
                  </a:schemeClr>
                </a:solidFill>
              </a:rPr>
              <a:t>Homework will be handed out on a Friday. </a:t>
            </a:r>
            <a:endParaRPr lang="en-GB" sz="2000" dirty="0">
              <a:solidFill>
                <a:schemeClr val="accent1">
                  <a:lumMod val="75000"/>
                </a:schemeClr>
              </a:solidFill>
            </a:endParaRPr>
          </a:p>
        </p:txBody>
      </p:sp>
    </p:spTree>
    <p:extLst>
      <p:ext uri="{BB962C8B-B14F-4D97-AF65-F5344CB8AC3E}">
        <p14:creationId xmlns:p14="http://schemas.microsoft.com/office/powerpoint/2010/main" val="27142522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F0B9A4D-4B96-B439-0A2D-0743E11118E8}"/>
              </a:ext>
            </a:extLst>
          </p:cNvPr>
          <p:cNvSpPr txBox="1"/>
          <p:nvPr/>
        </p:nvSpPr>
        <p:spPr>
          <a:xfrm>
            <a:off x="812799" y="2994788"/>
            <a:ext cx="3033485" cy="1446550"/>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Reading</a:t>
            </a:r>
          </a:p>
          <a:p>
            <a:pPr algn="ctr"/>
            <a:endParaRPr lang="ko-KR" altLang="en-US" sz="44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1C37E646-BAE6-6FBC-8FBD-E7ACE609BBB3}"/>
              </a:ext>
            </a:extLst>
          </p:cNvPr>
          <p:cNvSpPr txBox="1"/>
          <p:nvPr/>
        </p:nvSpPr>
        <p:spPr>
          <a:xfrm>
            <a:off x="5704114" y="302359"/>
            <a:ext cx="6096000" cy="6555641"/>
          </a:xfrm>
          <a:prstGeom prst="rect">
            <a:avLst/>
          </a:prstGeom>
          <a:noFill/>
        </p:spPr>
        <p:txBody>
          <a:bodyPr wrap="square">
            <a:spAutoFit/>
          </a:bodyPr>
          <a:lstStyle/>
          <a:p>
            <a:pPr marL="0" indent="0">
              <a:buNone/>
            </a:pPr>
            <a:r>
              <a:rPr lang="en-GB" sz="2000" dirty="0">
                <a:solidFill>
                  <a:schemeClr val="accent1">
                    <a:lumMod val="75000"/>
                  </a:schemeClr>
                </a:solidFill>
              </a:rPr>
              <a:t>Reading for ten to fifteen minutes every day</a:t>
            </a:r>
            <a:r>
              <a:rPr lang="en-GB" sz="2000" b="1" dirty="0">
                <a:solidFill>
                  <a:schemeClr val="accent1">
                    <a:lumMod val="75000"/>
                  </a:schemeClr>
                </a:solidFill>
              </a:rPr>
              <a:t> is expected. </a:t>
            </a:r>
            <a:r>
              <a:rPr lang="en-GB" sz="2000" dirty="0">
                <a:solidFill>
                  <a:schemeClr val="accent1">
                    <a:lumMod val="75000"/>
                  </a:schemeClr>
                </a:solidFill>
              </a:rPr>
              <a:t>This should be recorded in the reading record with a comment from parents and signed.</a:t>
            </a:r>
          </a:p>
          <a:p>
            <a:pPr marL="0" indent="0">
              <a:buNone/>
            </a:pPr>
            <a:endParaRPr lang="en-GB" sz="2000" dirty="0">
              <a:solidFill>
                <a:schemeClr val="accent1">
                  <a:lumMod val="75000"/>
                </a:schemeClr>
              </a:solidFill>
            </a:endParaRPr>
          </a:p>
          <a:p>
            <a:pPr marL="0" indent="0">
              <a:buNone/>
            </a:pPr>
            <a:r>
              <a:rPr lang="en-GB" sz="2000" b="1" dirty="0">
                <a:solidFill>
                  <a:schemeClr val="accent1">
                    <a:lumMod val="75000"/>
                  </a:schemeClr>
                </a:solidFill>
              </a:rPr>
              <a:t>Children’s reading will be monitored. In school, the reading your child will do will include:</a:t>
            </a:r>
          </a:p>
          <a:p>
            <a:pPr marL="342900" indent="-342900">
              <a:buFont typeface="Courier New" panose="02070309020205020404" pitchFamily="49" charset="0"/>
              <a:buChar char="o"/>
            </a:pPr>
            <a:r>
              <a:rPr lang="en-GB" sz="2000" dirty="0">
                <a:solidFill>
                  <a:schemeClr val="accent1">
                    <a:lumMod val="75000"/>
                  </a:schemeClr>
                </a:solidFill>
              </a:rPr>
              <a:t>Phonics/spelling lessons</a:t>
            </a:r>
          </a:p>
          <a:p>
            <a:pPr marL="342900" indent="-342900">
              <a:buFont typeface="Courier New" panose="02070309020205020404" pitchFamily="49" charset="0"/>
              <a:buChar char="o"/>
            </a:pPr>
            <a:r>
              <a:rPr lang="en-GB" sz="2000" dirty="0">
                <a:solidFill>
                  <a:schemeClr val="accent1">
                    <a:lumMod val="75000"/>
                  </a:schemeClr>
                </a:solidFill>
              </a:rPr>
              <a:t>Whole class shared reading</a:t>
            </a:r>
          </a:p>
          <a:p>
            <a:pPr marL="342900" indent="-342900">
              <a:buFont typeface="Courier New" panose="02070309020205020404" pitchFamily="49" charset="0"/>
              <a:buChar char="o"/>
            </a:pPr>
            <a:r>
              <a:rPr lang="en-GB" sz="2000" dirty="0">
                <a:solidFill>
                  <a:schemeClr val="accent1">
                    <a:lumMod val="75000"/>
                  </a:schemeClr>
                </a:solidFill>
              </a:rPr>
              <a:t>Reading comprehension practice</a:t>
            </a:r>
          </a:p>
          <a:p>
            <a:pPr marL="342900" indent="-342900">
              <a:buFont typeface="Courier New" panose="02070309020205020404" pitchFamily="49" charset="0"/>
              <a:buChar char="o"/>
            </a:pPr>
            <a:r>
              <a:rPr lang="en-GB" sz="2000" dirty="0">
                <a:solidFill>
                  <a:schemeClr val="accent1">
                    <a:lumMod val="75000"/>
                  </a:schemeClr>
                </a:solidFill>
              </a:rPr>
              <a:t>Reading in other subjects</a:t>
            </a:r>
          </a:p>
          <a:p>
            <a:pPr marL="342900" indent="-342900">
              <a:buFont typeface="Courier New" panose="02070309020205020404" pitchFamily="49" charset="0"/>
              <a:buChar char="o"/>
            </a:pPr>
            <a:r>
              <a:rPr lang="en-GB" sz="2000" dirty="0">
                <a:solidFill>
                  <a:schemeClr val="accent1">
                    <a:lumMod val="75000"/>
                  </a:schemeClr>
                </a:solidFill>
              </a:rPr>
              <a:t>Reading one-to-one with an adult</a:t>
            </a:r>
          </a:p>
          <a:p>
            <a:pPr marL="342900" indent="-342900">
              <a:buFont typeface="Courier New" panose="02070309020205020404" pitchFamily="49" charset="0"/>
              <a:buChar char="o"/>
            </a:pPr>
            <a:r>
              <a:rPr lang="en-GB" sz="2000" dirty="0">
                <a:solidFill>
                  <a:schemeClr val="accent1">
                    <a:lumMod val="75000"/>
                  </a:schemeClr>
                </a:solidFill>
              </a:rPr>
              <a:t>Reading for pleasure.</a:t>
            </a:r>
          </a:p>
          <a:p>
            <a:pPr marL="342900" indent="-342900">
              <a:buFont typeface="Courier New" panose="02070309020205020404" pitchFamily="49" charset="0"/>
              <a:buChar char="o"/>
            </a:pPr>
            <a:r>
              <a:rPr lang="en-GB" sz="2000" dirty="0">
                <a:solidFill>
                  <a:schemeClr val="accent1">
                    <a:lumMod val="75000"/>
                  </a:schemeClr>
                </a:solidFill>
              </a:rPr>
              <a:t>Sharing a class story for fun!</a:t>
            </a:r>
          </a:p>
          <a:p>
            <a:endParaRPr lang="en-GB" sz="2000" dirty="0">
              <a:solidFill>
                <a:schemeClr val="accent1">
                  <a:lumMod val="75000"/>
                </a:schemeClr>
              </a:solidFill>
            </a:endParaRPr>
          </a:p>
          <a:p>
            <a:pPr marL="0" indent="0">
              <a:buNone/>
            </a:pPr>
            <a:r>
              <a:rPr lang="en-GB" sz="2000" b="1" dirty="0">
                <a:solidFill>
                  <a:schemeClr val="accent1">
                    <a:lumMod val="75000"/>
                  </a:schemeClr>
                </a:solidFill>
              </a:rPr>
              <a:t>Reading records must be in school </a:t>
            </a:r>
            <a:r>
              <a:rPr lang="en-GB" sz="2000" b="1" u="sng" dirty="0">
                <a:solidFill>
                  <a:schemeClr val="accent1">
                    <a:lumMod val="75000"/>
                  </a:schemeClr>
                </a:solidFill>
              </a:rPr>
              <a:t>daily</a:t>
            </a:r>
            <a:r>
              <a:rPr lang="en-GB" sz="2000" b="1" dirty="0">
                <a:solidFill>
                  <a:schemeClr val="accent1">
                    <a:lumMod val="75000"/>
                  </a:schemeClr>
                </a:solidFill>
              </a:rPr>
              <a:t> to record this and for the teacher/LSA to check home reading. </a:t>
            </a:r>
          </a:p>
          <a:p>
            <a:pPr marL="0" indent="0">
              <a:buNone/>
            </a:pPr>
            <a:endParaRPr lang="en-GB" sz="2000" b="1" dirty="0">
              <a:solidFill>
                <a:schemeClr val="accent1">
                  <a:lumMod val="75000"/>
                </a:schemeClr>
              </a:solidFill>
            </a:endParaRPr>
          </a:p>
          <a:p>
            <a:pPr marL="0" indent="0">
              <a:buNone/>
            </a:pPr>
            <a:r>
              <a:rPr lang="en-GB" sz="2000" b="1" dirty="0">
                <a:solidFill>
                  <a:schemeClr val="accent1">
                    <a:lumMod val="75000"/>
                  </a:schemeClr>
                </a:solidFill>
              </a:rPr>
              <a:t>Children will be responsible for changing their own reading books. These can be changed as soon as they have finished their book. </a:t>
            </a:r>
            <a:endParaRPr lang="en-GB" sz="2000" dirty="0">
              <a:solidFill>
                <a:schemeClr val="accent1">
                  <a:lumMod val="75000"/>
                </a:schemeClr>
              </a:solidFill>
            </a:endParaRPr>
          </a:p>
        </p:txBody>
      </p:sp>
    </p:spTree>
    <p:extLst>
      <p:ext uri="{BB962C8B-B14F-4D97-AF65-F5344CB8AC3E}">
        <p14:creationId xmlns:p14="http://schemas.microsoft.com/office/powerpoint/2010/main" val="2059778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4A7FBF3-A3AC-FB33-B81C-B08D83A50833}"/>
              </a:ext>
            </a:extLst>
          </p:cNvPr>
          <p:cNvSpPr txBox="1"/>
          <p:nvPr/>
        </p:nvSpPr>
        <p:spPr>
          <a:xfrm>
            <a:off x="812799" y="2994788"/>
            <a:ext cx="3033485" cy="1446550"/>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Spelling</a:t>
            </a:r>
          </a:p>
          <a:p>
            <a:pPr algn="ctr"/>
            <a:endParaRPr lang="ko-KR" altLang="en-US" sz="44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63829DCE-0072-930C-B368-C30F8F0A167A}"/>
              </a:ext>
            </a:extLst>
          </p:cNvPr>
          <p:cNvSpPr txBox="1"/>
          <p:nvPr/>
        </p:nvSpPr>
        <p:spPr>
          <a:xfrm>
            <a:off x="5733143" y="335845"/>
            <a:ext cx="6096000" cy="6186309"/>
          </a:xfrm>
          <a:prstGeom prst="rect">
            <a:avLst/>
          </a:prstGeom>
          <a:noFill/>
        </p:spPr>
        <p:txBody>
          <a:bodyPr wrap="square">
            <a:spAutoFit/>
          </a:bodyPr>
          <a:lstStyle/>
          <a:p>
            <a:r>
              <a:rPr lang="en-GB" sz="2200" dirty="0">
                <a:solidFill>
                  <a:schemeClr val="accent1">
                    <a:lumMod val="75000"/>
                  </a:schemeClr>
                </a:solidFill>
              </a:rPr>
              <a:t>Please support your children with the work they are sent home with. This provides a solid base for their developing literacy and forms the foundation for ALL OTHER AREAS of the curriculum.</a:t>
            </a:r>
          </a:p>
          <a:p>
            <a:endParaRPr lang="en-GB" sz="2200" dirty="0">
              <a:solidFill>
                <a:schemeClr val="accent1">
                  <a:lumMod val="75000"/>
                </a:schemeClr>
              </a:solidFill>
            </a:endParaRPr>
          </a:p>
          <a:p>
            <a:r>
              <a:rPr lang="en-GB" sz="2200" dirty="0">
                <a:solidFill>
                  <a:schemeClr val="accent1">
                    <a:lumMod val="75000"/>
                  </a:schemeClr>
                </a:solidFill>
              </a:rPr>
              <a:t>Spellings is an important part of the Year 4 curriculum. So, they need to practise their spellings homework. </a:t>
            </a:r>
          </a:p>
          <a:p>
            <a:endParaRPr lang="en-GB" sz="2200" dirty="0">
              <a:solidFill>
                <a:schemeClr val="accent1">
                  <a:lumMod val="75000"/>
                </a:schemeClr>
              </a:solidFill>
            </a:endParaRPr>
          </a:p>
          <a:p>
            <a:r>
              <a:rPr lang="en-GB" sz="2200" dirty="0">
                <a:solidFill>
                  <a:schemeClr val="accent1">
                    <a:lumMod val="75000"/>
                  </a:schemeClr>
                </a:solidFill>
              </a:rPr>
              <a:t>This should be done using the strategy of Look, Say, Cover, Write and Check (LSCWC). Separate sheets for LSCWC can be provided if necessary. </a:t>
            </a:r>
          </a:p>
          <a:p>
            <a:endParaRPr lang="en-GB" sz="2200" dirty="0">
              <a:solidFill>
                <a:schemeClr val="accent1">
                  <a:lumMod val="75000"/>
                </a:schemeClr>
              </a:solidFill>
            </a:endParaRPr>
          </a:p>
          <a:p>
            <a:r>
              <a:rPr lang="en-GB" sz="2200" dirty="0">
                <a:solidFill>
                  <a:schemeClr val="accent1">
                    <a:lumMod val="75000"/>
                  </a:schemeClr>
                </a:solidFill>
              </a:rPr>
              <a:t>Children also need to continue their revision of spelling patterns they have learnt in years 2 and 3.</a:t>
            </a:r>
          </a:p>
        </p:txBody>
      </p:sp>
    </p:spTree>
    <p:extLst>
      <p:ext uri="{BB962C8B-B14F-4D97-AF65-F5344CB8AC3E}">
        <p14:creationId xmlns:p14="http://schemas.microsoft.com/office/powerpoint/2010/main" val="30603818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BB8921-84AC-4CA6-83A3-25F8E250C044}"/>
              </a:ext>
            </a:extLst>
          </p:cNvPr>
          <p:cNvSpPr txBox="1"/>
          <p:nvPr/>
        </p:nvSpPr>
        <p:spPr>
          <a:xfrm>
            <a:off x="5248275" y="129034"/>
            <a:ext cx="6819899" cy="7048083"/>
          </a:xfrm>
          <a:prstGeom prst="rect">
            <a:avLst/>
          </a:prstGeom>
          <a:noFill/>
        </p:spPr>
        <p:txBody>
          <a:bodyPr wrap="square">
            <a:spAutoFit/>
          </a:bodyPr>
          <a:lstStyle/>
          <a:p>
            <a:pPr algn="l" rtl="0" fontAlgn="base"/>
            <a:r>
              <a:rPr lang="en-GB" sz="1600" b="0" i="0" u="none" strike="noStrike" dirty="0">
                <a:solidFill>
                  <a:schemeClr val="accent1">
                    <a:lumMod val="75000"/>
                  </a:schemeClr>
                </a:solidFill>
                <a:effectLst/>
              </a:rPr>
              <a:t>It is important to ensure your child is practising their times tables daily. This can be 10-15 minutes before school or after school. By the end of this year, they should know all their times tables up to 12x tables.</a:t>
            </a:r>
            <a:r>
              <a:rPr lang="en-US" sz="1600" b="0" i="0" dirty="0">
                <a:solidFill>
                  <a:schemeClr val="accent1">
                    <a:lumMod val="75000"/>
                  </a:schemeClr>
                </a:solidFill>
                <a:effectLst/>
              </a:rPr>
              <a:t>​</a:t>
            </a:r>
          </a:p>
          <a:p>
            <a:pPr algn="l" rtl="0" fontAlgn="base"/>
            <a:r>
              <a:rPr lang="en-GB" sz="1600" b="0" i="0" dirty="0">
                <a:solidFill>
                  <a:schemeClr val="accent1">
                    <a:lumMod val="75000"/>
                  </a:schemeClr>
                </a:solidFill>
                <a:effectLst/>
              </a:rPr>
              <a:t>​</a:t>
            </a:r>
          </a:p>
          <a:p>
            <a:pPr algn="l" rtl="0" fontAlgn="base"/>
            <a:r>
              <a:rPr lang="en-GB" sz="1600" b="0" i="0" u="none" strike="noStrike" dirty="0">
                <a:solidFill>
                  <a:schemeClr val="accent1">
                    <a:lumMod val="75000"/>
                  </a:schemeClr>
                </a:solidFill>
                <a:effectLst/>
              </a:rPr>
              <a:t>This is because at the end of Year 4 the children will take the Multiplication Tables Check (MTC).This is an on-screen assessment designed to determine whether pupils can fluently recall their multiplication tables up to 12. Children will have to answer 25 questions, each lasting 6 seconds. More information regarding this will be given out nearer to the time. </a:t>
            </a:r>
            <a:r>
              <a:rPr lang="en-US" sz="1600" b="0" i="0" dirty="0">
                <a:solidFill>
                  <a:schemeClr val="accent1">
                    <a:lumMod val="75000"/>
                  </a:schemeClr>
                </a:solidFill>
                <a:effectLst/>
              </a:rPr>
              <a:t>​</a:t>
            </a:r>
          </a:p>
          <a:p>
            <a:pPr algn="l" rtl="0" fontAlgn="base"/>
            <a:r>
              <a:rPr lang="en-GB" sz="1600" b="0" i="0" dirty="0">
                <a:solidFill>
                  <a:schemeClr val="accent1">
                    <a:lumMod val="75000"/>
                  </a:schemeClr>
                </a:solidFill>
                <a:effectLst/>
              </a:rPr>
              <a:t>​</a:t>
            </a:r>
          </a:p>
          <a:p>
            <a:pPr algn="l" rtl="0" fontAlgn="base"/>
            <a:r>
              <a:rPr lang="en-GB" sz="1600" b="1" i="0" u="none" strike="noStrike" dirty="0">
                <a:solidFill>
                  <a:schemeClr val="accent1">
                    <a:lumMod val="75000"/>
                  </a:schemeClr>
                </a:solidFill>
                <a:effectLst/>
              </a:rPr>
              <a:t>In school we will be regularly learning our times tables through the following methods:</a:t>
            </a:r>
            <a:r>
              <a:rPr lang="en-US" sz="1600" b="0" i="0" dirty="0">
                <a:solidFill>
                  <a:schemeClr val="accent1">
                    <a:lumMod val="75000"/>
                  </a:schemeClr>
                </a:solidFill>
                <a:effectLst/>
              </a:rPr>
              <a:t>​</a:t>
            </a:r>
          </a:p>
          <a:p>
            <a:pPr algn="l" rtl="0" fontAlgn="base"/>
            <a:r>
              <a:rPr lang="en-GB" sz="1600" b="0" i="0" u="none" strike="noStrike" dirty="0">
                <a:solidFill>
                  <a:schemeClr val="accent1">
                    <a:lumMod val="75000"/>
                  </a:schemeClr>
                </a:solidFill>
                <a:effectLst/>
              </a:rPr>
              <a:t>- Early morning times tables tasks.</a:t>
            </a:r>
            <a:r>
              <a:rPr lang="en-US" sz="1600" b="0" i="0" dirty="0">
                <a:solidFill>
                  <a:schemeClr val="accent1">
                    <a:lumMod val="75000"/>
                  </a:schemeClr>
                </a:solidFill>
                <a:effectLst/>
              </a:rPr>
              <a:t>​</a:t>
            </a:r>
          </a:p>
          <a:p>
            <a:pPr algn="l" rtl="0" fontAlgn="base"/>
            <a:r>
              <a:rPr lang="en-GB" sz="1600" b="0" i="0" u="none" strike="noStrike" dirty="0">
                <a:solidFill>
                  <a:schemeClr val="accent1">
                    <a:lumMod val="75000"/>
                  </a:schemeClr>
                </a:solidFill>
                <a:effectLst/>
              </a:rPr>
              <a:t>- Focusing on a specific times tables for 2 weeks. </a:t>
            </a:r>
            <a:r>
              <a:rPr lang="en-US" sz="1600" b="0" i="0" dirty="0">
                <a:solidFill>
                  <a:schemeClr val="accent1">
                    <a:lumMod val="75000"/>
                  </a:schemeClr>
                </a:solidFill>
                <a:effectLst/>
              </a:rPr>
              <a:t>​</a:t>
            </a:r>
          </a:p>
          <a:p>
            <a:pPr algn="l" rtl="0" fontAlgn="base"/>
            <a:r>
              <a:rPr lang="en-GB" sz="1600" b="0" i="0" u="none" strike="noStrike" dirty="0">
                <a:solidFill>
                  <a:schemeClr val="accent1">
                    <a:lumMod val="75000"/>
                  </a:schemeClr>
                </a:solidFill>
                <a:effectLst/>
              </a:rPr>
              <a:t>- Weekly times tables tests. </a:t>
            </a:r>
            <a:r>
              <a:rPr lang="en-US" sz="1600" b="0" i="0" dirty="0">
                <a:solidFill>
                  <a:schemeClr val="accent1">
                    <a:lumMod val="75000"/>
                  </a:schemeClr>
                </a:solidFill>
                <a:effectLst/>
              </a:rPr>
              <a:t>​</a:t>
            </a:r>
          </a:p>
          <a:p>
            <a:pPr algn="l" rtl="0" fontAlgn="base"/>
            <a:r>
              <a:rPr lang="en-GB" sz="1600" b="0" i="0" u="none" strike="noStrike" dirty="0">
                <a:solidFill>
                  <a:schemeClr val="accent1">
                    <a:lumMod val="75000"/>
                  </a:schemeClr>
                </a:solidFill>
                <a:effectLst/>
              </a:rPr>
              <a:t>- Learning times tables through song and rhymes.</a:t>
            </a:r>
            <a:r>
              <a:rPr lang="en-US" sz="1600" b="0" i="0" dirty="0">
                <a:solidFill>
                  <a:schemeClr val="accent1">
                    <a:lumMod val="75000"/>
                  </a:schemeClr>
                </a:solidFill>
                <a:effectLst/>
              </a:rPr>
              <a:t>​</a:t>
            </a:r>
          </a:p>
          <a:p>
            <a:pPr algn="l" rtl="0" fontAlgn="base">
              <a:buFont typeface="Arial" panose="020B0604020202020204" pitchFamily="34" charset="0"/>
              <a:buChar char="•"/>
            </a:pPr>
            <a:r>
              <a:rPr lang="en-GB" sz="1600" b="0" i="0" u="none" strike="noStrike" dirty="0">
                <a:solidFill>
                  <a:schemeClr val="accent1">
                    <a:lumMod val="75000"/>
                  </a:schemeClr>
                </a:solidFill>
                <a:effectLst/>
              </a:rPr>
              <a:t>Using Times Tables Rockstars (TTRS) in class. </a:t>
            </a:r>
            <a:r>
              <a:rPr lang="en-US" sz="1600" b="0" i="0" dirty="0">
                <a:solidFill>
                  <a:schemeClr val="accent1">
                    <a:lumMod val="75000"/>
                  </a:schemeClr>
                </a:solidFill>
                <a:effectLst/>
              </a:rPr>
              <a:t>​</a:t>
            </a:r>
          </a:p>
          <a:p>
            <a:pPr algn="l" rtl="0" fontAlgn="base">
              <a:buFont typeface="Arial" panose="020B0604020202020204" pitchFamily="34" charset="0"/>
              <a:buChar char="•"/>
            </a:pPr>
            <a:r>
              <a:rPr lang="en-GB" sz="1600" b="0" i="0" u="none" strike="noStrike" dirty="0">
                <a:solidFill>
                  <a:schemeClr val="accent1">
                    <a:lumMod val="75000"/>
                  </a:schemeClr>
                </a:solidFill>
                <a:effectLst/>
              </a:rPr>
              <a:t>Daily Fast Maths</a:t>
            </a:r>
            <a:r>
              <a:rPr lang="en-US" sz="1600" b="0" i="0" dirty="0">
                <a:solidFill>
                  <a:schemeClr val="accent1">
                    <a:lumMod val="75000"/>
                  </a:schemeClr>
                </a:solidFill>
                <a:effectLst/>
              </a:rPr>
              <a:t>​</a:t>
            </a:r>
          </a:p>
          <a:p>
            <a:pPr algn="l" rtl="0" fontAlgn="base"/>
            <a:r>
              <a:rPr lang="en-GB" sz="1600" b="0" i="0" dirty="0">
                <a:solidFill>
                  <a:schemeClr val="accent1">
                    <a:lumMod val="75000"/>
                  </a:schemeClr>
                </a:solidFill>
                <a:effectLst/>
              </a:rPr>
              <a:t>​</a:t>
            </a:r>
          </a:p>
          <a:p>
            <a:pPr algn="l" rtl="0" fontAlgn="base"/>
            <a:r>
              <a:rPr lang="en-GB" sz="1600" b="1" i="0" u="none" strike="noStrike" dirty="0">
                <a:solidFill>
                  <a:schemeClr val="accent1">
                    <a:lumMod val="75000"/>
                  </a:schemeClr>
                </a:solidFill>
                <a:effectLst/>
              </a:rPr>
              <a:t>What you can do at home to support this:</a:t>
            </a:r>
            <a:r>
              <a:rPr lang="en-US" sz="1600" b="0" i="0" dirty="0">
                <a:solidFill>
                  <a:schemeClr val="accent1">
                    <a:lumMod val="75000"/>
                  </a:schemeClr>
                </a:solidFill>
                <a:effectLst/>
              </a:rPr>
              <a:t>​</a:t>
            </a:r>
          </a:p>
          <a:p>
            <a:pPr algn="l" rtl="0" fontAlgn="base"/>
            <a:r>
              <a:rPr lang="en-GB" sz="1600" b="0" i="0" u="none" strike="noStrike" dirty="0">
                <a:solidFill>
                  <a:schemeClr val="accent1">
                    <a:lumMod val="75000"/>
                  </a:schemeClr>
                </a:solidFill>
                <a:effectLst/>
              </a:rPr>
              <a:t>- Ensure children are practising their times tables daily for 10-15 minutes. </a:t>
            </a:r>
            <a:r>
              <a:rPr lang="en-US" sz="1600" b="0" i="0" dirty="0">
                <a:solidFill>
                  <a:schemeClr val="accent1">
                    <a:lumMod val="75000"/>
                  </a:schemeClr>
                </a:solidFill>
                <a:effectLst/>
              </a:rPr>
              <a:t>​</a:t>
            </a:r>
          </a:p>
          <a:p>
            <a:pPr algn="l" rtl="0" fontAlgn="base"/>
            <a:r>
              <a:rPr lang="en-GB" sz="1600" b="0" i="0" u="none" strike="noStrike" dirty="0">
                <a:solidFill>
                  <a:schemeClr val="accent1">
                    <a:lumMod val="75000"/>
                  </a:schemeClr>
                </a:solidFill>
                <a:effectLst/>
              </a:rPr>
              <a:t>- Ask them random questions whilst cooking dinner or on the way to school</a:t>
            </a:r>
            <a:r>
              <a:rPr lang="en-US" sz="1600" b="0" i="0" dirty="0">
                <a:solidFill>
                  <a:schemeClr val="accent1">
                    <a:lumMod val="75000"/>
                  </a:schemeClr>
                </a:solidFill>
                <a:effectLst/>
              </a:rPr>
              <a:t>​</a:t>
            </a:r>
          </a:p>
          <a:p>
            <a:pPr algn="l" rtl="0" fontAlgn="base"/>
            <a:r>
              <a:rPr lang="en-GB" sz="1600" b="0" i="0" u="none" strike="noStrike" dirty="0">
                <a:solidFill>
                  <a:schemeClr val="accent1">
                    <a:lumMod val="75000"/>
                  </a:schemeClr>
                </a:solidFill>
                <a:effectLst/>
              </a:rPr>
              <a:t>- Using TTRS or playing times tables games </a:t>
            </a:r>
            <a:r>
              <a:rPr lang="en-US" sz="1600" b="0" i="0" dirty="0">
                <a:solidFill>
                  <a:schemeClr val="accent1">
                    <a:lumMod val="75000"/>
                  </a:schemeClr>
                </a:solidFill>
                <a:effectLst/>
              </a:rPr>
              <a:t>​</a:t>
            </a:r>
            <a:r>
              <a:rPr lang="en-GB" sz="1600" b="0" i="0" u="none" strike="noStrike" dirty="0">
                <a:solidFill>
                  <a:schemeClr val="accent1">
                    <a:lumMod val="75000"/>
                  </a:schemeClr>
                </a:solidFill>
                <a:effectLst/>
              </a:rPr>
              <a:t>or using the following website. </a:t>
            </a:r>
            <a:r>
              <a:rPr lang="en-US" sz="1600" b="0" i="0" dirty="0">
                <a:solidFill>
                  <a:schemeClr val="accent1">
                    <a:lumMod val="75000"/>
                  </a:schemeClr>
                </a:solidFill>
                <a:effectLst/>
              </a:rPr>
              <a:t>​</a:t>
            </a:r>
          </a:p>
          <a:p>
            <a:pPr algn="l" rtl="0" fontAlgn="base"/>
            <a:r>
              <a:rPr lang="en-GB" sz="1600" b="0" i="0" u="sng" strike="noStrike" dirty="0">
                <a:solidFill>
                  <a:schemeClr val="accent1">
                    <a:lumMod val="75000"/>
                  </a:schemeClr>
                </a:solidFill>
                <a:effectLst/>
                <a:hlinkClick r:id="rId2">
                  <a:extLst>
                    <a:ext uri="{A12FA001-AC4F-418D-AE19-62706E023703}">
                      <ahyp:hlinkClr xmlns:ahyp="http://schemas.microsoft.com/office/drawing/2018/hyperlinkcolor" val="tx"/>
                    </a:ext>
                  </a:extLst>
                </a:hlinkClick>
              </a:rPr>
              <a:t>https://www.themathsfactor.com/times-tables-check/pinpoint/#/</a:t>
            </a:r>
            <a:r>
              <a:rPr lang="en-GB" sz="1600" b="0" i="0" u="none" strike="noStrike" dirty="0">
                <a:solidFill>
                  <a:schemeClr val="accent1">
                    <a:lumMod val="75000"/>
                  </a:schemeClr>
                </a:solidFill>
                <a:effectLst/>
              </a:rPr>
              <a:t> </a:t>
            </a:r>
            <a:r>
              <a:rPr lang="en-US" sz="1600" b="0" i="0" dirty="0">
                <a:solidFill>
                  <a:schemeClr val="accent1">
                    <a:lumMod val="75000"/>
                  </a:schemeClr>
                </a:solidFill>
                <a:effectLst/>
              </a:rPr>
              <a:t>​</a:t>
            </a:r>
          </a:p>
          <a:p>
            <a:pPr algn="l" rtl="0" fontAlgn="base"/>
            <a:r>
              <a:rPr lang="en-GB" sz="2000" b="0" i="0" dirty="0">
                <a:solidFill>
                  <a:schemeClr val="accent1">
                    <a:lumMod val="75000"/>
                  </a:schemeClr>
                </a:solidFill>
                <a:effectLst/>
              </a:rPr>
              <a:t>​</a:t>
            </a:r>
            <a:endParaRPr lang="en-GB" b="0" i="0" dirty="0">
              <a:solidFill>
                <a:schemeClr val="accent1">
                  <a:lumMod val="75000"/>
                </a:schemeClr>
              </a:solidFill>
              <a:effectLst/>
            </a:endParaRPr>
          </a:p>
        </p:txBody>
      </p:sp>
      <p:sp>
        <p:nvSpPr>
          <p:cNvPr id="4" name="TextBox 3">
            <a:extLst>
              <a:ext uri="{FF2B5EF4-FFF2-40B4-BE49-F238E27FC236}">
                <a16:creationId xmlns:a16="http://schemas.microsoft.com/office/drawing/2014/main" id="{F19C7DC8-4BA9-438D-84D8-04E9F5E52DA7}"/>
              </a:ext>
            </a:extLst>
          </p:cNvPr>
          <p:cNvSpPr txBox="1"/>
          <p:nvPr/>
        </p:nvSpPr>
        <p:spPr>
          <a:xfrm>
            <a:off x="812799" y="2656234"/>
            <a:ext cx="3033485" cy="2123658"/>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Times tables</a:t>
            </a:r>
          </a:p>
          <a:p>
            <a:pPr algn="ctr"/>
            <a:endParaRPr lang="ko-KR" altLang="en-US" sz="4400" dirty="0">
              <a:solidFill>
                <a:schemeClr val="accent1">
                  <a:lumMod val="75000"/>
                </a:schemeClr>
              </a:solidFill>
              <a:cs typeface="Arial" pitchFamily="34" charset="0"/>
            </a:endParaRPr>
          </a:p>
        </p:txBody>
      </p:sp>
    </p:spTree>
    <p:extLst>
      <p:ext uri="{BB962C8B-B14F-4D97-AF65-F5344CB8AC3E}">
        <p14:creationId xmlns:p14="http://schemas.microsoft.com/office/powerpoint/2010/main" val="18891357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A4C6C09-06D0-2902-2D74-043262B3368C}"/>
              </a:ext>
            </a:extLst>
          </p:cNvPr>
          <p:cNvSpPr txBox="1"/>
          <p:nvPr/>
        </p:nvSpPr>
        <p:spPr>
          <a:xfrm>
            <a:off x="827314" y="2786862"/>
            <a:ext cx="3033485" cy="2123658"/>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Healthy schools</a:t>
            </a:r>
          </a:p>
          <a:p>
            <a:pPr algn="ctr"/>
            <a:endParaRPr lang="ko-KR" altLang="en-US" sz="44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B8BCEEDF-D4F9-8D20-DC5F-FBA18CE1ADF8}"/>
              </a:ext>
            </a:extLst>
          </p:cNvPr>
          <p:cNvSpPr txBox="1"/>
          <p:nvPr/>
        </p:nvSpPr>
        <p:spPr>
          <a:xfrm>
            <a:off x="5704114" y="224641"/>
            <a:ext cx="6096000" cy="6186309"/>
          </a:xfrm>
          <a:prstGeom prst="rect">
            <a:avLst/>
          </a:prstGeom>
          <a:noFill/>
        </p:spPr>
        <p:txBody>
          <a:bodyPr wrap="square">
            <a:spAutoFit/>
          </a:bodyPr>
          <a:lstStyle/>
          <a:p>
            <a:pPr marL="0" indent="0">
              <a:buNone/>
            </a:pPr>
            <a:r>
              <a:rPr lang="en-GB" sz="2200" dirty="0">
                <a:solidFill>
                  <a:schemeClr val="accent1">
                    <a:lumMod val="75000"/>
                  </a:schemeClr>
                </a:solidFill>
              </a:rPr>
              <a:t>Our school is increasing its focus on healthy lifestyles this year and there are some rules that will be in place.</a:t>
            </a:r>
          </a:p>
          <a:p>
            <a:pPr marL="0" indent="0">
              <a:buNone/>
            </a:pPr>
            <a:endParaRPr lang="en-GB" sz="2200" dirty="0">
              <a:solidFill>
                <a:schemeClr val="accent1">
                  <a:lumMod val="75000"/>
                </a:schemeClr>
              </a:solidFill>
            </a:endParaRPr>
          </a:p>
          <a:p>
            <a:r>
              <a:rPr lang="en-GB" sz="2200" dirty="0">
                <a:solidFill>
                  <a:schemeClr val="accent1">
                    <a:lumMod val="75000"/>
                  </a:schemeClr>
                </a:solidFill>
              </a:rPr>
              <a:t>Playtime snacks must be </a:t>
            </a:r>
            <a:r>
              <a:rPr lang="en-GB" sz="2200" b="1" dirty="0">
                <a:solidFill>
                  <a:schemeClr val="accent1">
                    <a:lumMod val="75000"/>
                  </a:schemeClr>
                </a:solidFill>
              </a:rPr>
              <a:t>a piece of fruit or veg </a:t>
            </a:r>
            <a:r>
              <a:rPr lang="en-GB" sz="2200" dirty="0">
                <a:solidFill>
                  <a:schemeClr val="accent1">
                    <a:lumMod val="75000"/>
                  </a:schemeClr>
                </a:solidFill>
              </a:rPr>
              <a:t>(not snack bars or chocolate).</a:t>
            </a:r>
          </a:p>
          <a:p>
            <a:endParaRPr lang="en-GB" sz="2200" dirty="0">
              <a:solidFill>
                <a:schemeClr val="accent1">
                  <a:lumMod val="75000"/>
                </a:schemeClr>
              </a:solidFill>
            </a:endParaRPr>
          </a:p>
          <a:p>
            <a:pPr marL="0" indent="0">
              <a:buNone/>
            </a:pPr>
            <a:r>
              <a:rPr lang="en-GB" sz="2200" dirty="0">
                <a:solidFill>
                  <a:schemeClr val="accent1">
                    <a:lumMod val="75000"/>
                  </a:schemeClr>
                </a:solidFill>
              </a:rPr>
              <a:t>Children will not be allowed to bring in sweets on their birthday, this is because:</a:t>
            </a:r>
          </a:p>
          <a:p>
            <a:pPr marL="342900" indent="-342900">
              <a:buFont typeface="Courier New" panose="02070309020205020404" pitchFamily="49" charset="0"/>
              <a:buChar char="o"/>
            </a:pPr>
            <a:r>
              <a:rPr lang="en-GB" sz="2200" dirty="0">
                <a:solidFill>
                  <a:schemeClr val="accent1">
                    <a:lumMod val="75000"/>
                  </a:schemeClr>
                </a:solidFill>
              </a:rPr>
              <a:t>It is our aim to promote healthy choices at school</a:t>
            </a:r>
          </a:p>
          <a:p>
            <a:pPr marL="342900" indent="-342900">
              <a:buFont typeface="Courier New" panose="02070309020205020404" pitchFamily="49" charset="0"/>
              <a:buChar char="o"/>
            </a:pPr>
            <a:r>
              <a:rPr lang="en-GB" sz="2200" dirty="0">
                <a:solidFill>
                  <a:schemeClr val="accent1">
                    <a:lumMod val="75000"/>
                  </a:schemeClr>
                </a:solidFill>
              </a:rPr>
              <a:t>We know that some parents feel under pressure to provide cakes/sweets for the whole class on their child’s birthday.</a:t>
            </a:r>
          </a:p>
          <a:p>
            <a:pPr marL="0" indent="0">
              <a:buNone/>
            </a:pPr>
            <a:endParaRPr lang="en-GB" sz="2200" dirty="0">
              <a:solidFill>
                <a:schemeClr val="accent1">
                  <a:lumMod val="75000"/>
                </a:schemeClr>
              </a:solidFill>
            </a:endParaRPr>
          </a:p>
          <a:p>
            <a:pPr marL="0" indent="0">
              <a:buNone/>
            </a:pPr>
            <a:r>
              <a:rPr lang="en-GB" sz="2200" dirty="0">
                <a:solidFill>
                  <a:schemeClr val="accent1">
                    <a:lumMod val="75000"/>
                  </a:schemeClr>
                </a:solidFill>
              </a:rPr>
              <a:t>Wearing a birthday badge for the day might be a nice way of showing their friends it is their birthday. </a:t>
            </a:r>
          </a:p>
        </p:txBody>
      </p:sp>
    </p:spTree>
    <p:extLst>
      <p:ext uri="{BB962C8B-B14F-4D97-AF65-F5344CB8AC3E}">
        <p14:creationId xmlns:p14="http://schemas.microsoft.com/office/powerpoint/2010/main" val="15862726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061B49-CA9E-D83B-4B25-CEB8EDA691DC}"/>
              </a:ext>
            </a:extLst>
          </p:cNvPr>
          <p:cNvSpPr txBox="1"/>
          <p:nvPr/>
        </p:nvSpPr>
        <p:spPr>
          <a:xfrm>
            <a:off x="769256" y="3154444"/>
            <a:ext cx="3323772" cy="1446550"/>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Assessment </a:t>
            </a:r>
          </a:p>
          <a:p>
            <a:pPr algn="ctr"/>
            <a:endParaRPr lang="ko-KR" altLang="en-US" sz="4400" dirty="0">
              <a:solidFill>
                <a:schemeClr val="accent1">
                  <a:lumMod val="75000"/>
                </a:schemeClr>
              </a:solidFill>
              <a:cs typeface="Arial" pitchFamily="34" charset="0"/>
            </a:endParaRPr>
          </a:p>
        </p:txBody>
      </p:sp>
      <p:sp>
        <p:nvSpPr>
          <p:cNvPr id="5" name="Slide Number Placeholder 3">
            <a:extLst>
              <a:ext uri="{FF2B5EF4-FFF2-40B4-BE49-F238E27FC236}">
                <a16:creationId xmlns:a16="http://schemas.microsoft.com/office/drawing/2014/main" id="{1E03E430-207B-4F9B-B8E8-7F55E45BBAFE}"/>
              </a:ext>
            </a:extLst>
          </p:cNvPr>
          <p:cNvSpPr>
            <a:spLocks noGrp="1"/>
          </p:cNvSpPr>
          <p:nvPr/>
        </p:nvSpPr>
        <p:spPr>
          <a:xfrm>
            <a:off x="13475925" y="5039268"/>
            <a:ext cx="548700" cy="393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1000" b="0" i="0" u="none" strike="noStrike" cap="none">
                <a:solidFill>
                  <a:schemeClr val="dk2"/>
                </a:solidFill>
                <a:latin typeface="+mn-lt"/>
                <a:ea typeface="Arial"/>
                <a:cs typeface="Arial"/>
                <a:sym typeface="Arial"/>
              </a:defRPr>
            </a:lvl1pPr>
            <a:lvl2pPr marR="0" lvl="1"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2pPr>
            <a:lvl3pPr marR="0" lvl="2"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3pPr>
            <a:lvl4pPr marR="0" lvl="3"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4pPr>
            <a:lvl5pPr marR="0" lvl="4"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5pPr>
            <a:lvl6pPr marR="0" lvl="5"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6pPr>
            <a:lvl7pPr marR="0" lvl="6"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7pPr>
            <a:lvl8pPr marR="0" lvl="7"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8pPr>
            <a:lvl9pPr marR="0" lvl="8"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16</a:t>
            </a:fld>
            <a:endParaRPr lang="en"/>
          </a:p>
        </p:txBody>
      </p:sp>
      <p:sp>
        <p:nvSpPr>
          <p:cNvPr id="6" name="TextBox 5">
            <a:extLst>
              <a:ext uri="{FF2B5EF4-FFF2-40B4-BE49-F238E27FC236}">
                <a16:creationId xmlns:a16="http://schemas.microsoft.com/office/drawing/2014/main" id="{33403541-9576-477C-AA9B-E6B42E378F16}"/>
              </a:ext>
            </a:extLst>
          </p:cNvPr>
          <p:cNvSpPr txBox="1"/>
          <p:nvPr/>
        </p:nvSpPr>
        <p:spPr>
          <a:xfrm>
            <a:off x="3505200" y="3244334"/>
            <a:ext cx="7010400" cy="369332"/>
          </a:xfrm>
          <a:prstGeom prst="rect">
            <a:avLst/>
          </a:prstGeom>
          <a:noFill/>
        </p:spPr>
        <p:txBody>
          <a:bodyPr wrap="square">
            <a:spAutoFit/>
          </a:bodyPr>
          <a:lstStyle/>
          <a:p>
            <a:r>
              <a:rPr lang="en-GB" dirty="0"/>
              <a:t> </a:t>
            </a:r>
          </a:p>
        </p:txBody>
      </p:sp>
      <p:sp>
        <p:nvSpPr>
          <p:cNvPr id="12" name="TextBox 11">
            <a:extLst>
              <a:ext uri="{FF2B5EF4-FFF2-40B4-BE49-F238E27FC236}">
                <a16:creationId xmlns:a16="http://schemas.microsoft.com/office/drawing/2014/main" id="{30C0F40C-976A-411C-B680-FC2551CB39E1}"/>
              </a:ext>
            </a:extLst>
          </p:cNvPr>
          <p:cNvSpPr txBox="1"/>
          <p:nvPr/>
        </p:nvSpPr>
        <p:spPr>
          <a:xfrm>
            <a:off x="5362575" y="689788"/>
            <a:ext cx="6667500" cy="6109365"/>
          </a:xfrm>
          <a:prstGeom prst="rect">
            <a:avLst/>
          </a:prstGeom>
          <a:noFill/>
        </p:spPr>
        <p:txBody>
          <a:bodyPr wrap="square">
            <a:spAutoFit/>
          </a:bodyPr>
          <a:lstStyle/>
          <a:p>
            <a:pPr algn="l" rtl="0" fontAlgn="base"/>
            <a:r>
              <a:rPr lang="en-GB" sz="1700" b="0" i="0" u="none" strike="noStrike" dirty="0">
                <a:solidFill>
                  <a:schemeClr val="accent1">
                    <a:lumMod val="75000"/>
                  </a:schemeClr>
                </a:solidFill>
                <a:effectLst/>
              </a:rPr>
              <a:t>Children are assessed across all subjects but particularly reading, writing and maths. </a:t>
            </a:r>
            <a:r>
              <a:rPr lang="en-US" sz="1700" b="0" i="0" dirty="0">
                <a:solidFill>
                  <a:schemeClr val="accent1">
                    <a:lumMod val="75000"/>
                  </a:schemeClr>
                </a:solidFill>
                <a:effectLst/>
              </a:rPr>
              <a:t>​</a:t>
            </a:r>
          </a:p>
          <a:p>
            <a:pPr algn="l" rtl="0" fontAlgn="base"/>
            <a:r>
              <a:rPr lang="en-GB" sz="1700" b="0" i="0" dirty="0">
                <a:solidFill>
                  <a:schemeClr val="accent1">
                    <a:lumMod val="75000"/>
                  </a:schemeClr>
                </a:solidFill>
                <a:effectLst/>
              </a:rPr>
              <a:t>​</a:t>
            </a:r>
          </a:p>
          <a:p>
            <a:pPr algn="l" rtl="0" fontAlgn="base"/>
            <a:r>
              <a:rPr lang="en-GB" sz="1700" b="0" i="0" u="none" strike="noStrike" dirty="0">
                <a:solidFill>
                  <a:schemeClr val="accent1">
                    <a:lumMod val="75000"/>
                  </a:schemeClr>
                </a:solidFill>
                <a:effectLst/>
              </a:rPr>
              <a:t>In Maths, children are assessed at the end of every teaching block with 20 questions linked to the area they have learnt. Children are also assessed at the end of every term using </a:t>
            </a:r>
            <a:r>
              <a:rPr lang="en-GB" sz="1700" dirty="0">
                <a:solidFill>
                  <a:schemeClr val="accent1">
                    <a:lumMod val="75000"/>
                  </a:schemeClr>
                </a:solidFill>
              </a:rPr>
              <a:t>White Rose’s end of term assessments for Arithmetic and Problem solving and reasoning. </a:t>
            </a:r>
            <a:r>
              <a:rPr lang="en-GB" sz="1700" b="0" i="0" u="none" strike="noStrike" dirty="0">
                <a:solidFill>
                  <a:schemeClr val="accent1">
                    <a:lumMod val="75000"/>
                  </a:schemeClr>
                </a:solidFill>
                <a:effectLst/>
              </a:rPr>
              <a:t>These scores along with data from weekly arithmetic test help teachers to assess whether pupils are working at age related expectations or greater depth. </a:t>
            </a:r>
            <a:r>
              <a:rPr lang="en-US" sz="1700" b="0" i="0" dirty="0">
                <a:solidFill>
                  <a:schemeClr val="accent1">
                    <a:lumMod val="75000"/>
                  </a:schemeClr>
                </a:solidFill>
                <a:effectLst/>
              </a:rPr>
              <a:t>​</a:t>
            </a:r>
          </a:p>
          <a:p>
            <a:pPr algn="l" rtl="0" fontAlgn="base"/>
            <a:r>
              <a:rPr lang="en-GB" sz="1700" b="0" i="0" dirty="0">
                <a:solidFill>
                  <a:schemeClr val="accent1">
                    <a:lumMod val="75000"/>
                  </a:schemeClr>
                </a:solidFill>
                <a:effectLst/>
              </a:rPr>
              <a:t>​</a:t>
            </a:r>
          </a:p>
          <a:p>
            <a:pPr algn="l" rtl="0" fontAlgn="base"/>
            <a:r>
              <a:rPr lang="en-GB" sz="1700" b="0" i="0" u="none" strike="noStrike" dirty="0">
                <a:solidFill>
                  <a:schemeClr val="accent1">
                    <a:lumMod val="75000"/>
                  </a:schemeClr>
                </a:solidFill>
                <a:effectLst/>
              </a:rPr>
              <a:t>In Reading, children are assessed every half term to see whether they are ready to move onto the next coloured banding. Children are also assessed at the end of every term using the Progress in Reading Assessment (PIRA). The scores create a standardised score to identify if children are working below, at age related expectations or greater depth. </a:t>
            </a:r>
            <a:r>
              <a:rPr lang="en-US" sz="1700" b="0" i="0" dirty="0">
                <a:solidFill>
                  <a:schemeClr val="accent1">
                    <a:lumMod val="75000"/>
                  </a:schemeClr>
                </a:solidFill>
                <a:effectLst/>
              </a:rPr>
              <a:t>​</a:t>
            </a:r>
          </a:p>
          <a:p>
            <a:pPr algn="l" rtl="0" fontAlgn="base"/>
            <a:r>
              <a:rPr lang="en-GB" sz="1700" b="0" i="0" dirty="0">
                <a:solidFill>
                  <a:schemeClr val="accent1">
                    <a:lumMod val="75000"/>
                  </a:schemeClr>
                </a:solidFill>
                <a:effectLst/>
              </a:rPr>
              <a:t>​</a:t>
            </a:r>
          </a:p>
          <a:p>
            <a:pPr algn="l" rtl="0" fontAlgn="base"/>
            <a:r>
              <a:rPr lang="en-GB" sz="1700" b="0" i="0" u="none" strike="noStrike" dirty="0">
                <a:solidFill>
                  <a:schemeClr val="accent1">
                    <a:lumMod val="75000"/>
                  </a:schemeClr>
                </a:solidFill>
                <a:effectLst/>
              </a:rPr>
              <a:t>Children are assessed on their independent pieces of writing across English and subjects such as History, Geography and Science. Teachers use writing criteria to check children’s writing skills across composition (purpose or audience), grammar, punctuation and transcription (spelling and handwriting.)</a:t>
            </a:r>
            <a:r>
              <a:rPr lang="en-US" sz="1700" b="0" i="0" dirty="0">
                <a:solidFill>
                  <a:schemeClr val="accent1">
                    <a:lumMod val="75000"/>
                  </a:schemeClr>
                </a:solidFill>
                <a:effectLst/>
              </a:rPr>
              <a:t>​</a:t>
            </a:r>
          </a:p>
        </p:txBody>
      </p:sp>
      <p:sp>
        <p:nvSpPr>
          <p:cNvPr id="14" name="TextBox 13">
            <a:extLst>
              <a:ext uri="{FF2B5EF4-FFF2-40B4-BE49-F238E27FC236}">
                <a16:creationId xmlns:a16="http://schemas.microsoft.com/office/drawing/2014/main" id="{D882056D-7D03-4298-AB38-F7D8E2F8ED4C}"/>
              </a:ext>
            </a:extLst>
          </p:cNvPr>
          <p:cNvSpPr txBox="1"/>
          <p:nvPr/>
        </p:nvSpPr>
        <p:spPr>
          <a:xfrm>
            <a:off x="5362575" y="200859"/>
            <a:ext cx="7010400" cy="369332"/>
          </a:xfrm>
          <a:prstGeom prst="rect">
            <a:avLst/>
          </a:prstGeom>
          <a:noFill/>
        </p:spPr>
        <p:txBody>
          <a:bodyPr wrap="square">
            <a:spAutoFit/>
          </a:bodyPr>
          <a:lstStyle/>
          <a:p>
            <a:r>
              <a:rPr lang="en-US" sz="1800" b="1" i="0" u="sng" strike="noStrike" dirty="0">
                <a:solidFill>
                  <a:schemeClr val="accent1">
                    <a:lumMod val="75000"/>
                  </a:schemeClr>
                </a:solidFill>
                <a:effectLst/>
              </a:rPr>
              <a:t>How do we assess the children?</a:t>
            </a:r>
            <a:r>
              <a:rPr lang="en-US" sz="1800" b="1" i="0" u="sng" dirty="0">
                <a:solidFill>
                  <a:schemeClr val="accent1">
                    <a:lumMod val="75000"/>
                  </a:schemeClr>
                </a:solidFill>
                <a:effectLst/>
              </a:rPr>
              <a:t>​</a:t>
            </a:r>
            <a:endParaRPr lang="en-GB" b="1" u="sng" dirty="0">
              <a:solidFill>
                <a:schemeClr val="accent1">
                  <a:lumMod val="75000"/>
                </a:schemeClr>
              </a:solidFill>
            </a:endParaRPr>
          </a:p>
        </p:txBody>
      </p:sp>
    </p:spTree>
    <p:extLst>
      <p:ext uri="{BB962C8B-B14F-4D97-AF65-F5344CB8AC3E}">
        <p14:creationId xmlns:p14="http://schemas.microsoft.com/office/powerpoint/2010/main" val="30792838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8E9F52-A6FD-A5D6-E742-2180B8E775E6}"/>
              </a:ext>
            </a:extLst>
          </p:cNvPr>
          <p:cNvSpPr txBox="1"/>
          <p:nvPr/>
        </p:nvSpPr>
        <p:spPr>
          <a:xfrm>
            <a:off x="769256" y="1954116"/>
            <a:ext cx="3323772" cy="3847207"/>
          </a:xfrm>
          <a:prstGeom prst="rect">
            <a:avLst/>
          </a:prstGeom>
          <a:noFill/>
        </p:spPr>
        <p:txBody>
          <a:bodyPr wrap="square" rtlCol="0" anchor="ctr">
            <a:spAutoFit/>
          </a:bodyPr>
          <a:lstStyle/>
          <a:p>
            <a:pPr algn="ctr"/>
            <a:r>
              <a:rPr lang="en-US" altLang="ko-KR" sz="4000" dirty="0">
                <a:solidFill>
                  <a:schemeClr val="accent1">
                    <a:lumMod val="75000"/>
                  </a:schemeClr>
                </a:solidFill>
                <a:cs typeface="Arial" pitchFamily="34" charset="0"/>
              </a:rPr>
              <a:t>Special Educational Needs and or Disabilities </a:t>
            </a:r>
          </a:p>
          <a:p>
            <a:pPr algn="ctr"/>
            <a:r>
              <a:rPr lang="en-US" altLang="ko-KR" sz="4000" dirty="0">
                <a:solidFill>
                  <a:schemeClr val="accent1">
                    <a:lumMod val="75000"/>
                  </a:schemeClr>
                </a:solidFill>
                <a:cs typeface="Arial" pitchFamily="34" charset="0"/>
              </a:rPr>
              <a:t>(SEND)</a:t>
            </a:r>
          </a:p>
          <a:p>
            <a:pPr algn="ctr"/>
            <a:endParaRPr lang="ko-KR" altLang="en-US" sz="44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B682037D-DBCA-A904-1331-EB896864AF1A}"/>
              </a:ext>
            </a:extLst>
          </p:cNvPr>
          <p:cNvSpPr txBox="1"/>
          <p:nvPr/>
        </p:nvSpPr>
        <p:spPr>
          <a:xfrm>
            <a:off x="5615501" y="305068"/>
            <a:ext cx="6096000" cy="6555641"/>
          </a:xfrm>
          <a:prstGeom prst="rect">
            <a:avLst/>
          </a:prstGeom>
          <a:noFill/>
        </p:spPr>
        <p:txBody>
          <a:bodyPr wrap="square" lIns="91440" tIns="45720" rIns="91440" bIns="45720" anchor="t">
            <a:spAutoFit/>
          </a:bodyPr>
          <a:lstStyle/>
          <a:p>
            <a:r>
              <a:rPr lang="en-GB" sz="2000" dirty="0">
                <a:solidFill>
                  <a:schemeClr val="accent1">
                    <a:lumMod val="75000"/>
                  </a:schemeClr>
                </a:solidFill>
              </a:rPr>
              <a:t>Mrs Pattullo is our Special Educational Needs co-ordinator. Her email address is </a:t>
            </a:r>
            <a:r>
              <a:rPr lang="en-GB" sz="2000" dirty="0">
                <a:solidFill>
                  <a:schemeClr val="accent1">
                    <a:lumMod val="75000"/>
                  </a:schemeClr>
                </a:solidFill>
                <a:hlinkClick r:id="rId3">
                  <a:extLst>
                    <a:ext uri="{A12FA001-AC4F-418D-AE19-62706E023703}">
                      <ahyp:hlinkClr xmlns:ahyp="http://schemas.microsoft.com/office/drawing/2018/hyperlinkcolor" val="tx"/>
                    </a:ext>
                  </a:extLst>
                </a:hlinkClick>
              </a:rPr>
              <a:t>m.pattullo@larkrise.essex.sch.uk</a:t>
            </a:r>
            <a:r>
              <a:rPr lang="en-GB" sz="2000" dirty="0">
                <a:solidFill>
                  <a:schemeClr val="accent1">
                    <a:lumMod val="75000"/>
                  </a:schemeClr>
                </a:solidFill>
              </a:rPr>
              <a:t> </a:t>
            </a:r>
          </a:p>
          <a:p>
            <a:pPr marL="0" indent="0">
              <a:buNone/>
            </a:pPr>
            <a:endParaRPr lang="en-GB" sz="2000" dirty="0">
              <a:solidFill>
                <a:schemeClr val="accent1">
                  <a:lumMod val="75000"/>
                </a:schemeClr>
              </a:solidFill>
            </a:endParaRPr>
          </a:p>
          <a:p>
            <a:pPr marL="342900" indent="-342900">
              <a:buFont typeface="Courier New" panose="02070309020205020404" pitchFamily="49" charset="0"/>
              <a:buChar char="o"/>
            </a:pPr>
            <a:r>
              <a:rPr lang="en-GB" sz="2000" dirty="0">
                <a:solidFill>
                  <a:schemeClr val="accent1">
                    <a:lumMod val="75000"/>
                  </a:schemeClr>
                </a:solidFill>
              </a:rPr>
              <a:t>If your child does not seem to be making the progress we would expect, then additional steps may need to be put into place in order to help them access the curriculum and make good progress from their starting points. </a:t>
            </a:r>
            <a:endParaRPr lang="en-GB" sz="2000" dirty="0">
              <a:solidFill>
                <a:schemeClr val="accent1">
                  <a:lumMod val="75000"/>
                </a:schemeClr>
              </a:solidFill>
              <a:cs typeface="Arial"/>
            </a:endParaRPr>
          </a:p>
          <a:p>
            <a:endParaRPr lang="en-GB" sz="2000" dirty="0">
              <a:solidFill>
                <a:schemeClr val="accent1">
                  <a:lumMod val="75000"/>
                </a:schemeClr>
              </a:solidFill>
            </a:endParaRPr>
          </a:p>
          <a:p>
            <a:pPr marL="342900" indent="-342900">
              <a:buFont typeface="Courier New" panose="02070309020205020404" pitchFamily="49" charset="0"/>
              <a:buChar char="o"/>
            </a:pPr>
            <a:r>
              <a:rPr lang="en-GB" sz="2000" dirty="0">
                <a:solidFill>
                  <a:schemeClr val="accent1">
                    <a:lumMod val="75000"/>
                  </a:schemeClr>
                </a:solidFill>
              </a:rPr>
              <a:t>Children who require this support in addition to what they receive in the classroom will have a ‘One Plan’ outlining what they need to work on, both in and outside of school to help them make good progress. </a:t>
            </a:r>
          </a:p>
          <a:p>
            <a:pPr marL="342900" indent="-342900">
              <a:buFont typeface="Courier New" panose="02070309020205020404" pitchFamily="49" charset="0"/>
              <a:buChar char="o"/>
            </a:pPr>
            <a:endParaRPr lang="en-GB" sz="2000" dirty="0">
              <a:solidFill>
                <a:schemeClr val="accent1">
                  <a:lumMod val="75000"/>
                </a:schemeClr>
              </a:solidFill>
            </a:endParaRPr>
          </a:p>
          <a:p>
            <a:pPr marL="342900" indent="-342900">
              <a:buFont typeface="Courier New" panose="02070309020205020404" pitchFamily="49" charset="0"/>
              <a:buChar char="o"/>
            </a:pPr>
            <a:r>
              <a:rPr lang="en-GB" sz="2000" dirty="0">
                <a:solidFill>
                  <a:schemeClr val="accent1">
                    <a:lumMod val="75000"/>
                  </a:schemeClr>
                </a:solidFill>
              </a:rPr>
              <a:t>For more significant needs, a child may have an ‘Education, Health and Care Plan’ (EHCP).</a:t>
            </a:r>
          </a:p>
          <a:p>
            <a:pPr marL="342900" indent="-342900">
              <a:buFont typeface="Courier New" panose="02070309020205020404" pitchFamily="49" charset="0"/>
              <a:buChar char="o"/>
            </a:pPr>
            <a:endParaRPr lang="en-GB" sz="2000" dirty="0">
              <a:solidFill>
                <a:schemeClr val="accent1">
                  <a:lumMod val="75000"/>
                </a:schemeClr>
              </a:solidFill>
            </a:endParaRPr>
          </a:p>
          <a:p>
            <a:pPr marL="342900" indent="-342900">
              <a:buFont typeface="Courier New" panose="02070309020205020404" pitchFamily="49" charset="0"/>
              <a:buChar char="o"/>
            </a:pPr>
            <a:r>
              <a:rPr lang="en-GB" sz="2000" dirty="0">
                <a:solidFill>
                  <a:schemeClr val="accent1">
                    <a:lumMod val="75000"/>
                  </a:schemeClr>
                </a:solidFill>
              </a:rPr>
              <a:t>This process is always done in consultation with a child’s parents and class teacher.</a:t>
            </a:r>
          </a:p>
        </p:txBody>
      </p:sp>
    </p:spTree>
    <p:extLst>
      <p:ext uri="{BB962C8B-B14F-4D97-AF65-F5344CB8AC3E}">
        <p14:creationId xmlns:p14="http://schemas.microsoft.com/office/powerpoint/2010/main" val="21971653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432538-67AF-30B0-637F-C3AF3360359F}"/>
              </a:ext>
            </a:extLst>
          </p:cNvPr>
          <p:cNvSpPr txBox="1"/>
          <p:nvPr/>
        </p:nvSpPr>
        <p:spPr>
          <a:xfrm>
            <a:off x="5022310" y="139780"/>
            <a:ext cx="6764054" cy="6524863"/>
          </a:xfrm>
          <a:prstGeom prst="rect">
            <a:avLst/>
          </a:prstGeom>
          <a:noFill/>
        </p:spPr>
        <p:txBody>
          <a:bodyPr wrap="square" lIns="91440" tIns="45720" rIns="91440" bIns="45720" anchor="t">
            <a:spAutoFit/>
          </a:bodyPr>
          <a:lstStyle/>
          <a:p>
            <a:r>
              <a:rPr lang="en-GB" sz="1400" dirty="0">
                <a:solidFill>
                  <a:schemeClr val="accent1">
                    <a:lumMod val="75000"/>
                  </a:schemeClr>
                </a:solidFill>
              </a:rPr>
              <a:t>Our </a:t>
            </a:r>
            <a:r>
              <a:rPr lang="en-GB" sz="1400" dirty="0">
                <a:solidFill>
                  <a:schemeClr val="accent1">
                    <a:lumMod val="75000"/>
                  </a:schemeClr>
                </a:solidFill>
                <a:highlight>
                  <a:srgbClr val="FFFFFF"/>
                </a:highlight>
              </a:rPr>
              <a:t>Family Support Worker is Mel Pointon. She is one of our Safeguarding leads and also a member of the senior leadership team. Her role is to support children and families, helping to make sure that every child feels safe, listened to and supported both at school and at home.</a:t>
            </a:r>
            <a:endParaRPr lang="en-US" sz="1400" dirty="0">
              <a:solidFill>
                <a:schemeClr val="accent1">
                  <a:lumMod val="75000"/>
                </a:schemeClr>
              </a:solidFill>
              <a:cs typeface="Arial"/>
            </a:endParaRPr>
          </a:p>
          <a:p>
            <a:endParaRPr lang="en-GB" sz="1400" dirty="0">
              <a:solidFill>
                <a:schemeClr val="accent1">
                  <a:lumMod val="75000"/>
                </a:schemeClr>
              </a:solidFill>
              <a:highlight>
                <a:srgbClr val="FFFFFF"/>
              </a:highlight>
              <a:cs typeface="Arial"/>
            </a:endParaRPr>
          </a:p>
          <a:p>
            <a:r>
              <a:rPr lang="en-GB" sz="1400" dirty="0">
                <a:solidFill>
                  <a:schemeClr val="accent1">
                    <a:lumMod val="75000"/>
                  </a:schemeClr>
                </a:solidFill>
                <a:highlight>
                  <a:srgbClr val="FFFFFF"/>
                </a:highlight>
              </a:rPr>
              <a:t>She is trained in play therapy and counselling skills, and can support children in school through sand/play therapy, Draw and Talk, Bereavement Toolbox or simply by providing a safe space and a listening ear when they need someone to talk to.</a:t>
            </a:r>
            <a:endParaRPr lang="en-GB" sz="1400" dirty="0">
              <a:solidFill>
                <a:schemeClr val="accent1">
                  <a:lumMod val="75000"/>
                </a:schemeClr>
              </a:solidFill>
              <a:cs typeface="Arial"/>
            </a:endParaRPr>
          </a:p>
          <a:p>
            <a:endParaRPr lang="en-GB" sz="1400" dirty="0">
              <a:solidFill>
                <a:schemeClr val="accent1">
                  <a:lumMod val="75000"/>
                </a:schemeClr>
              </a:solidFill>
              <a:highlight>
                <a:srgbClr val="FFFFFF"/>
              </a:highlight>
              <a:cs typeface="Arial"/>
            </a:endParaRPr>
          </a:p>
          <a:p>
            <a:r>
              <a:rPr lang="en-GB" sz="1400" dirty="0">
                <a:solidFill>
                  <a:schemeClr val="accent1">
                    <a:lumMod val="75000"/>
                  </a:schemeClr>
                </a:solidFill>
                <a:highlight>
                  <a:srgbClr val="FFFFFF"/>
                </a:highlight>
              </a:rPr>
              <a:t>A large part of Mel's job is supporting the parents when needed, she is experienced in supporting whatever life throws at you! To give you an idea here is a short list:</a:t>
            </a:r>
            <a:endParaRPr lang="en-GB" sz="1400" dirty="0">
              <a:solidFill>
                <a:schemeClr val="accent1">
                  <a:lumMod val="75000"/>
                </a:schemeClr>
              </a:solidFill>
              <a:cs typeface="Arial"/>
            </a:endParaRPr>
          </a:p>
          <a:p>
            <a:endParaRPr lang="en-GB" sz="1400" dirty="0">
              <a:solidFill>
                <a:schemeClr val="accent1">
                  <a:lumMod val="75000"/>
                </a:schemeClr>
              </a:solidFill>
              <a:highlight>
                <a:srgbClr val="FFFFFF"/>
              </a:highlight>
              <a:cs typeface="Arial"/>
            </a:endParaRPr>
          </a:p>
          <a:p>
            <a:pPr marL="285750" indent="-285750">
              <a:buFont typeface="Arial"/>
              <a:buChar char="•"/>
            </a:pPr>
            <a:r>
              <a:rPr lang="en-GB" sz="1400" dirty="0">
                <a:solidFill>
                  <a:schemeClr val="accent1">
                    <a:lumMod val="75000"/>
                  </a:schemeClr>
                </a:solidFill>
                <a:highlight>
                  <a:srgbClr val="FFFFFF"/>
                </a:highlight>
              </a:rPr>
              <a:t>Family separation and changes within the family</a:t>
            </a:r>
            <a:endParaRPr lang="en-GB" sz="1400" dirty="0">
              <a:solidFill>
                <a:schemeClr val="accent1">
                  <a:lumMod val="75000"/>
                </a:schemeClr>
              </a:solidFill>
              <a:cs typeface="Arial"/>
            </a:endParaRPr>
          </a:p>
          <a:p>
            <a:pPr marL="285750" indent="-285750">
              <a:buFont typeface="Arial"/>
              <a:buChar char="•"/>
            </a:pPr>
            <a:r>
              <a:rPr lang="en-GB" sz="1400" dirty="0">
                <a:solidFill>
                  <a:schemeClr val="accent1">
                    <a:lumMod val="75000"/>
                  </a:schemeClr>
                </a:solidFill>
                <a:highlight>
                  <a:srgbClr val="FFFFFF"/>
                </a:highlight>
              </a:rPr>
              <a:t>Domestic abuse support</a:t>
            </a:r>
            <a:endParaRPr lang="en-GB" sz="1400" dirty="0">
              <a:solidFill>
                <a:schemeClr val="accent1">
                  <a:lumMod val="75000"/>
                </a:schemeClr>
              </a:solidFill>
              <a:cs typeface="Arial"/>
            </a:endParaRPr>
          </a:p>
          <a:p>
            <a:pPr marL="285750" indent="-285750">
              <a:buFont typeface="Arial"/>
              <a:buChar char="•"/>
            </a:pPr>
            <a:r>
              <a:rPr lang="en-GB" sz="1400" dirty="0">
                <a:solidFill>
                  <a:schemeClr val="accent1">
                    <a:lumMod val="75000"/>
                  </a:schemeClr>
                </a:solidFill>
                <a:highlight>
                  <a:srgbClr val="FFFFFF"/>
                </a:highlight>
              </a:rPr>
              <a:t>Foodbank vouchers</a:t>
            </a:r>
            <a:endParaRPr lang="en-GB" sz="1400" dirty="0">
              <a:solidFill>
                <a:schemeClr val="accent1">
                  <a:lumMod val="75000"/>
                </a:schemeClr>
              </a:solidFill>
              <a:cs typeface="Arial"/>
            </a:endParaRPr>
          </a:p>
          <a:p>
            <a:pPr marL="285750" indent="-285750">
              <a:buFont typeface="Arial"/>
              <a:buChar char="•"/>
            </a:pPr>
            <a:r>
              <a:rPr lang="en-GB" sz="1400" dirty="0">
                <a:solidFill>
                  <a:schemeClr val="accent1">
                    <a:lumMod val="75000"/>
                  </a:schemeClr>
                </a:solidFill>
                <a:highlight>
                  <a:srgbClr val="FFFFFF"/>
                </a:highlight>
              </a:rPr>
              <a:t>TPP (Trauma, Parenting and Partnership) workshops for families</a:t>
            </a:r>
            <a:endParaRPr lang="en-GB" sz="1400" dirty="0">
              <a:solidFill>
                <a:schemeClr val="accent1">
                  <a:lumMod val="75000"/>
                </a:schemeClr>
              </a:solidFill>
              <a:cs typeface="Arial"/>
            </a:endParaRPr>
          </a:p>
          <a:p>
            <a:pPr marL="285750" indent="-285750">
              <a:buFont typeface="Arial"/>
              <a:buChar char="•"/>
            </a:pPr>
            <a:r>
              <a:rPr lang="en-GB" sz="1400" dirty="0">
                <a:solidFill>
                  <a:schemeClr val="accent1">
                    <a:lumMod val="75000"/>
                  </a:schemeClr>
                </a:solidFill>
                <a:highlight>
                  <a:srgbClr val="FFFFFF"/>
                </a:highlight>
              </a:rPr>
              <a:t>Behaviour support </a:t>
            </a:r>
            <a:endParaRPr lang="en-GB" sz="1400" dirty="0">
              <a:solidFill>
                <a:schemeClr val="accent1">
                  <a:lumMod val="75000"/>
                </a:schemeClr>
              </a:solidFill>
              <a:cs typeface="Arial"/>
            </a:endParaRPr>
          </a:p>
          <a:p>
            <a:pPr marL="285750" indent="-285750">
              <a:buFont typeface="Arial"/>
              <a:buChar char="•"/>
            </a:pPr>
            <a:r>
              <a:rPr lang="en-GB" sz="1400" dirty="0">
                <a:solidFill>
                  <a:schemeClr val="accent1">
                    <a:lumMod val="75000"/>
                  </a:schemeClr>
                </a:solidFill>
                <a:highlight>
                  <a:srgbClr val="FFFFFF"/>
                </a:highlight>
              </a:rPr>
              <a:t>Helping with referrals to external agencies and services</a:t>
            </a:r>
            <a:endParaRPr lang="en-GB" sz="1400" dirty="0">
              <a:solidFill>
                <a:schemeClr val="accent1">
                  <a:lumMod val="75000"/>
                </a:schemeClr>
              </a:solidFill>
              <a:cs typeface="Arial"/>
            </a:endParaRPr>
          </a:p>
          <a:p>
            <a:endParaRPr lang="en-GB" sz="1400" dirty="0">
              <a:solidFill>
                <a:schemeClr val="accent1">
                  <a:lumMod val="75000"/>
                </a:schemeClr>
              </a:solidFill>
              <a:highlight>
                <a:srgbClr val="FFFFFF"/>
              </a:highlight>
              <a:cs typeface="Arial"/>
            </a:endParaRPr>
          </a:p>
          <a:p>
            <a:r>
              <a:rPr lang="en-GB" sz="1400" dirty="0">
                <a:solidFill>
                  <a:schemeClr val="accent1">
                    <a:lumMod val="75000"/>
                  </a:schemeClr>
                </a:solidFill>
                <a:highlight>
                  <a:srgbClr val="FFFFFF"/>
                </a:highlight>
              </a:rPr>
              <a:t>You can meet with Mel in The Hive, a welcoming space away from the main school building where you can talk confidentially and feel at ease.</a:t>
            </a:r>
            <a:endParaRPr lang="en-GB" sz="1400" dirty="0">
              <a:solidFill>
                <a:schemeClr val="accent1">
                  <a:lumMod val="75000"/>
                </a:schemeClr>
              </a:solidFill>
              <a:cs typeface="Arial"/>
            </a:endParaRPr>
          </a:p>
          <a:p>
            <a:endParaRPr lang="en-GB" sz="1400" dirty="0">
              <a:solidFill>
                <a:schemeClr val="accent1">
                  <a:lumMod val="75000"/>
                </a:schemeClr>
              </a:solidFill>
              <a:highlight>
                <a:srgbClr val="FFFFFF"/>
              </a:highlight>
            </a:endParaRPr>
          </a:p>
          <a:p>
            <a:r>
              <a:rPr lang="en-GB" sz="1400" dirty="0">
                <a:solidFill>
                  <a:schemeClr val="accent1">
                    <a:lumMod val="75000"/>
                  </a:schemeClr>
                </a:solidFill>
                <a:highlight>
                  <a:srgbClr val="FFFFFF"/>
                </a:highlight>
              </a:rPr>
              <a:t>The Hive is also home to our pre-loved uniform shop, offering good-quality school uniform at a lower cost for families.</a:t>
            </a:r>
            <a:endParaRPr lang="en-GB" sz="1400" dirty="0">
              <a:solidFill>
                <a:schemeClr val="accent1">
                  <a:lumMod val="75000"/>
                </a:schemeClr>
              </a:solidFill>
              <a:cs typeface="Arial"/>
            </a:endParaRPr>
          </a:p>
          <a:p>
            <a:endParaRPr lang="en-GB" sz="1400" dirty="0">
              <a:solidFill>
                <a:schemeClr val="accent1">
                  <a:lumMod val="75000"/>
                </a:schemeClr>
              </a:solidFill>
              <a:highlight>
                <a:srgbClr val="FFFFFF"/>
              </a:highlight>
            </a:endParaRPr>
          </a:p>
          <a:p>
            <a:r>
              <a:rPr lang="en-GB" sz="1400" dirty="0">
                <a:solidFill>
                  <a:schemeClr val="accent1">
                    <a:lumMod val="75000"/>
                  </a:schemeClr>
                </a:solidFill>
                <a:highlight>
                  <a:srgbClr val="FFFFFF"/>
                </a:highlight>
              </a:rPr>
              <a:t>Contact Mel whether you need advice, practical support, someone to listen, or help finding the right service for your family. You don’t have to wait until a problem becomes overwhelming.</a:t>
            </a:r>
            <a:endParaRPr lang="en-GB" sz="1400" dirty="0">
              <a:solidFill>
                <a:schemeClr val="accent1">
                  <a:lumMod val="75000"/>
                </a:schemeClr>
              </a:solidFill>
              <a:cs typeface="Arial"/>
            </a:endParaRPr>
          </a:p>
          <a:p>
            <a:endParaRPr lang="en-US" dirty="0">
              <a:solidFill>
                <a:schemeClr val="accent1">
                  <a:lumMod val="75000"/>
                </a:schemeClr>
              </a:solidFill>
              <a:cs typeface="Arial"/>
            </a:endParaRPr>
          </a:p>
        </p:txBody>
      </p:sp>
      <p:sp>
        <p:nvSpPr>
          <p:cNvPr id="4" name="TextBox 3">
            <a:extLst>
              <a:ext uri="{FF2B5EF4-FFF2-40B4-BE49-F238E27FC236}">
                <a16:creationId xmlns:a16="http://schemas.microsoft.com/office/drawing/2014/main" id="{D6F95F23-9CAE-CE05-8DB6-44951B886AF2}"/>
              </a:ext>
            </a:extLst>
          </p:cNvPr>
          <p:cNvSpPr txBox="1"/>
          <p:nvPr/>
        </p:nvSpPr>
        <p:spPr>
          <a:xfrm>
            <a:off x="769256" y="2138782"/>
            <a:ext cx="3323772" cy="3477875"/>
          </a:xfrm>
          <a:prstGeom prst="rect">
            <a:avLst/>
          </a:prstGeom>
          <a:noFill/>
        </p:spPr>
        <p:txBody>
          <a:bodyPr wrap="square" lIns="91440" tIns="45720" rIns="91440" bIns="45720" rtlCol="0" anchor="ctr">
            <a:spAutoFit/>
          </a:bodyPr>
          <a:lstStyle/>
          <a:p>
            <a:pPr algn="ctr"/>
            <a:r>
              <a:rPr lang="en-US" altLang="ko-KR" sz="4400" dirty="0">
                <a:solidFill>
                  <a:schemeClr val="accent1">
                    <a:lumMod val="75000"/>
                  </a:schemeClr>
                </a:solidFill>
                <a:cs typeface="Arial"/>
              </a:rPr>
              <a:t>Family support worker and </a:t>
            </a:r>
            <a:r>
              <a:rPr lang="en-US" altLang="ko-KR" sz="4400">
                <a:solidFill>
                  <a:schemeClr val="accent1">
                    <a:lumMod val="75000"/>
                  </a:schemeClr>
                </a:solidFill>
                <a:cs typeface="Arial"/>
              </a:rPr>
              <a:t>The Hive</a:t>
            </a:r>
          </a:p>
          <a:p>
            <a:pPr algn="ctr"/>
            <a:endParaRPr lang="ko-KR" altLang="en-US" sz="4400" dirty="0">
              <a:solidFill>
                <a:schemeClr val="accent1">
                  <a:lumMod val="75000"/>
                </a:schemeClr>
              </a:solidFill>
              <a:cs typeface="Arial" pitchFamily="34" charset="0"/>
            </a:endParaRPr>
          </a:p>
        </p:txBody>
      </p:sp>
    </p:spTree>
    <p:extLst>
      <p:ext uri="{BB962C8B-B14F-4D97-AF65-F5344CB8AC3E}">
        <p14:creationId xmlns:p14="http://schemas.microsoft.com/office/powerpoint/2010/main" val="3808120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C4764F2-6231-86D2-F19E-23B1567C103F}"/>
              </a:ext>
            </a:extLst>
          </p:cNvPr>
          <p:cNvSpPr txBox="1"/>
          <p:nvPr/>
        </p:nvSpPr>
        <p:spPr>
          <a:xfrm>
            <a:off x="5444206" y="522125"/>
            <a:ext cx="6096000" cy="5262979"/>
          </a:xfrm>
          <a:prstGeom prst="rect">
            <a:avLst/>
          </a:prstGeom>
          <a:noFill/>
        </p:spPr>
        <p:txBody>
          <a:bodyPr wrap="square" lIns="91440" tIns="45720" rIns="91440" bIns="45720" anchor="t">
            <a:spAutoFit/>
          </a:bodyPr>
          <a:lstStyle/>
          <a:p>
            <a:r>
              <a:rPr lang="en-GB" sz="2400" dirty="0">
                <a:solidFill>
                  <a:schemeClr val="accent1">
                    <a:lumMod val="75000"/>
                  </a:schemeClr>
                </a:solidFill>
              </a:rPr>
              <a:t>If you have any questions/queries regarding your child/ren, their work or homework, please find me for a brief chat on the playground after school or message me via Dojo. </a:t>
            </a:r>
          </a:p>
          <a:p>
            <a:endParaRPr lang="en-GB" sz="2400" dirty="0">
              <a:solidFill>
                <a:schemeClr val="accent1">
                  <a:lumMod val="75000"/>
                </a:schemeClr>
              </a:solidFill>
              <a:cs typeface="Arial"/>
            </a:endParaRPr>
          </a:p>
          <a:p>
            <a:r>
              <a:rPr lang="en-GB" sz="2400" dirty="0">
                <a:solidFill>
                  <a:schemeClr val="accent1">
                    <a:lumMod val="75000"/>
                  </a:schemeClr>
                </a:solidFill>
                <a:cs typeface="Arial"/>
              </a:rPr>
              <a:t>Please also see our Communication Policy which outlines the different ways you can contact us at school and which ways are most appropriate for different </a:t>
            </a:r>
            <a:r>
              <a:rPr lang="en-GB" sz="2400">
                <a:solidFill>
                  <a:schemeClr val="accent1">
                    <a:lumMod val="75000"/>
                  </a:schemeClr>
                </a:solidFill>
                <a:cs typeface="Arial"/>
              </a:rPr>
              <a:t>scenarios</a:t>
            </a:r>
            <a:r>
              <a:rPr lang="en-GB" sz="2400" dirty="0">
                <a:solidFill>
                  <a:schemeClr val="accent1">
                    <a:lumMod val="75000"/>
                  </a:schemeClr>
                </a:solidFill>
                <a:cs typeface="Arial"/>
              </a:rPr>
              <a:t>.</a:t>
            </a:r>
          </a:p>
          <a:p>
            <a:endParaRPr lang="en-GB" sz="2400" dirty="0">
              <a:solidFill>
                <a:schemeClr val="accent1">
                  <a:lumMod val="75000"/>
                </a:schemeClr>
              </a:solidFill>
            </a:endParaRPr>
          </a:p>
          <a:p>
            <a:r>
              <a:rPr lang="en-GB" sz="2400" dirty="0">
                <a:solidFill>
                  <a:schemeClr val="accent1">
                    <a:lumMod val="75000"/>
                  </a:schemeClr>
                </a:solidFill>
              </a:rPr>
              <a:t>If you need more of my time to discuss </a:t>
            </a:r>
            <a:r>
              <a:rPr lang="en-GB" sz="2400">
                <a:solidFill>
                  <a:schemeClr val="accent1">
                    <a:lumMod val="75000"/>
                  </a:schemeClr>
                </a:solidFill>
              </a:rPr>
              <a:t>things further, </a:t>
            </a:r>
            <a:r>
              <a:rPr lang="en-GB" sz="2400" dirty="0">
                <a:solidFill>
                  <a:schemeClr val="accent1">
                    <a:lumMod val="75000"/>
                  </a:schemeClr>
                </a:solidFill>
              </a:rPr>
              <a:t>then a separate appointment will need to be made. </a:t>
            </a:r>
          </a:p>
        </p:txBody>
      </p:sp>
      <p:sp>
        <p:nvSpPr>
          <p:cNvPr id="4" name="TextBox 3">
            <a:extLst>
              <a:ext uri="{FF2B5EF4-FFF2-40B4-BE49-F238E27FC236}">
                <a16:creationId xmlns:a16="http://schemas.microsoft.com/office/drawing/2014/main" id="{CBDE2139-7E68-996C-2624-DF1B0F484717}"/>
              </a:ext>
            </a:extLst>
          </p:cNvPr>
          <p:cNvSpPr txBox="1"/>
          <p:nvPr/>
        </p:nvSpPr>
        <p:spPr>
          <a:xfrm>
            <a:off x="769256" y="3154445"/>
            <a:ext cx="3323772" cy="1446550"/>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Questions</a:t>
            </a:r>
          </a:p>
          <a:p>
            <a:pPr algn="ctr"/>
            <a:endParaRPr lang="ko-KR" altLang="en-US" sz="4400" dirty="0">
              <a:solidFill>
                <a:schemeClr val="accent1">
                  <a:lumMod val="75000"/>
                </a:schemeClr>
              </a:solidFill>
              <a:cs typeface="Arial" pitchFamily="34" charset="0"/>
            </a:endParaRPr>
          </a:p>
        </p:txBody>
      </p:sp>
    </p:spTree>
    <p:extLst>
      <p:ext uri="{BB962C8B-B14F-4D97-AF65-F5344CB8AC3E}">
        <p14:creationId xmlns:p14="http://schemas.microsoft.com/office/powerpoint/2010/main" val="1458138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8D6579FB-80AA-4EBF-AE14-BA4BC4C2CF12}"/>
              </a:ext>
            </a:extLst>
          </p:cNvPr>
          <p:cNvSpPr txBox="1"/>
          <p:nvPr/>
        </p:nvSpPr>
        <p:spPr>
          <a:xfrm>
            <a:off x="827314" y="2540120"/>
            <a:ext cx="3033485" cy="2123658"/>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Our staffing team</a:t>
            </a:r>
            <a:endParaRPr lang="ko-KR" altLang="en-US" sz="4400" dirty="0">
              <a:solidFill>
                <a:schemeClr val="accent1">
                  <a:lumMod val="75000"/>
                </a:schemeClr>
              </a:solidFill>
              <a:cs typeface="Arial" pitchFamily="34" charset="0"/>
            </a:endParaRPr>
          </a:p>
        </p:txBody>
      </p:sp>
      <p:sp>
        <p:nvSpPr>
          <p:cNvPr id="37" name="TextBox 36">
            <a:extLst>
              <a:ext uri="{FF2B5EF4-FFF2-40B4-BE49-F238E27FC236}">
                <a16:creationId xmlns:a16="http://schemas.microsoft.com/office/drawing/2014/main" id="{00741F9D-2E98-1068-2504-EE7AD9D56FCA}"/>
              </a:ext>
            </a:extLst>
          </p:cNvPr>
          <p:cNvSpPr txBox="1"/>
          <p:nvPr/>
        </p:nvSpPr>
        <p:spPr>
          <a:xfrm>
            <a:off x="5839329" y="2462431"/>
            <a:ext cx="1881734" cy="307777"/>
          </a:xfrm>
          <a:prstGeom prst="rect">
            <a:avLst/>
          </a:prstGeom>
          <a:noFill/>
        </p:spPr>
        <p:txBody>
          <a:bodyPr wrap="square" lIns="0" tIns="0" rIns="0" bIns="0" rtlCol="0">
            <a:spAutoFit/>
          </a:bodyPr>
          <a:lstStyle/>
          <a:p>
            <a:pPr algn="ctr"/>
            <a:r>
              <a:rPr lang="en-US" altLang="ko-KR" sz="2000" b="1" dirty="0">
                <a:solidFill>
                  <a:schemeClr val="accent1"/>
                </a:solidFill>
              </a:rPr>
              <a:t>Miss D Uzzell</a:t>
            </a:r>
          </a:p>
        </p:txBody>
      </p:sp>
      <p:sp>
        <p:nvSpPr>
          <p:cNvPr id="39" name="TextBox 38">
            <a:extLst>
              <a:ext uri="{FF2B5EF4-FFF2-40B4-BE49-F238E27FC236}">
                <a16:creationId xmlns:a16="http://schemas.microsoft.com/office/drawing/2014/main" id="{5A8938D1-52E2-15B5-40F6-398BCF108A41}"/>
              </a:ext>
            </a:extLst>
          </p:cNvPr>
          <p:cNvSpPr txBox="1"/>
          <p:nvPr/>
        </p:nvSpPr>
        <p:spPr>
          <a:xfrm>
            <a:off x="5770503" y="2770208"/>
            <a:ext cx="1881734" cy="276999"/>
          </a:xfrm>
          <a:prstGeom prst="rect">
            <a:avLst/>
          </a:prstGeom>
          <a:noFill/>
        </p:spPr>
        <p:txBody>
          <a:bodyPr wrap="square" lIns="0" tIns="0" rIns="0" bIns="0" rtlCol="0">
            <a:spAutoFit/>
          </a:bodyPr>
          <a:lstStyle/>
          <a:p>
            <a:pPr algn="ctr"/>
            <a:r>
              <a:rPr lang="en-US" altLang="ko-KR" dirty="0">
                <a:solidFill>
                  <a:schemeClr val="tx1">
                    <a:lumMod val="75000"/>
                    <a:lumOff val="25000"/>
                  </a:schemeClr>
                </a:solidFill>
              </a:rPr>
              <a:t>Class teacher </a:t>
            </a:r>
          </a:p>
        </p:txBody>
      </p:sp>
      <p:sp>
        <p:nvSpPr>
          <p:cNvPr id="74" name="TextBox 73">
            <a:extLst>
              <a:ext uri="{FF2B5EF4-FFF2-40B4-BE49-F238E27FC236}">
                <a16:creationId xmlns:a16="http://schemas.microsoft.com/office/drawing/2014/main" id="{E26C9479-5A30-92BA-AC82-3E8135168C64}"/>
              </a:ext>
            </a:extLst>
          </p:cNvPr>
          <p:cNvSpPr txBox="1"/>
          <p:nvPr/>
        </p:nvSpPr>
        <p:spPr>
          <a:xfrm>
            <a:off x="9294661" y="2462430"/>
            <a:ext cx="2274687" cy="307777"/>
          </a:xfrm>
          <a:prstGeom prst="rect">
            <a:avLst/>
          </a:prstGeom>
          <a:noFill/>
        </p:spPr>
        <p:txBody>
          <a:bodyPr wrap="square" lIns="0" tIns="0" rIns="0" bIns="0" rtlCol="0">
            <a:spAutoFit/>
          </a:bodyPr>
          <a:lstStyle/>
          <a:p>
            <a:pPr algn="ctr"/>
            <a:r>
              <a:rPr lang="en-US" altLang="ko-KR" sz="2000" b="1" dirty="0" err="1">
                <a:solidFill>
                  <a:schemeClr val="accent2"/>
                </a:solidFill>
              </a:rPr>
              <a:t>Mrs</a:t>
            </a:r>
            <a:r>
              <a:rPr lang="en-US" altLang="ko-KR" sz="2000" b="1" dirty="0">
                <a:solidFill>
                  <a:schemeClr val="accent2"/>
                </a:solidFill>
              </a:rPr>
              <a:t> V Elliot</a:t>
            </a:r>
          </a:p>
        </p:txBody>
      </p:sp>
      <p:sp>
        <p:nvSpPr>
          <p:cNvPr id="75" name="TextBox 74">
            <a:extLst>
              <a:ext uri="{FF2B5EF4-FFF2-40B4-BE49-F238E27FC236}">
                <a16:creationId xmlns:a16="http://schemas.microsoft.com/office/drawing/2014/main" id="{52E01F51-C9EF-7DC4-361C-3621E86BBBAF}"/>
              </a:ext>
            </a:extLst>
          </p:cNvPr>
          <p:cNvSpPr txBox="1"/>
          <p:nvPr/>
        </p:nvSpPr>
        <p:spPr>
          <a:xfrm>
            <a:off x="8925912" y="2770208"/>
            <a:ext cx="3012184" cy="276999"/>
          </a:xfrm>
          <a:prstGeom prst="rect">
            <a:avLst/>
          </a:prstGeom>
          <a:noFill/>
        </p:spPr>
        <p:txBody>
          <a:bodyPr wrap="square" lIns="0" tIns="0" rIns="0" bIns="0" rtlCol="0">
            <a:spAutoFit/>
          </a:bodyPr>
          <a:lstStyle/>
          <a:p>
            <a:pPr algn="ctr"/>
            <a:r>
              <a:rPr lang="en-US" altLang="ko-KR" dirty="0">
                <a:solidFill>
                  <a:schemeClr val="tx1">
                    <a:lumMod val="75000"/>
                    <a:lumOff val="25000"/>
                  </a:schemeClr>
                </a:solidFill>
              </a:rPr>
              <a:t>Learning Support Assistant </a:t>
            </a:r>
          </a:p>
        </p:txBody>
      </p:sp>
      <p:sp>
        <p:nvSpPr>
          <p:cNvPr id="8" name="TextBox 7">
            <a:extLst>
              <a:ext uri="{FF2B5EF4-FFF2-40B4-BE49-F238E27FC236}">
                <a16:creationId xmlns:a16="http://schemas.microsoft.com/office/drawing/2014/main" id="{7A9F25FD-67A1-48AE-A0C6-5F2C191FAD2F}"/>
              </a:ext>
            </a:extLst>
          </p:cNvPr>
          <p:cNvSpPr txBox="1"/>
          <p:nvPr/>
        </p:nvSpPr>
        <p:spPr>
          <a:xfrm>
            <a:off x="5646586" y="5586630"/>
            <a:ext cx="2274687" cy="307777"/>
          </a:xfrm>
          <a:prstGeom prst="rect">
            <a:avLst/>
          </a:prstGeom>
          <a:noFill/>
        </p:spPr>
        <p:txBody>
          <a:bodyPr wrap="square" lIns="0" tIns="0" rIns="0" bIns="0" rtlCol="0">
            <a:spAutoFit/>
          </a:bodyPr>
          <a:lstStyle/>
          <a:p>
            <a:pPr algn="ctr"/>
            <a:r>
              <a:rPr lang="en-US" altLang="ko-KR" sz="2000" b="1" dirty="0" err="1">
                <a:solidFill>
                  <a:srgbClr val="00B050"/>
                </a:solidFill>
              </a:rPr>
              <a:t>Mrs</a:t>
            </a:r>
            <a:r>
              <a:rPr lang="en-US" altLang="ko-KR" sz="2000" b="1" dirty="0">
                <a:solidFill>
                  <a:srgbClr val="00B050"/>
                </a:solidFill>
              </a:rPr>
              <a:t> L Collier</a:t>
            </a:r>
          </a:p>
        </p:txBody>
      </p:sp>
      <p:sp>
        <p:nvSpPr>
          <p:cNvPr id="9" name="TextBox 8">
            <a:extLst>
              <a:ext uri="{FF2B5EF4-FFF2-40B4-BE49-F238E27FC236}">
                <a16:creationId xmlns:a16="http://schemas.microsoft.com/office/drawing/2014/main" id="{838F70F3-E2FB-408E-A24C-9AFA4FD00E54}"/>
              </a:ext>
            </a:extLst>
          </p:cNvPr>
          <p:cNvSpPr txBox="1"/>
          <p:nvPr/>
        </p:nvSpPr>
        <p:spPr>
          <a:xfrm>
            <a:off x="5277837" y="5894408"/>
            <a:ext cx="3012184" cy="276999"/>
          </a:xfrm>
          <a:prstGeom prst="rect">
            <a:avLst/>
          </a:prstGeom>
          <a:noFill/>
        </p:spPr>
        <p:txBody>
          <a:bodyPr wrap="square" lIns="0" tIns="0" rIns="0" bIns="0" rtlCol="0">
            <a:spAutoFit/>
          </a:bodyPr>
          <a:lstStyle/>
          <a:p>
            <a:pPr algn="ctr"/>
            <a:r>
              <a:rPr lang="en-US" altLang="ko-KR" dirty="0">
                <a:solidFill>
                  <a:schemeClr val="tx1">
                    <a:lumMod val="75000"/>
                    <a:lumOff val="25000"/>
                  </a:schemeClr>
                </a:solidFill>
              </a:rPr>
              <a:t>Learning Support Assistant </a:t>
            </a:r>
          </a:p>
        </p:txBody>
      </p:sp>
      <p:sp>
        <p:nvSpPr>
          <p:cNvPr id="10" name="TextBox 9">
            <a:extLst>
              <a:ext uri="{FF2B5EF4-FFF2-40B4-BE49-F238E27FC236}">
                <a16:creationId xmlns:a16="http://schemas.microsoft.com/office/drawing/2014/main" id="{6AFC8104-4BB0-4B9D-880F-8092B06F5B26}"/>
              </a:ext>
            </a:extLst>
          </p:cNvPr>
          <p:cNvSpPr txBox="1"/>
          <p:nvPr/>
        </p:nvSpPr>
        <p:spPr>
          <a:xfrm>
            <a:off x="9554079" y="5558056"/>
            <a:ext cx="1881734" cy="307777"/>
          </a:xfrm>
          <a:prstGeom prst="rect">
            <a:avLst/>
          </a:prstGeom>
          <a:noFill/>
        </p:spPr>
        <p:txBody>
          <a:bodyPr wrap="square" lIns="0" tIns="0" rIns="0" bIns="0" rtlCol="0">
            <a:spAutoFit/>
          </a:bodyPr>
          <a:lstStyle/>
          <a:p>
            <a:pPr algn="ctr"/>
            <a:r>
              <a:rPr lang="en-US" altLang="ko-KR" sz="2000" b="1" dirty="0" err="1">
                <a:solidFill>
                  <a:schemeClr val="accent1"/>
                </a:solidFill>
              </a:rPr>
              <a:t>Mrs</a:t>
            </a:r>
            <a:r>
              <a:rPr lang="en-US" altLang="ko-KR" sz="2000" b="1" dirty="0">
                <a:solidFill>
                  <a:schemeClr val="accent1"/>
                </a:solidFill>
              </a:rPr>
              <a:t> S Murphy</a:t>
            </a:r>
          </a:p>
        </p:txBody>
      </p:sp>
      <p:sp>
        <p:nvSpPr>
          <p:cNvPr id="11" name="TextBox 10">
            <a:extLst>
              <a:ext uri="{FF2B5EF4-FFF2-40B4-BE49-F238E27FC236}">
                <a16:creationId xmlns:a16="http://schemas.microsoft.com/office/drawing/2014/main" id="{71DF065C-E5E9-4D1E-9A3C-072E533D7012}"/>
              </a:ext>
            </a:extLst>
          </p:cNvPr>
          <p:cNvSpPr txBox="1"/>
          <p:nvPr/>
        </p:nvSpPr>
        <p:spPr>
          <a:xfrm>
            <a:off x="9485253" y="5865833"/>
            <a:ext cx="1881734" cy="553998"/>
          </a:xfrm>
          <a:prstGeom prst="rect">
            <a:avLst/>
          </a:prstGeom>
          <a:noFill/>
        </p:spPr>
        <p:txBody>
          <a:bodyPr wrap="square" lIns="0" tIns="0" rIns="0" bIns="0" rtlCol="0">
            <a:spAutoFit/>
          </a:bodyPr>
          <a:lstStyle/>
          <a:p>
            <a:pPr algn="ctr"/>
            <a:r>
              <a:rPr lang="en-US" altLang="ko-KR" dirty="0">
                <a:solidFill>
                  <a:schemeClr val="tx1">
                    <a:lumMod val="75000"/>
                    <a:lumOff val="25000"/>
                  </a:schemeClr>
                </a:solidFill>
              </a:rPr>
              <a:t>PPA Cover teacher</a:t>
            </a:r>
          </a:p>
        </p:txBody>
      </p:sp>
      <p:grpSp>
        <p:nvGrpSpPr>
          <p:cNvPr id="12" name="Group 5">
            <a:extLst>
              <a:ext uri="{FF2B5EF4-FFF2-40B4-BE49-F238E27FC236}">
                <a16:creationId xmlns:a16="http://schemas.microsoft.com/office/drawing/2014/main" id="{A952C11C-393C-4EB2-A822-5507CFD35003}"/>
              </a:ext>
            </a:extLst>
          </p:cNvPr>
          <p:cNvGrpSpPr/>
          <p:nvPr/>
        </p:nvGrpSpPr>
        <p:grpSpPr>
          <a:xfrm>
            <a:off x="5770503" y="121641"/>
            <a:ext cx="2152826" cy="2264589"/>
            <a:chOff x="487680" y="-128270"/>
            <a:chExt cx="11526520" cy="12668250"/>
          </a:xfrm>
        </p:grpSpPr>
        <p:sp>
          <p:nvSpPr>
            <p:cNvPr id="13" name="Freeform 6">
              <a:extLst>
                <a:ext uri="{FF2B5EF4-FFF2-40B4-BE49-F238E27FC236}">
                  <a16:creationId xmlns:a16="http://schemas.microsoft.com/office/drawing/2014/main" id="{91C73309-22C8-4181-A136-3D808C8014C0}"/>
                </a:ext>
              </a:extLst>
            </p:cNvPr>
            <p:cNvSpPr/>
            <p:nvPr/>
          </p:nvSpPr>
          <p:spPr>
            <a:xfrm>
              <a:off x="0" y="0"/>
              <a:ext cx="11526520" cy="12668250"/>
            </a:xfrm>
            <a:custGeom>
              <a:avLst/>
              <a:gdLst/>
              <a:ahLst/>
              <a:cxnLst/>
              <a:rect l="l" t="t" r="r" b="b"/>
              <a:pathLst>
                <a:path w="11526520" h="12668250">
                  <a:moveTo>
                    <a:pt x="8704580" y="1238250"/>
                  </a:moveTo>
                  <a:cubicBezTo>
                    <a:pt x="7128510" y="156210"/>
                    <a:pt x="5292090" y="0"/>
                    <a:pt x="3665220" y="645160"/>
                  </a:cubicBezTo>
                  <a:cubicBezTo>
                    <a:pt x="2532380" y="1084580"/>
                    <a:pt x="1497330" y="2092960"/>
                    <a:pt x="867410" y="3538220"/>
                  </a:cubicBezTo>
                  <a:cubicBezTo>
                    <a:pt x="91440" y="5316220"/>
                    <a:pt x="0" y="7744460"/>
                    <a:pt x="750570" y="9545320"/>
                  </a:cubicBezTo>
                  <a:cubicBezTo>
                    <a:pt x="1283970" y="10824210"/>
                    <a:pt x="2186940" y="11713210"/>
                    <a:pt x="3159760" y="12166600"/>
                  </a:cubicBezTo>
                  <a:cubicBezTo>
                    <a:pt x="4132580" y="12619990"/>
                    <a:pt x="5175250" y="12668250"/>
                    <a:pt x="6191250" y="12534900"/>
                  </a:cubicBezTo>
                  <a:cubicBezTo>
                    <a:pt x="7296150" y="12390120"/>
                    <a:pt x="8411210" y="12021820"/>
                    <a:pt x="9358630" y="11172190"/>
                  </a:cubicBezTo>
                  <a:cubicBezTo>
                    <a:pt x="10306050" y="10322560"/>
                    <a:pt x="11070590" y="8936990"/>
                    <a:pt x="11247120" y="7327900"/>
                  </a:cubicBezTo>
                  <a:cubicBezTo>
                    <a:pt x="11526520" y="4803140"/>
                    <a:pt x="10281920" y="2320290"/>
                    <a:pt x="8704580" y="1238250"/>
                  </a:cubicBezTo>
                  <a:close/>
                </a:path>
              </a:pathLst>
            </a:custGeom>
            <a:blipFill>
              <a:blip r:embed="rId3"/>
              <a:stretch>
                <a:fillRect t="-17236" b="-17236"/>
              </a:stretch>
            </a:blipFill>
          </p:spPr>
        </p:sp>
      </p:grpSp>
      <p:grpSp>
        <p:nvGrpSpPr>
          <p:cNvPr id="14" name="Group 9">
            <a:extLst>
              <a:ext uri="{FF2B5EF4-FFF2-40B4-BE49-F238E27FC236}">
                <a16:creationId xmlns:a16="http://schemas.microsoft.com/office/drawing/2014/main" id="{19F13A50-64F0-4811-B7CB-288E113129D7}"/>
              </a:ext>
            </a:extLst>
          </p:cNvPr>
          <p:cNvGrpSpPr/>
          <p:nvPr/>
        </p:nvGrpSpPr>
        <p:grpSpPr>
          <a:xfrm>
            <a:off x="9357602" y="144571"/>
            <a:ext cx="2274688" cy="2264589"/>
            <a:chOff x="487680" y="-128270"/>
            <a:chExt cx="11526520" cy="12668250"/>
          </a:xfrm>
        </p:grpSpPr>
        <p:sp>
          <p:nvSpPr>
            <p:cNvPr id="15" name="Freeform 10">
              <a:extLst>
                <a:ext uri="{FF2B5EF4-FFF2-40B4-BE49-F238E27FC236}">
                  <a16:creationId xmlns:a16="http://schemas.microsoft.com/office/drawing/2014/main" id="{BB7017EC-7ACB-4801-AC7F-024C406CCA81}"/>
                </a:ext>
              </a:extLst>
            </p:cNvPr>
            <p:cNvSpPr/>
            <p:nvPr/>
          </p:nvSpPr>
          <p:spPr>
            <a:xfrm>
              <a:off x="0" y="0"/>
              <a:ext cx="11526520" cy="12668250"/>
            </a:xfrm>
            <a:custGeom>
              <a:avLst/>
              <a:gdLst/>
              <a:ahLst/>
              <a:cxnLst/>
              <a:rect l="l" t="t" r="r" b="b"/>
              <a:pathLst>
                <a:path w="11526520" h="12668250">
                  <a:moveTo>
                    <a:pt x="8704580" y="1238250"/>
                  </a:moveTo>
                  <a:cubicBezTo>
                    <a:pt x="7128510" y="156210"/>
                    <a:pt x="5292090" y="0"/>
                    <a:pt x="3665220" y="645160"/>
                  </a:cubicBezTo>
                  <a:cubicBezTo>
                    <a:pt x="2532380" y="1084580"/>
                    <a:pt x="1497330" y="2092960"/>
                    <a:pt x="867410" y="3538220"/>
                  </a:cubicBezTo>
                  <a:cubicBezTo>
                    <a:pt x="91440" y="5316220"/>
                    <a:pt x="0" y="7744460"/>
                    <a:pt x="750570" y="9545320"/>
                  </a:cubicBezTo>
                  <a:cubicBezTo>
                    <a:pt x="1283970" y="10824210"/>
                    <a:pt x="2186940" y="11713210"/>
                    <a:pt x="3159760" y="12166600"/>
                  </a:cubicBezTo>
                  <a:cubicBezTo>
                    <a:pt x="4132580" y="12619990"/>
                    <a:pt x="5175250" y="12668250"/>
                    <a:pt x="6191250" y="12534900"/>
                  </a:cubicBezTo>
                  <a:cubicBezTo>
                    <a:pt x="7296150" y="12390120"/>
                    <a:pt x="8411210" y="12021820"/>
                    <a:pt x="9358630" y="11172190"/>
                  </a:cubicBezTo>
                  <a:cubicBezTo>
                    <a:pt x="10306050" y="10322560"/>
                    <a:pt x="11070590" y="8936990"/>
                    <a:pt x="11247120" y="7327900"/>
                  </a:cubicBezTo>
                  <a:cubicBezTo>
                    <a:pt x="11526520" y="4803140"/>
                    <a:pt x="10281920" y="2320290"/>
                    <a:pt x="8704580" y="1238250"/>
                  </a:cubicBezTo>
                  <a:close/>
                </a:path>
              </a:pathLst>
            </a:custGeom>
            <a:blipFill>
              <a:blip r:embed="rId4"/>
              <a:stretch>
                <a:fillRect l="-5808" r="-5808"/>
              </a:stretch>
            </a:blipFill>
          </p:spPr>
        </p:sp>
      </p:grpSp>
      <p:grpSp>
        <p:nvGrpSpPr>
          <p:cNvPr id="16" name="Group 7">
            <a:extLst>
              <a:ext uri="{FF2B5EF4-FFF2-40B4-BE49-F238E27FC236}">
                <a16:creationId xmlns:a16="http://schemas.microsoft.com/office/drawing/2014/main" id="{859F5925-94BF-4146-B316-531A8DCE98F4}"/>
              </a:ext>
            </a:extLst>
          </p:cNvPr>
          <p:cNvGrpSpPr/>
          <p:nvPr/>
        </p:nvGrpSpPr>
        <p:grpSpPr>
          <a:xfrm>
            <a:off x="5679418" y="3131256"/>
            <a:ext cx="2480204" cy="2264590"/>
            <a:chOff x="487680" y="-128270"/>
            <a:chExt cx="11526520" cy="12668250"/>
          </a:xfrm>
        </p:grpSpPr>
        <p:sp>
          <p:nvSpPr>
            <p:cNvPr id="17" name="Freeform 8">
              <a:extLst>
                <a:ext uri="{FF2B5EF4-FFF2-40B4-BE49-F238E27FC236}">
                  <a16:creationId xmlns:a16="http://schemas.microsoft.com/office/drawing/2014/main" id="{34E9DA55-CBE7-459A-8CCD-07E006033E24}"/>
                </a:ext>
              </a:extLst>
            </p:cNvPr>
            <p:cNvSpPr/>
            <p:nvPr/>
          </p:nvSpPr>
          <p:spPr>
            <a:xfrm>
              <a:off x="0" y="0"/>
              <a:ext cx="11526520" cy="12668250"/>
            </a:xfrm>
            <a:custGeom>
              <a:avLst/>
              <a:gdLst/>
              <a:ahLst/>
              <a:cxnLst/>
              <a:rect l="l" t="t" r="r" b="b"/>
              <a:pathLst>
                <a:path w="11526520" h="12668250">
                  <a:moveTo>
                    <a:pt x="8704580" y="1238250"/>
                  </a:moveTo>
                  <a:cubicBezTo>
                    <a:pt x="7128510" y="156210"/>
                    <a:pt x="5292090" y="0"/>
                    <a:pt x="3665220" y="645160"/>
                  </a:cubicBezTo>
                  <a:cubicBezTo>
                    <a:pt x="2532380" y="1084580"/>
                    <a:pt x="1497330" y="2092960"/>
                    <a:pt x="867410" y="3538220"/>
                  </a:cubicBezTo>
                  <a:cubicBezTo>
                    <a:pt x="91440" y="5316220"/>
                    <a:pt x="0" y="7744460"/>
                    <a:pt x="750570" y="9545320"/>
                  </a:cubicBezTo>
                  <a:cubicBezTo>
                    <a:pt x="1283970" y="10824210"/>
                    <a:pt x="2186940" y="11713210"/>
                    <a:pt x="3159760" y="12166600"/>
                  </a:cubicBezTo>
                  <a:cubicBezTo>
                    <a:pt x="4132580" y="12619990"/>
                    <a:pt x="5175250" y="12668250"/>
                    <a:pt x="6191250" y="12534900"/>
                  </a:cubicBezTo>
                  <a:cubicBezTo>
                    <a:pt x="7296150" y="12390120"/>
                    <a:pt x="8411210" y="12021820"/>
                    <a:pt x="9358630" y="11172190"/>
                  </a:cubicBezTo>
                  <a:cubicBezTo>
                    <a:pt x="10306050" y="10322560"/>
                    <a:pt x="11070590" y="8936990"/>
                    <a:pt x="11247120" y="7327900"/>
                  </a:cubicBezTo>
                  <a:cubicBezTo>
                    <a:pt x="11526520" y="4803140"/>
                    <a:pt x="10281920" y="2320290"/>
                    <a:pt x="8704580" y="1238250"/>
                  </a:cubicBezTo>
                  <a:close/>
                </a:path>
              </a:pathLst>
            </a:custGeom>
            <a:blipFill>
              <a:blip r:embed="rId5"/>
              <a:stretch>
                <a:fillRect l="-5808" r="-5808"/>
              </a:stretch>
            </a:blipFill>
          </p:spPr>
        </p:sp>
      </p:grpSp>
    </p:spTree>
    <p:extLst>
      <p:ext uri="{BB962C8B-B14F-4D97-AF65-F5344CB8AC3E}">
        <p14:creationId xmlns:p14="http://schemas.microsoft.com/office/powerpoint/2010/main" val="3487259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CF5BDA4-10C7-46A6-AC30-523A3FC438AC}"/>
              </a:ext>
            </a:extLst>
          </p:cNvPr>
          <p:cNvSpPr txBox="1"/>
          <p:nvPr/>
        </p:nvSpPr>
        <p:spPr>
          <a:xfrm>
            <a:off x="3367314" y="2760284"/>
            <a:ext cx="5457372" cy="1569660"/>
          </a:xfrm>
          <a:prstGeom prst="rect">
            <a:avLst/>
          </a:prstGeom>
          <a:noFill/>
        </p:spPr>
        <p:txBody>
          <a:bodyPr wrap="square" rtlCol="0" anchor="ctr">
            <a:spAutoFit/>
          </a:bodyPr>
          <a:lstStyle/>
          <a:p>
            <a:pPr algn="ctr"/>
            <a:r>
              <a:rPr lang="en-US" altLang="ko-KR" sz="4800" b="1" dirty="0">
                <a:solidFill>
                  <a:schemeClr val="accent1">
                    <a:lumMod val="75000"/>
                  </a:schemeClr>
                </a:solidFill>
                <a:latin typeface="+mj-lt"/>
                <a:cs typeface="Arial" pitchFamily="34" charset="0"/>
              </a:rPr>
              <a:t>Curriculum Overview</a:t>
            </a:r>
            <a:endParaRPr lang="ko-KR" altLang="en-US" sz="4800" b="1" dirty="0">
              <a:solidFill>
                <a:schemeClr val="accent1">
                  <a:lumMod val="75000"/>
                </a:schemeClr>
              </a:solidFill>
              <a:latin typeface="+mj-lt"/>
              <a:cs typeface="Arial" pitchFamily="34" charset="0"/>
            </a:endParaRPr>
          </a:p>
        </p:txBody>
      </p:sp>
    </p:spTree>
    <p:extLst>
      <p:ext uri="{BB962C8B-B14F-4D97-AF65-F5344CB8AC3E}">
        <p14:creationId xmlns:p14="http://schemas.microsoft.com/office/powerpoint/2010/main" val="1270099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8D6579FB-80AA-4EBF-AE14-BA4BC4C2CF12}"/>
              </a:ext>
            </a:extLst>
          </p:cNvPr>
          <p:cNvSpPr txBox="1"/>
          <p:nvPr/>
        </p:nvSpPr>
        <p:spPr>
          <a:xfrm>
            <a:off x="827314" y="2878674"/>
            <a:ext cx="3033485" cy="1446550"/>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Curriculum</a:t>
            </a:r>
          </a:p>
          <a:p>
            <a:pPr algn="ctr"/>
            <a:r>
              <a:rPr lang="en-US" altLang="ko-KR" sz="4400" dirty="0">
                <a:solidFill>
                  <a:schemeClr val="accent1">
                    <a:lumMod val="75000"/>
                  </a:schemeClr>
                </a:solidFill>
                <a:cs typeface="Arial" pitchFamily="34" charset="0"/>
              </a:rPr>
              <a:t>(Topic)</a:t>
            </a:r>
            <a:endParaRPr lang="ko-KR" altLang="en-US" sz="4400" dirty="0">
              <a:solidFill>
                <a:schemeClr val="accent1">
                  <a:lumMod val="75000"/>
                </a:schemeClr>
              </a:solidFill>
              <a:cs typeface="Arial" pitchFamily="34" charset="0"/>
            </a:endParaRPr>
          </a:p>
        </p:txBody>
      </p:sp>
      <p:grpSp>
        <p:nvGrpSpPr>
          <p:cNvPr id="53" name="Group 52">
            <a:extLst>
              <a:ext uri="{FF2B5EF4-FFF2-40B4-BE49-F238E27FC236}">
                <a16:creationId xmlns:a16="http://schemas.microsoft.com/office/drawing/2014/main" id="{C916B4E4-E2E5-436E-9916-C5BCB32F65DE}"/>
              </a:ext>
            </a:extLst>
          </p:cNvPr>
          <p:cNvGrpSpPr/>
          <p:nvPr/>
        </p:nvGrpSpPr>
        <p:grpSpPr>
          <a:xfrm>
            <a:off x="6399042" y="3070628"/>
            <a:ext cx="5270444" cy="696169"/>
            <a:chOff x="6399043" y="1068086"/>
            <a:chExt cx="5270444" cy="696169"/>
          </a:xfrm>
        </p:grpSpPr>
        <p:sp>
          <p:nvSpPr>
            <p:cNvPr id="55" name="TextBox 54">
              <a:extLst>
                <a:ext uri="{FF2B5EF4-FFF2-40B4-BE49-F238E27FC236}">
                  <a16:creationId xmlns:a16="http://schemas.microsoft.com/office/drawing/2014/main" id="{571189E6-6D5B-4ADE-8E80-2E647FC188E5}"/>
                </a:ext>
              </a:extLst>
            </p:cNvPr>
            <p:cNvSpPr txBox="1"/>
            <p:nvPr/>
          </p:nvSpPr>
          <p:spPr>
            <a:xfrm>
              <a:off x="6399043" y="1179480"/>
              <a:ext cx="677008" cy="584775"/>
            </a:xfrm>
            <a:prstGeom prst="rect">
              <a:avLst/>
            </a:prstGeom>
            <a:noFill/>
          </p:spPr>
          <p:txBody>
            <a:bodyPr wrap="square" lIns="108000" rIns="108000" rtlCol="0">
              <a:spAutoFit/>
            </a:bodyPr>
            <a:lstStyle/>
            <a:p>
              <a:pPr algn="ctr"/>
              <a:r>
                <a:rPr lang="en-US" altLang="ko-KR" sz="3200" b="1" dirty="0">
                  <a:solidFill>
                    <a:schemeClr val="bg1"/>
                  </a:solidFill>
                  <a:cs typeface="Arial" pitchFamily="34" charset="0"/>
                </a:rPr>
                <a:t>0</a:t>
              </a:r>
              <a:endParaRPr lang="ko-KR" altLang="en-US" sz="3200" b="1" dirty="0">
                <a:solidFill>
                  <a:schemeClr val="bg1"/>
                </a:solidFill>
                <a:cs typeface="Arial" pitchFamily="34" charset="0"/>
              </a:endParaRPr>
            </a:p>
          </p:txBody>
        </p:sp>
        <p:grpSp>
          <p:nvGrpSpPr>
            <p:cNvPr id="56" name="Group 55">
              <a:extLst>
                <a:ext uri="{FF2B5EF4-FFF2-40B4-BE49-F238E27FC236}">
                  <a16:creationId xmlns:a16="http://schemas.microsoft.com/office/drawing/2014/main" id="{4374E7C9-4892-40DC-B46A-9351120F0BEE}"/>
                </a:ext>
              </a:extLst>
            </p:cNvPr>
            <p:cNvGrpSpPr/>
            <p:nvPr/>
          </p:nvGrpSpPr>
          <p:grpSpPr>
            <a:xfrm>
              <a:off x="7367450" y="1068086"/>
              <a:ext cx="4302037" cy="653675"/>
              <a:chOff x="1797648" y="2369571"/>
              <a:chExt cx="3488746" cy="653675"/>
            </a:xfrm>
          </p:grpSpPr>
          <p:sp>
            <p:nvSpPr>
              <p:cNvPr id="57" name="TextBox 56">
                <a:extLst>
                  <a:ext uri="{FF2B5EF4-FFF2-40B4-BE49-F238E27FC236}">
                    <a16:creationId xmlns:a16="http://schemas.microsoft.com/office/drawing/2014/main" id="{AA562870-AAC7-4466-960F-592E1409CBCC}"/>
                  </a:ext>
                </a:extLst>
              </p:cNvPr>
              <p:cNvSpPr txBox="1"/>
              <p:nvPr/>
            </p:nvSpPr>
            <p:spPr>
              <a:xfrm>
                <a:off x="1797648" y="2369571"/>
                <a:ext cx="3488745" cy="369332"/>
              </a:xfrm>
              <a:prstGeom prst="rect">
                <a:avLst/>
              </a:prstGeom>
              <a:noFill/>
            </p:spPr>
            <p:txBody>
              <a:bodyPr wrap="square" lIns="108000" rIns="108000" rtlCol="0">
                <a:spAutoFit/>
              </a:bodyPr>
              <a:lstStyle/>
              <a:p>
                <a:endParaRPr lang="ko-KR" altLang="en-US" b="1" dirty="0">
                  <a:solidFill>
                    <a:schemeClr val="accent3">
                      <a:lumMod val="75000"/>
                    </a:schemeClr>
                  </a:solidFill>
                  <a:cs typeface="Arial" pitchFamily="34" charset="0"/>
                </a:endParaRPr>
              </a:p>
            </p:txBody>
          </p:sp>
          <p:sp>
            <p:nvSpPr>
              <p:cNvPr id="58" name="TextBox 57">
                <a:extLst>
                  <a:ext uri="{FF2B5EF4-FFF2-40B4-BE49-F238E27FC236}">
                    <a16:creationId xmlns:a16="http://schemas.microsoft.com/office/drawing/2014/main" id="{0DD333C7-6E94-4594-A56C-3AE959C9156A}"/>
                  </a:ext>
                </a:extLst>
              </p:cNvPr>
              <p:cNvSpPr txBox="1"/>
              <p:nvPr/>
            </p:nvSpPr>
            <p:spPr>
              <a:xfrm>
                <a:off x="1920062" y="2715469"/>
                <a:ext cx="3366332" cy="307777"/>
              </a:xfrm>
              <a:prstGeom prst="rect">
                <a:avLst/>
              </a:prstGeom>
              <a:noFill/>
            </p:spPr>
            <p:txBody>
              <a:bodyPr wrap="square" rtlCol="0">
                <a:spAutoFit/>
              </a:bodyPr>
              <a:lstStyle/>
              <a:p>
                <a:pPr marL="285750" indent="-285750">
                  <a:buFont typeface="Courier New" panose="02070309020205020404" pitchFamily="49" charset="0"/>
                  <a:buChar char="o"/>
                </a:pPr>
                <a:endParaRPr lang="ko-KR" altLang="en-US" sz="1400" b="1" dirty="0">
                  <a:solidFill>
                    <a:schemeClr val="accent3">
                      <a:lumMod val="75000"/>
                    </a:schemeClr>
                  </a:solidFill>
                  <a:cs typeface="Arial" pitchFamily="34" charset="0"/>
                </a:endParaRPr>
              </a:p>
            </p:txBody>
          </p:sp>
        </p:grpSp>
      </p:grpSp>
      <p:grpSp>
        <p:nvGrpSpPr>
          <p:cNvPr id="65" name="Group 64">
            <a:extLst>
              <a:ext uri="{FF2B5EF4-FFF2-40B4-BE49-F238E27FC236}">
                <a16:creationId xmlns:a16="http://schemas.microsoft.com/office/drawing/2014/main" id="{1BC93A32-3FEE-4146-A477-853EE2460B30}"/>
              </a:ext>
            </a:extLst>
          </p:cNvPr>
          <p:cNvGrpSpPr/>
          <p:nvPr/>
        </p:nvGrpSpPr>
        <p:grpSpPr>
          <a:xfrm>
            <a:off x="6205108" y="170795"/>
            <a:ext cx="5562517" cy="6308104"/>
            <a:chOff x="6351484" y="1067382"/>
            <a:chExt cx="5562517" cy="803421"/>
          </a:xfrm>
        </p:grpSpPr>
        <p:sp>
          <p:nvSpPr>
            <p:cNvPr id="66" name="Regular Pentagon 33">
              <a:extLst>
                <a:ext uri="{FF2B5EF4-FFF2-40B4-BE49-F238E27FC236}">
                  <a16:creationId xmlns:a16="http://schemas.microsoft.com/office/drawing/2014/main" id="{2DFCC8C8-4E27-45AF-9D4F-C2D2EDD6B7E8}"/>
                </a:ext>
              </a:extLst>
            </p:cNvPr>
            <p:cNvSpPr/>
            <p:nvPr/>
          </p:nvSpPr>
          <p:spPr>
            <a:xfrm>
              <a:off x="6351484" y="1104189"/>
              <a:ext cx="772126" cy="735356"/>
            </a:xfrm>
            <a:prstGeom prst="round2DiagRect">
              <a:avLst>
                <a:gd name="adj1" fmla="val 0"/>
                <a:gd name="adj2" fmla="val 50000"/>
              </a:avLst>
            </a:prstGeom>
            <a:solidFill>
              <a:schemeClr val="accent1">
                <a:lumMod val="60000"/>
                <a:lumOff val="4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2"/>
                </a:solidFill>
              </a:endParaRPr>
            </a:p>
          </p:txBody>
        </p:sp>
        <p:grpSp>
          <p:nvGrpSpPr>
            <p:cNvPr id="68" name="Group 67">
              <a:extLst>
                <a:ext uri="{FF2B5EF4-FFF2-40B4-BE49-F238E27FC236}">
                  <a16:creationId xmlns:a16="http://schemas.microsoft.com/office/drawing/2014/main" id="{471B2519-BD8E-451B-BDBD-BE6E6E49E9DD}"/>
                </a:ext>
              </a:extLst>
            </p:cNvPr>
            <p:cNvGrpSpPr/>
            <p:nvPr/>
          </p:nvGrpSpPr>
          <p:grpSpPr>
            <a:xfrm>
              <a:off x="7367450" y="1067382"/>
              <a:ext cx="4546551" cy="803421"/>
              <a:chOff x="1797648" y="2368867"/>
              <a:chExt cx="3687035" cy="803421"/>
            </a:xfrm>
          </p:grpSpPr>
          <p:sp>
            <p:nvSpPr>
              <p:cNvPr id="69" name="TextBox 68">
                <a:extLst>
                  <a:ext uri="{FF2B5EF4-FFF2-40B4-BE49-F238E27FC236}">
                    <a16:creationId xmlns:a16="http://schemas.microsoft.com/office/drawing/2014/main" id="{C897B67A-114B-4B4A-8348-4B01A3BF569D}"/>
                  </a:ext>
                </a:extLst>
              </p:cNvPr>
              <p:cNvSpPr txBox="1"/>
              <p:nvPr/>
            </p:nvSpPr>
            <p:spPr>
              <a:xfrm>
                <a:off x="1797648" y="2368867"/>
                <a:ext cx="3488745" cy="47039"/>
              </a:xfrm>
              <a:prstGeom prst="rect">
                <a:avLst/>
              </a:prstGeom>
              <a:noFill/>
            </p:spPr>
            <p:txBody>
              <a:bodyPr wrap="square" lIns="108000" rIns="108000" rtlCol="0">
                <a:spAutoFit/>
              </a:bodyPr>
              <a:lstStyle/>
              <a:p>
                <a:r>
                  <a:rPr lang="en-GB" altLang="ko-KR" b="1" dirty="0">
                    <a:solidFill>
                      <a:schemeClr val="accent1">
                        <a:lumMod val="75000"/>
                      </a:schemeClr>
                    </a:solidFill>
                    <a:cs typeface="Arial" pitchFamily="34" charset="0"/>
                  </a:rPr>
                  <a:t>The Autumn Term </a:t>
                </a:r>
                <a:endParaRPr lang="ko-KR" altLang="en-US" b="1" dirty="0">
                  <a:solidFill>
                    <a:schemeClr val="accent1">
                      <a:lumMod val="75000"/>
                    </a:schemeClr>
                  </a:solidFill>
                  <a:cs typeface="Arial" pitchFamily="34" charset="0"/>
                </a:endParaRPr>
              </a:p>
            </p:txBody>
          </p:sp>
          <p:sp>
            <p:nvSpPr>
              <p:cNvPr id="70" name="TextBox 69">
                <a:extLst>
                  <a:ext uri="{FF2B5EF4-FFF2-40B4-BE49-F238E27FC236}">
                    <a16:creationId xmlns:a16="http://schemas.microsoft.com/office/drawing/2014/main" id="{41F64FA9-2F52-4942-83BC-4451AEA8DDB4}"/>
                  </a:ext>
                </a:extLst>
              </p:cNvPr>
              <p:cNvSpPr txBox="1"/>
              <p:nvPr/>
            </p:nvSpPr>
            <p:spPr>
              <a:xfrm>
                <a:off x="1836764" y="2431419"/>
                <a:ext cx="3647919" cy="740869"/>
              </a:xfrm>
              <a:prstGeom prst="rect">
                <a:avLst/>
              </a:prstGeom>
              <a:noFill/>
            </p:spPr>
            <p:txBody>
              <a:bodyPr wrap="square" rtlCol="0">
                <a:spAutoFit/>
              </a:bodyPr>
              <a:lstStyle/>
              <a:p>
                <a:r>
                  <a:rPr lang="en-US" dirty="0">
                    <a:solidFill>
                      <a:schemeClr val="accent1">
                        <a:lumMod val="75000"/>
                      </a:schemeClr>
                    </a:solidFill>
                  </a:rPr>
                  <a:t>This term, we will be travelling back in time to explore </a:t>
                </a:r>
                <a:r>
                  <a:rPr lang="en-US" b="1" dirty="0">
                    <a:solidFill>
                      <a:schemeClr val="accent1">
                        <a:lumMod val="75000"/>
                      </a:schemeClr>
                    </a:solidFill>
                  </a:rPr>
                  <a:t>Ancient Greece</a:t>
                </a:r>
                <a:r>
                  <a:rPr lang="en-US" dirty="0">
                    <a:solidFill>
                      <a:schemeClr val="accent1">
                        <a:lumMod val="75000"/>
                      </a:schemeClr>
                    </a:solidFill>
                  </a:rPr>
                  <a:t>! The children will learn about what life was like for people living in Ancient Greece and discover how the Greeks have influenced the world we live in today.</a:t>
                </a:r>
              </a:p>
              <a:p>
                <a:endParaRPr lang="en-US" dirty="0">
                  <a:solidFill>
                    <a:schemeClr val="accent1">
                      <a:lumMod val="75000"/>
                    </a:schemeClr>
                  </a:solidFill>
                </a:endParaRPr>
              </a:p>
              <a:p>
                <a:r>
                  <a:rPr lang="en-US" dirty="0">
                    <a:solidFill>
                      <a:schemeClr val="accent1">
                        <a:lumMod val="75000"/>
                      </a:schemeClr>
                    </a:solidFill>
                  </a:rPr>
                  <a:t>We will explore </a:t>
                </a:r>
                <a:r>
                  <a:rPr lang="en-US" b="1" dirty="0">
                    <a:solidFill>
                      <a:schemeClr val="accent1">
                        <a:lumMod val="75000"/>
                      </a:schemeClr>
                    </a:solidFill>
                  </a:rPr>
                  <a:t>Greek gods and mythology, democracy, the Olympic Games, Greek society, food and daily life</a:t>
                </a:r>
                <a:r>
                  <a:rPr lang="en-US" dirty="0">
                    <a:solidFill>
                      <a:schemeClr val="accent1">
                        <a:lumMod val="75000"/>
                      </a:schemeClr>
                    </a:solidFill>
                  </a:rPr>
                  <a:t>, as well as the fascinating differences between </a:t>
                </a:r>
                <a:r>
                  <a:rPr lang="en-US" b="1" dirty="0">
                    <a:solidFill>
                      <a:schemeClr val="accent1">
                        <a:lumMod val="75000"/>
                      </a:schemeClr>
                    </a:solidFill>
                  </a:rPr>
                  <a:t>Athens and Sparta</a:t>
                </a:r>
                <a:r>
                  <a:rPr lang="en-US" dirty="0">
                    <a:solidFill>
                      <a:schemeClr val="accent1">
                        <a:lumMod val="75000"/>
                      </a:schemeClr>
                    </a:solidFill>
                  </a:rPr>
                  <a:t>.</a:t>
                </a:r>
              </a:p>
              <a:p>
                <a:endParaRPr lang="en-US" dirty="0">
                  <a:solidFill>
                    <a:schemeClr val="accent1">
                      <a:lumMod val="75000"/>
                    </a:schemeClr>
                  </a:solidFill>
                </a:endParaRPr>
              </a:p>
              <a:p>
                <a:r>
                  <a:rPr lang="en-US" dirty="0">
                    <a:solidFill>
                      <a:schemeClr val="accent1">
                        <a:lumMod val="75000"/>
                      </a:schemeClr>
                    </a:solidFill>
                  </a:rPr>
                  <a:t>The children will also develop their historical skills by using </a:t>
                </a:r>
                <a:r>
                  <a:rPr lang="en-US" b="1" dirty="0">
                    <a:solidFill>
                      <a:schemeClr val="accent1">
                        <a:lumMod val="75000"/>
                      </a:schemeClr>
                    </a:solidFill>
                  </a:rPr>
                  <a:t>evidence from the past, comparing sources and placing events on a timeline</a:t>
                </a:r>
                <a:r>
                  <a:rPr lang="en-US" dirty="0">
                    <a:solidFill>
                      <a:schemeClr val="accent1">
                        <a:lumMod val="75000"/>
                      </a:schemeClr>
                    </a:solidFill>
                  </a:rPr>
                  <a:t>, while making links between Ancient Greece and modern life.</a:t>
                </a:r>
              </a:p>
              <a:p>
                <a:pPr marL="285750" indent="-285750">
                  <a:buFont typeface="Courier New" panose="02070309020205020404" pitchFamily="49" charset="0"/>
                  <a:buChar char="o"/>
                </a:pPr>
                <a:endParaRPr lang="en-US" altLang="ko-KR" sz="1600" b="1" dirty="0">
                  <a:solidFill>
                    <a:schemeClr val="accent1">
                      <a:lumMod val="75000"/>
                    </a:schemeClr>
                  </a:solidFill>
                  <a:cs typeface="Arial" pitchFamily="34" charset="0"/>
                </a:endParaRPr>
              </a:p>
              <a:p>
                <a:pPr marL="285750" indent="-285750">
                  <a:buFont typeface="Courier New" panose="02070309020205020404" pitchFamily="49" charset="0"/>
                  <a:buChar char="o"/>
                </a:pPr>
                <a:endParaRPr lang="ko-KR" altLang="en-US" sz="1400" b="1" dirty="0">
                  <a:solidFill>
                    <a:schemeClr val="accent1">
                      <a:lumMod val="75000"/>
                    </a:schemeClr>
                  </a:solidFill>
                  <a:cs typeface="Arial" pitchFamily="34" charset="0"/>
                </a:endParaRPr>
              </a:p>
            </p:txBody>
          </p:sp>
        </p:grpSp>
      </p:grpSp>
      <p:pic>
        <p:nvPicPr>
          <p:cNvPr id="1026" name="Picture 2" descr="Facts about Ancient Greece for kids | National Geographic Kids">
            <a:extLst>
              <a:ext uri="{FF2B5EF4-FFF2-40B4-BE49-F238E27FC236}">
                <a16:creationId xmlns:a16="http://schemas.microsoft.com/office/drawing/2014/main" id="{2455F4D8-87FA-4CE5-BF3F-307C74B2FC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740489">
            <a:off x="4547593" y="350634"/>
            <a:ext cx="2528457" cy="168232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ncient Greece Explained | History of Ancient Greece">
            <a:extLst>
              <a:ext uri="{FF2B5EF4-FFF2-40B4-BE49-F238E27FC236}">
                <a16:creationId xmlns:a16="http://schemas.microsoft.com/office/drawing/2014/main" id="{2B224BDC-84FE-4413-B0ED-AF10244FA5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716002">
            <a:off x="4555851" y="2391607"/>
            <a:ext cx="2511939" cy="172737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ncient Greece: Government and Facts | HISTORY">
            <a:extLst>
              <a:ext uri="{FF2B5EF4-FFF2-40B4-BE49-F238E27FC236}">
                <a16:creationId xmlns:a16="http://schemas.microsoft.com/office/drawing/2014/main" id="{E9F276DA-DFC8-45B7-8344-84683BE7EF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005087">
            <a:off x="4487728" y="4472885"/>
            <a:ext cx="2531352" cy="1768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4815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FD1F060-3120-7C10-868E-C05B65C35329}"/>
              </a:ext>
            </a:extLst>
          </p:cNvPr>
          <p:cNvSpPr txBox="1"/>
          <p:nvPr/>
        </p:nvSpPr>
        <p:spPr>
          <a:xfrm>
            <a:off x="824280" y="2809487"/>
            <a:ext cx="3033485" cy="2123658"/>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This Term’s Curriculum</a:t>
            </a:r>
          </a:p>
          <a:p>
            <a:pPr algn="ctr"/>
            <a:endParaRPr lang="ko-KR" altLang="en-US" sz="4400" dirty="0">
              <a:solidFill>
                <a:schemeClr val="accent1">
                  <a:lumMod val="75000"/>
                </a:schemeClr>
              </a:solidFill>
              <a:cs typeface="Arial" pitchFamily="34" charset="0"/>
            </a:endParaRPr>
          </a:p>
        </p:txBody>
      </p:sp>
      <p:sp>
        <p:nvSpPr>
          <p:cNvPr id="14" name="Rectangle 13">
            <a:extLst>
              <a:ext uri="{FF2B5EF4-FFF2-40B4-BE49-F238E27FC236}">
                <a16:creationId xmlns:a16="http://schemas.microsoft.com/office/drawing/2014/main" id="{2389F591-535E-43B4-6585-EF868ECF65BC}"/>
              </a:ext>
            </a:extLst>
          </p:cNvPr>
          <p:cNvSpPr/>
          <p:nvPr/>
        </p:nvSpPr>
        <p:spPr>
          <a:xfrm>
            <a:off x="7560862" y="4677076"/>
            <a:ext cx="1508424" cy="369332"/>
          </a:xfrm>
          <a:prstGeom prst="rect">
            <a:avLst/>
          </a:prstGeom>
        </p:spPr>
        <p:txBody>
          <a:bodyPr wrap="square">
            <a:spAutoFit/>
          </a:bodyPr>
          <a:lstStyle/>
          <a:p>
            <a:pPr algn="ctr"/>
            <a:r>
              <a:rPr lang="en-US" altLang="ko-KR" b="1" dirty="0">
                <a:solidFill>
                  <a:schemeClr val="bg1"/>
                </a:solidFill>
              </a:rPr>
              <a:t>Add to Text</a:t>
            </a:r>
            <a:endParaRPr lang="ko-KR" altLang="en-US" b="1" dirty="0">
              <a:solidFill>
                <a:schemeClr val="bg1"/>
              </a:solidFill>
            </a:endParaRPr>
          </a:p>
        </p:txBody>
      </p:sp>
      <p:grpSp>
        <p:nvGrpSpPr>
          <p:cNvPr id="23" name="Group 22">
            <a:extLst>
              <a:ext uri="{FF2B5EF4-FFF2-40B4-BE49-F238E27FC236}">
                <a16:creationId xmlns:a16="http://schemas.microsoft.com/office/drawing/2014/main" id="{D1E3F62F-0CF2-3240-35E5-8C7CFB4921AB}"/>
              </a:ext>
            </a:extLst>
          </p:cNvPr>
          <p:cNvGrpSpPr/>
          <p:nvPr/>
        </p:nvGrpSpPr>
        <p:grpSpPr>
          <a:xfrm>
            <a:off x="5281589" y="131250"/>
            <a:ext cx="3118920" cy="2828077"/>
            <a:chOff x="5634128" y="292494"/>
            <a:chExt cx="3255816" cy="3190302"/>
          </a:xfrm>
        </p:grpSpPr>
        <p:sp>
          <p:nvSpPr>
            <p:cNvPr id="4" name="Rectangle: Diagonal Corners Rounded 3">
              <a:extLst>
                <a:ext uri="{FF2B5EF4-FFF2-40B4-BE49-F238E27FC236}">
                  <a16:creationId xmlns:a16="http://schemas.microsoft.com/office/drawing/2014/main" id="{8C5F1743-8879-90DA-7F45-1F208C4707D4}"/>
                </a:ext>
              </a:extLst>
            </p:cNvPr>
            <p:cNvSpPr/>
            <p:nvPr/>
          </p:nvSpPr>
          <p:spPr>
            <a:xfrm rot="16200000" flipV="1">
              <a:off x="7216583" y="292494"/>
              <a:ext cx="1584176" cy="1584176"/>
            </a:xfrm>
            <a:prstGeom prst="round2DiagRect">
              <a:avLst>
                <a:gd name="adj1" fmla="val 39387"/>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5" name="Rectangle: Diagonal Corners Rounded 4">
              <a:extLst>
                <a:ext uri="{FF2B5EF4-FFF2-40B4-BE49-F238E27FC236}">
                  <a16:creationId xmlns:a16="http://schemas.microsoft.com/office/drawing/2014/main" id="{F46F860E-9193-CAE6-E664-48F793F9882C}"/>
                </a:ext>
              </a:extLst>
            </p:cNvPr>
            <p:cNvSpPr/>
            <p:nvPr/>
          </p:nvSpPr>
          <p:spPr>
            <a:xfrm rot="5400000">
              <a:off x="5635849" y="314444"/>
              <a:ext cx="1584176" cy="1584176"/>
            </a:xfrm>
            <a:prstGeom prst="round2DiagRect">
              <a:avLst>
                <a:gd name="adj1" fmla="val 35703"/>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7" name="Rectangle: Diagonal Corners Rounded 6">
              <a:extLst>
                <a:ext uri="{FF2B5EF4-FFF2-40B4-BE49-F238E27FC236}">
                  <a16:creationId xmlns:a16="http://schemas.microsoft.com/office/drawing/2014/main" id="{BE879AF4-BCCE-4F13-CEE7-A411860AB707}"/>
                </a:ext>
              </a:extLst>
            </p:cNvPr>
            <p:cNvSpPr/>
            <p:nvPr/>
          </p:nvSpPr>
          <p:spPr>
            <a:xfrm>
              <a:off x="5634128" y="1898620"/>
              <a:ext cx="1584176" cy="1584176"/>
            </a:xfrm>
            <a:prstGeom prst="round2DiagRect">
              <a:avLst>
                <a:gd name="adj1" fmla="val 38773"/>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8" name="Rectangle: Diagonal Corners Rounded 7">
              <a:extLst>
                <a:ext uri="{FF2B5EF4-FFF2-40B4-BE49-F238E27FC236}">
                  <a16:creationId xmlns:a16="http://schemas.microsoft.com/office/drawing/2014/main" id="{FD9614C5-BD1E-09B0-4685-9E0CFC65E31A}"/>
                </a:ext>
              </a:extLst>
            </p:cNvPr>
            <p:cNvSpPr/>
            <p:nvPr/>
          </p:nvSpPr>
          <p:spPr>
            <a:xfrm flipV="1">
              <a:off x="7214862" y="1878055"/>
              <a:ext cx="1584176" cy="1584176"/>
            </a:xfrm>
            <a:prstGeom prst="round2DiagRect">
              <a:avLst>
                <a:gd name="adj1" fmla="val 40001"/>
                <a:gd name="adj2"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5" name="Rectangle 14">
              <a:extLst>
                <a:ext uri="{FF2B5EF4-FFF2-40B4-BE49-F238E27FC236}">
                  <a16:creationId xmlns:a16="http://schemas.microsoft.com/office/drawing/2014/main" id="{48BE31BE-D589-9997-9408-1EE2F5AF2339}"/>
                </a:ext>
              </a:extLst>
            </p:cNvPr>
            <p:cNvSpPr/>
            <p:nvPr/>
          </p:nvSpPr>
          <p:spPr>
            <a:xfrm>
              <a:off x="7266826" y="899916"/>
              <a:ext cx="1508424" cy="369332"/>
            </a:xfrm>
            <a:prstGeom prst="rect">
              <a:avLst/>
            </a:prstGeom>
          </p:spPr>
          <p:txBody>
            <a:bodyPr wrap="square">
              <a:spAutoFit/>
            </a:bodyPr>
            <a:lstStyle/>
            <a:p>
              <a:pPr algn="ctr"/>
              <a:r>
                <a:rPr lang="en-US" altLang="ko-KR" b="1" dirty="0">
                  <a:solidFill>
                    <a:schemeClr val="bg1"/>
                  </a:solidFill>
                </a:rPr>
                <a:t>Place value</a:t>
              </a:r>
              <a:endParaRPr lang="ko-KR" altLang="en-US" b="1" dirty="0">
                <a:solidFill>
                  <a:schemeClr val="bg1"/>
                </a:solidFill>
              </a:endParaRPr>
            </a:p>
          </p:txBody>
        </p:sp>
        <p:sp>
          <p:nvSpPr>
            <p:cNvPr id="16" name="Rectangle 15">
              <a:extLst>
                <a:ext uri="{FF2B5EF4-FFF2-40B4-BE49-F238E27FC236}">
                  <a16:creationId xmlns:a16="http://schemas.microsoft.com/office/drawing/2014/main" id="{4C18ADEB-66FF-664A-1DAA-6C187C84BAA4}"/>
                </a:ext>
              </a:extLst>
            </p:cNvPr>
            <p:cNvSpPr/>
            <p:nvPr/>
          </p:nvSpPr>
          <p:spPr>
            <a:xfrm>
              <a:off x="5682649" y="602701"/>
              <a:ext cx="1508424" cy="1041592"/>
            </a:xfrm>
            <a:prstGeom prst="rect">
              <a:avLst/>
            </a:prstGeom>
          </p:spPr>
          <p:txBody>
            <a:bodyPr wrap="square">
              <a:spAutoFit/>
            </a:bodyPr>
            <a:lstStyle/>
            <a:p>
              <a:pPr algn="ctr"/>
              <a:r>
                <a:rPr lang="en-US" altLang="ko-KR" b="1" dirty="0">
                  <a:solidFill>
                    <a:schemeClr val="bg1"/>
                  </a:solidFill>
                </a:rPr>
                <a:t>Addition and subtraction</a:t>
              </a:r>
              <a:endParaRPr lang="ko-KR" altLang="en-US" b="1" dirty="0">
                <a:solidFill>
                  <a:schemeClr val="bg1"/>
                </a:solidFill>
              </a:endParaRPr>
            </a:p>
          </p:txBody>
        </p:sp>
        <p:sp>
          <p:nvSpPr>
            <p:cNvPr id="18" name="Rectangle 17">
              <a:extLst>
                <a:ext uri="{FF2B5EF4-FFF2-40B4-BE49-F238E27FC236}">
                  <a16:creationId xmlns:a16="http://schemas.microsoft.com/office/drawing/2014/main" id="{266F7B5E-8B4F-166B-F3AF-DA831062ECA3}"/>
                </a:ext>
              </a:extLst>
            </p:cNvPr>
            <p:cNvSpPr/>
            <p:nvPr/>
          </p:nvSpPr>
          <p:spPr>
            <a:xfrm>
              <a:off x="5672004" y="2453093"/>
              <a:ext cx="1508424" cy="416637"/>
            </a:xfrm>
            <a:prstGeom prst="rect">
              <a:avLst/>
            </a:prstGeom>
          </p:spPr>
          <p:txBody>
            <a:bodyPr wrap="square">
              <a:spAutoFit/>
            </a:bodyPr>
            <a:lstStyle/>
            <a:p>
              <a:pPr algn="ctr"/>
              <a:r>
                <a:rPr lang="en-US" altLang="ko-KR" b="1" dirty="0">
                  <a:solidFill>
                    <a:schemeClr val="bg1"/>
                  </a:solidFill>
                </a:rPr>
                <a:t>Area</a:t>
              </a:r>
              <a:endParaRPr lang="ko-KR" altLang="en-US" b="1" dirty="0">
                <a:solidFill>
                  <a:schemeClr val="bg1"/>
                </a:solidFill>
              </a:endParaRPr>
            </a:p>
          </p:txBody>
        </p:sp>
        <p:sp>
          <p:nvSpPr>
            <p:cNvPr id="19" name="Rectangle 18">
              <a:extLst>
                <a:ext uri="{FF2B5EF4-FFF2-40B4-BE49-F238E27FC236}">
                  <a16:creationId xmlns:a16="http://schemas.microsoft.com/office/drawing/2014/main" id="{68EC9E19-F266-BF77-8B51-3D5530DF85B4}"/>
                </a:ext>
              </a:extLst>
            </p:cNvPr>
            <p:cNvSpPr/>
            <p:nvPr/>
          </p:nvSpPr>
          <p:spPr>
            <a:xfrm>
              <a:off x="7127399" y="2358191"/>
              <a:ext cx="1762545" cy="729114"/>
            </a:xfrm>
            <a:prstGeom prst="rect">
              <a:avLst/>
            </a:prstGeom>
          </p:spPr>
          <p:txBody>
            <a:bodyPr wrap="square">
              <a:spAutoFit/>
            </a:bodyPr>
            <a:lstStyle/>
            <a:p>
              <a:pPr algn="ctr"/>
              <a:r>
                <a:rPr lang="en-US" altLang="ko-KR" b="1" dirty="0">
                  <a:solidFill>
                    <a:schemeClr val="bg1"/>
                  </a:solidFill>
                </a:rPr>
                <a:t>Multiplication and Division</a:t>
              </a:r>
              <a:endParaRPr lang="ko-KR" altLang="en-US" b="1" dirty="0">
                <a:solidFill>
                  <a:schemeClr val="bg1"/>
                </a:solidFill>
              </a:endParaRPr>
            </a:p>
          </p:txBody>
        </p:sp>
        <p:sp>
          <p:nvSpPr>
            <p:cNvPr id="22" name="Rectangle 21">
              <a:extLst>
                <a:ext uri="{FF2B5EF4-FFF2-40B4-BE49-F238E27FC236}">
                  <a16:creationId xmlns:a16="http://schemas.microsoft.com/office/drawing/2014/main" id="{76640F1F-4D31-3613-99D4-738EBF109F51}"/>
                </a:ext>
              </a:extLst>
            </p:cNvPr>
            <p:cNvSpPr/>
            <p:nvPr/>
          </p:nvSpPr>
          <p:spPr>
            <a:xfrm>
              <a:off x="6489214" y="1594593"/>
              <a:ext cx="1508424" cy="523220"/>
            </a:xfrm>
            <a:prstGeom prst="rect">
              <a:avLst/>
            </a:prstGeom>
          </p:spPr>
          <p:txBody>
            <a:bodyPr wrap="square">
              <a:spAutoFit/>
            </a:bodyPr>
            <a:lstStyle/>
            <a:p>
              <a:pPr algn="ctr"/>
              <a:r>
                <a:rPr lang="en-US" altLang="ko-KR" sz="2800" b="1" dirty="0" err="1">
                  <a:solidFill>
                    <a:schemeClr val="bg1"/>
                  </a:solidFill>
                </a:rPr>
                <a:t>Maths</a:t>
              </a:r>
              <a:endParaRPr lang="ko-KR" altLang="en-US" sz="2800" b="1" dirty="0">
                <a:solidFill>
                  <a:schemeClr val="bg1"/>
                </a:solidFill>
              </a:endParaRPr>
            </a:p>
          </p:txBody>
        </p:sp>
      </p:grpSp>
      <p:grpSp>
        <p:nvGrpSpPr>
          <p:cNvPr id="24" name="Group 23">
            <a:extLst>
              <a:ext uri="{FF2B5EF4-FFF2-40B4-BE49-F238E27FC236}">
                <a16:creationId xmlns:a16="http://schemas.microsoft.com/office/drawing/2014/main" id="{A40ECE1D-9648-2F97-6EA7-391CD63F6AA9}"/>
              </a:ext>
            </a:extLst>
          </p:cNvPr>
          <p:cNvGrpSpPr/>
          <p:nvPr/>
        </p:nvGrpSpPr>
        <p:grpSpPr>
          <a:xfrm>
            <a:off x="9039000" y="1848999"/>
            <a:ext cx="3033485" cy="2828077"/>
            <a:chOff x="5634128" y="292494"/>
            <a:chExt cx="3166631" cy="3190302"/>
          </a:xfrm>
        </p:grpSpPr>
        <p:sp>
          <p:nvSpPr>
            <p:cNvPr id="25" name="Rectangle: Diagonal Corners Rounded 24">
              <a:extLst>
                <a:ext uri="{FF2B5EF4-FFF2-40B4-BE49-F238E27FC236}">
                  <a16:creationId xmlns:a16="http://schemas.microsoft.com/office/drawing/2014/main" id="{3F1FBE7C-3CDF-3B71-32E8-527472A90D54}"/>
                </a:ext>
              </a:extLst>
            </p:cNvPr>
            <p:cNvSpPr/>
            <p:nvPr/>
          </p:nvSpPr>
          <p:spPr>
            <a:xfrm rot="16200000" flipV="1">
              <a:off x="7216583" y="292494"/>
              <a:ext cx="1584176" cy="1584176"/>
            </a:xfrm>
            <a:prstGeom prst="round2DiagRect">
              <a:avLst>
                <a:gd name="adj1" fmla="val 39387"/>
                <a:gd name="adj2" fmla="val 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26" name="Rectangle: Diagonal Corners Rounded 25">
              <a:extLst>
                <a:ext uri="{FF2B5EF4-FFF2-40B4-BE49-F238E27FC236}">
                  <a16:creationId xmlns:a16="http://schemas.microsoft.com/office/drawing/2014/main" id="{0267D70D-CE6C-BE65-4B81-22CA7F4BEE48}"/>
                </a:ext>
              </a:extLst>
            </p:cNvPr>
            <p:cNvSpPr/>
            <p:nvPr/>
          </p:nvSpPr>
          <p:spPr>
            <a:xfrm rot="5400000">
              <a:off x="5635849" y="314444"/>
              <a:ext cx="1584176" cy="1584176"/>
            </a:xfrm>
            <a:prstGeom prst="round2DiagRect">
              <a:avLst>
                <a:gd name="adj1" fmla="val 35703"/>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27" name="Rectangle: Diagonal Corners Rounded 26">
              <a:extLst>
                <a:ext uri="{FF2B5EF4-FFF2-40B4-BE49-F238E27FC236}">
                  <a16:creationId xmlns:a16="http://schemas.microsoft.com/office/drawing/2014/main" id="{8798D6AD-5028-142C-A087-ADEFE74982DD}"/>
                </a:ext>
              </a:extLst>
            </p:cNvPr>
            <p:cNvSpPr/>
            <p:nvPr/>
          </p:nvSpPr>
          <p:spPr>
            <a:xfrm>
              <a:off x="5634128" y="1898620"/>
              <a:ext cx="1584176" cy="1584176"/>
            </a:xfrm>
            <a:prstGeom prst="round2DiagRect">
              <a:avLst>
                <a:gd name="adj1" fmla="val 38773"/>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28" name="Rectangle: Diagonal Corners Rounded 27">
              <a:extLst>
                <a:ext uri="{FF2B5EF4-FFF2-40B4-BE49-F238E27FC236}">
                  <a16:creationId xmlns:a16="http://schemas.microsoft.com/office/drawing/2014/main" id="{0400D6D3-0676-DA77-3AE8-45347B5CE218}"/>
                </a:ext>
              </a:extLst>
            </p:cNvPr>
            <p:cNvSpPr/>
            <p:nvPr/>
          </p:nvSpPr>
          <p:spPr>
            <a:xfrm flipV="1">
              <a:off x="7214862" y="1878055"/>
              <a:ext cx="1584176" cy="1584176"/>
            </a:xfrm>
            <a:prstGeom prst="round2DiagRect">
              <a:avLst>
                <a:gd name="adj1" fmla="val 40001"/>
                <a:gd name="adj2" fmla="val 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29" name="Rectangle 28">
              <a:extLst>
                <a:ext uri="{FF2B5EF4-FFF2-40B4-BE49-F238E27FC236}">
                  <a16:creationId xmlns:a16="http://schemas.microsoft.com/office/drawing/2014/main" id="{5DCB33B3-FCD8-72E2-9672-6C6AD8A218C3}"/>
                </a:ext>
              </a:extLst>
            </p:cNvPr>
            <p:cNvSpPr/>
            <p:nvPr/>
          </p:nvSpPr>
          <p:spPr>
            <a:xfrm>
              <a:off x="7254618" y="781610"/>
              <a:ext cx="1508424" cy="416637"/>
            </a:xfrm>
            <a:prstGeom prst="rect">
              <a:avLst/>
            </a:prstGeom>
          </p:spPr>
          <p:txBody>
            <a:bodyPr wrap="square">
              <a:spAutoFit/>
            </a:bodyPr>
            <a:lstStyle/>
            <a:p>
              <a:pPr algn="ctr"/>
              <a:r>
                <a:rPr lang="en-US" altLang="ko-KR" b="1" dirty="0">
                  <a:solidFill>
                    <a:schemeClr val="bg1"/>
                  </a:solidFill>
                </a:rPr>
                <a:t>Being Me</a:t>
              </a:r>
              <a:endParaRPr lang="ko-KR" altLang="en-US" b="1" dirty="0">
                <a:solidFill>
                  <a:schemeClr val="bg1"/>
                </a:solidFill>
              </a:endParaRPr>
            </a:p>
          </p:txBody>
        </p:sp>
        <p:sp>
          <p:nvSpPr>
            <p:cNvPr id="30" name="Rectangle 29">
              <a:extLst>
                <a:ext uri="{FF2B5EF4-FFF2-40B4-BE49-F238E27FC236}">
                  <a16:creationId xmlns:a16="http://schemas.microsoft.com/office/drawing/2014/main" id="{9D451A74-8B50-61A0-41F8-C6067AAB24DD}"/>
                </a:ext>
              </a:extLst>
            </p:cNvPr>
            <p:cNvSpPr/>
            <p:nvPr/>
          </p:nvSpPr>
          <p:spPr>
            <a:xfrm>
              <a:off x="5672004" y="762158"/>
              <a:ext cx="1508424" cy="416637"/>
            </a:xfrm>
            <a:prstGeom prst="rect">
              <a:avLst/>
            </a:prstGeom>
          </p:spPr>
          <p:txBody>
            <a:bodyPr wrap="square">
              <a:spAutoFit/>
            </a:bodyPr>
            <a:lstStyle/>
            <a:p>
              <a:pPr algn="ctr"/>
              <a:r>
                <a:rPr lang="en-US" altLang="ko-KR" b="1" dirty="0">
                  <a:solidFill>
                    <a:schemeClr val="bg1"/>
                  </a:solidFill>
                </a:rPr>
                <a:t>Electricity</a:t>
              </a:r>
              <a:endParaRPr lang="ko-KR" altLang="en-US" b="1" dirty="0">
                <a:solidFill>
                  <a:schemeClr val="bg1"/>
                </a:solidFill>
              </a:endParaRPr>
            </a:p>
          </p:txBody>
        </p:sp>
        <p:sp>
          <p:nvSpPr>
            <p:cNvPr id="31" name="Rectangle 30">
              <a:extLst>
                <a:ext uri="{FF2B5EF4-FFF2-40B4-BE49-F238E27FC236}">
                  <a16:creationId xmlns:a16="http://schemas.microsoft.com/office/drawing/2014/main" id="{22F6F17D-8F3D-1AD9-B62E-65AE76C7DAE7}"/>
                </a:ext>
              </a:extLst>
            </p:cNvPr>
            <p:cNvSpPr/>
            <p:nvPr/>
          </p:nvSpPr>
          <p:spPr>
            <a:xfrm>
              <a:off x="5672004" y="2453093"/>
              <a:ext cx="1508424" cy="416637"/>
            </a:xfrm>
            <a:prstGeom prst="rect">
              <a:avLst/>
            </a:prstGeom>
          </p:spPr>
          <p:txBody>
            <a:bodyPr wrap="square">
              <a:spAutoFit/>
            </a:bodyPr>
            <a:lstStyle/>
            <a:p>
              <a:pPr algn="ctr"/>
              <a:r>
                <a:rPr lang="en-US" altLang="ko-KR" b="1" dirty="0">
                  <a:solidFill>
                    <a:schemeClr val="bg1"/>
                  </a:solidFill>
                </a:rPr>
                <a:t>Christianity </a:t>
              </a:r>
              <a:endParaRPr lang="ko-KR" altLang="en-US" b="1" dirty="0">
                <a:solidFill>
                  <a:schemeClr val="bg1"/>
                </a:solidFill>
              </a:endParaRPr>
            </a:p>
          </p:txBody>
        </p:sp>
        <p:sp>
          <p:nvSpPr>
            <p:cNvPr id="32" name="Rectangle 31">
              <a:extLst>
                <a:ext uri="{FF2B5EF4-FFF2-40B4-BE49-F238E27FC236}">
                  <a16:creationId xmlns:a16="http://schemas.microsoft.com/office/drawing/2014/main" id="{4D482218-6C0F-93EF-3BE7-3401A60316AF}"/>
                </a:ext>
              </a:extLst>
            </p:cNvPr>
            <p:cNvSpPr/>
            <p:nvPr/>
          </p:nvSpPr>
          <p:spPr>
            <a:xfrm>
              <a:off x="7290615" y="2452077"/>
              <a:ext cx="1508424" cy="729114"/>
            </a:xfrm>
            <a:prstGeom prst="rect">
              <a:avLst/>
            </a:prstGeom>
          </p:spPr>
          <p:txBody>
            <a:bodyPr wrap="square">
              <a:spAutoFit/>
            </a:bodyPr>
            <a:lstStyle/>
            <a:p>
              <a:pPr algn="ctr"/>
              <a:r>
                <a:rPr lang="en-US" altLang="ko-KR" b="1" dirty="0">
                  <a:solidFill>
                    <a:schemeClr val="bg1"/>
                  </a:solidFill>
                </a:rPr>
                <a:t>Ancient Greeks</a:t>
              </a:r>
              <a:endParaRPr lang="ko-KR" altLang="en-US" b="1" dirty="0">
                <a:solidFill>
                  <a:schemeClr val="bg1"/>
                </a:solidFill>
              </a:endParaRPr>
            </a:p>
          </p:txBody>
        </p:sp>
        <p:sp>
          <p:nvSpPr>
            <p:cNvPr id="33" name="Rectangle 32">
              <a:extLst>
                <a:ext uri="{FF2B5EF4-FFF2-40B4-BE49-F238E27FC236}">
                  <a16:creationId xmlns:a16="http://schemas.microsoft.com/office/drawing/2014/main" id="{D1F70385-8EFC-7A28-5F8F-7D4465DE4536}"/>
                </a:ext>
              </a:extLst>
            </p:cNvPr>
            <p:cNvSpPr/>
            <p:nvPr/>
          </p:nvSpPr>
          <p:spPr>
            <a:xfrm>
              <a:off x="5934001" y="1511673"/>
              <a:ext cx="2603043" cy="937433"/>
            </a:xfrm>
            <a:prstGeom prst="rect">
              <a:avLst/>
            </a:prstGeom>
          </p:spPr>
          <p:txBody>
            <a:bodyPr wrap="square">
              <a:spAutoFit/>
            </a:bodyPr>
            <a:lstStyle/>
            <a:p>
              <a:pPr algn="ctr"/>
              <a:r>
                <a:rPr lang="en-US" altLang="ko-KR" sz="2400" b="1" dirty="0">
                  <a:solidFill>
                    <a:schemeClr val="bg1"/>
                  </a:solidFill>
                </a:rPr>
                <a:t>Understanding our world</a:t>
              </a:r>
              <a:endParaRPr lang="ko-KR" altLang="en-US" sz="2400" b="1" dirty="0">
                <a:solidFill>
                  <a:schemeClr val="bg1"/>
                </a:solidFill>
              </a:endParaRPr>
            </a:p>
          </p:txBody>
        </p:sp>
      </p:grpSp>
      <p:grpSp>
        <p:nvGrpSpPr>
          <p:cNvPr id="34" name="Group 33">
            <a:extLst>
              <a:ext uri="{FF2B5EF4-FFF2-40B4-BE49-F238E27FC236}">
                <a16:creationId xmlns:a16="http://schemas.microsoft.com/office/drawing/2014/main" id="{024E7F3F-F1F8-66BE-873F-041BFB17C0C1}"/>
              </a:ext>
            </a:extLst>
          </p:cNvPr>
          <p:cNvGrpSpPr/>
          <p:nvPr/>
        </p:nvGrpSpPr>
        <p:grpSpPr>
          <a:xfrm>
            <a:off x="5535644" y="3879216"/>
            <a:ext cx="3033485" cy="2828077"/>
            <a:chOff x="5634128" y="292494"/>
            <a:chExt cx="3166631" cy="3190302"/>
          </a:xfrm>
        </p:grpSpPr>
        <p:sp>
          <p:nvSpPr>
            <p:cNvPr id="35" name="Rectangle: Diagonal Corners Rounded 34">
              <a:extLst>
                <a:ext uri="{FF2B5EF4-FFF2-40B4-BE49-F238E27FC236}">
                  <a16:creationId xmlns:a16="http://schemas.microsoft.com/office/drawing/2014/main" id="{9F0A8986-C575-53B5-3FC4-D843FC7055CE}"/>
                </a:ext>
              </a:extLst>
            </p:cNvPr>
            <p:cNvSpPr/>
            <p:nvPr/>
          </p:nvSpPr>
          <p:spPr>
            <a:xfrm rot="16200000" flipV="1">
              <a:off x="7216583" y="292494"/>
              <a:ext cx="1584176" cy="1584176"/>
            </a:xfrm>
            <a:prstGeom prst="round2DiagRect">
              <a:avLst>
                <a:gd name="adj1" fmla="val 39387"/>
                <a:gd name="adj2" fmla="val 0"/>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36" name="Rectangle: Diagonal Corners Rounded 35">
              <a:extLst>
                <a:ext uri="{FF2B5EF4-FFF2-40B4-BE49-F238E27FC236}">
                  <a16:creationId xmlns:a16="http://schemas.microsoft.com/office/drawing/2014/main" id="{473FC52A-373A-C9E4-FDD6-E63AC8FA7969}"/>
                </a:ext>
              </a:extLst>
            </p:cNvPr>
            <p:cNvSpPr/>
            <p:nvPr/>
          </p:nvSpPr>
          <p:spPr>
            <a:xfrm rot="5400000">
              <a:off x="5635849" y="314444"/>
              <a:ext cx="1584176" cy="1584176"/>
            </a:xfrm>
            <a:prstGeom prst="round2DiagRect">
              <a:avLst>
                <a:gd name="adj1" fmla="val 35703"/>
                <a:gd name="adj2" fmla="val 0"/>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37" name="Rectangle: Diagonal Corners Rounded 36">
              <a:extLst>
                <a:ext uri="{FF2B5EF4-FFF2-40B4-BE49-F238E27FC236}">
                  <a16:creationId xmlns:a16="http://schemas.microsoft.com/office/drawing/2014/main" id="{5194BD89-5C20-D39F-8E94-1662F3ACB62A}"/>
                </a:ext>
              </a:extLst>
            </p:cNvPr>
            <p:cNvSpPr/>
            <p:nvPr/>
          </p:nvSpPr>
          <p:spPr>
            <a:xfrm>
              <a:off x="5634128" y="1898620"/>
              <a:ext cx="1584176" cy="1584176"/>
            </a:xfrm>
            <a:prstGeom prst="round2DiagRect">
              <a:avLst>
                <a:gd name="adj1" fmla="val 38773"/>
                <a:gd name="adj2" fmla="val 0"/>
              </a:avLst>
            </a:prstGeom>
            <a:solidFill>
              <a:srgbClr val="8AE2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38" name="Rectangle: Diagonal Corners Rounded 37">
              <a:extLst>
                <a:ext uri="{FF2B5EF4-FFF2-40B4-BE49-F238E27FC236}">
                  <a16:creationId xmlns:a16="http://schemas.microsoft.com/office/drawing/2014/main" id="{25BC4F7F-FCB1-46BA-4F2B-C9A0F4C2D4AB}"/>
                </a:ext>
              </a:extLst>
            </p:cNvPr>
            <p:cNvSpPr/>
            <p:nvPr/>
          </p:nvSpPr>
          <p:spPr>
            <a:xfrm flipV="1">
              <a:off x="7214862" y="1878055"/>
              <a:ext cx="1584176" cy="1584176"/>
            </a:xfrm>
            <a:prstGeom prst="round2DiagRect">
              <a:avLst>
                <a:gd name="adj1" fmla="val 40001"/>
                <a:gd name="adj2" fmla="val 0"/>
              </a:avLst>
            </a:prstGeom>
            <a:solidFill>
              <a:srgbClr val="8A8A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39" name="Rectangle 38">
              <a:extLst>
                <a:ext uri="{FF2B5EF4-FFF2-40B4-BE49-F238E27FC236}">
                  <a16:creationId xmlns:a16="http://schemas.microsoft.com/office/drawing/2014/main" id="{1CF166D2-C43C-3D46-16B1-4FA6F8959EA5}"/>
                </a:ext>
              </a:extLst>
            </p:cNvPr>
            <p:cNvSpPr/>
            <p:nvPr/>
          </p:nvSpPr>
          <p:spPr>
            <a:xfrm>
              <a:off x="7254460" y="744813"/>
              <a:ext cx="1508424" cy="729114"/>
            </a:xfrm>
            <a:prstGeom prst="rect">
              <a:avLst/>
            </a:prstGeom>
          </p:spPr>
          <p:txBody>
            <a:bodyPr wrap="square">
              <a:spAutoFit/>
            </a:bodyPr>
            <a:lstStyle/>
            <a:p>
              <a:pPr algn="ctr"/>
              <a:r>
                <a:rPr lang="en-US" altLang="ko-KR" b="1" dirty="0">
                  <a:solidFill>
                    <a:schemeClr val="bg1"/>
                  </a:solidFill>
                </a:rPr>
                <a:t>Printing patterns</a:t>
              </a:r>
              <a:endParaRPr lang="ko-KR" altLang="en-US" b="1" dirty="0">
                <a:solidFill>
                  <a:schemeClr val="bg1"/>
                </a:solidFill>
              </a:endParaRPr>
            </a:p>
          </p:txBody>
        </p:sp>
        <p:sp>
          <p:nvSpPr>
            <p:cNvPr id="40" name="Rectangle 39">
              <a:extLst>
                <a:ext uri="{FF2B5EF4-FFF2-40B4-BE49-F238E27FC236}">
                  <a16:creationId xmlns:a16="http://schemas.microsoft.com/office/drawing/2014/main" id="{54AD62DF-A5D8-E495-B9F5-46EDB19F3728}"/>
                </a:ext>
              </a:extLst>
            </p:cNvPr>
            <p:cNvSpPr/>
            <p:nvPr/>
          </p:nvSpPr>
          <p:spPr>
            <a:xfrm>
              <a:off x="5672004" y="876263"/>
              <a:ext cx="1508424" cy="416637"/>
            </a:xfrm>
            <a:prstGeom prst="rect">
              <a:avLst/>
            </a:prstGeom>
          </p:spPr>
          <p:txBody>
            <a:bodyPr wrap="square">
              <a:spAutoFit/>
            </a:bodyPr>
            <a:lstStyle/>
            <a:p>
              <a:pPr algn="ctr"/>
              <a:r>
                <a:rPr lang="en-US" altLang="ko-KR" b="1" dirty="0">
                  <a:solidFill>
                    <a:schemeClr val="bg1"/>
                  </a:solidFill>
                </a:rPr>
                <a:t>Banksy </a:t>
              </a:r>
              <a:endParaRPr lang="ko-KR" altLang="en-US" b="1" dirty="0">
                <a:solidFill>
                  <a:schemeClr val="bg1"/>
                </a:solidFill>
              </a:endParaRPr>
            </a:p>
          </p:txBody>
        </p:sp>
        <p:sp>
          <p:nvSpPr>
            <p:cNvPr id="41" name="Rectangle 40">
              <a:extLst>
                <a:ext uri="{FF2B5EF4-FFF2-40B4-BE49-F238E27FC236}">
                  <a16:creationId xmlns:a16="http://schemas.microsoft.com/office/drawing/2014/main" id="{D2F7BFD6-D845-1BFB-482E-896BD6A7570A}"/>
                </a:ext>
              </a:extLst>
            </p:cNvPr>
            <p:cNvSpPr/>
            <p:nvPr/>
          </p:nvSpPr>
          <p:spPr>
            <a:xfrm>
              <a:off x="5672004" y="2533151"/>
              <a:ext cx="1508424" cy="729114"/>
            </a:xfrm>
            <a:prstGeom prst="rect">
              <a:avLst/>
            </a:prstGeom>
          </p:spPr>
          <p:txBody>
            <a:bodyPr wrap="square">
              <a:spAutoFit/>
            </a:bodyPr>
            <a:lstStyle/>
            <a:p>
              <a:pPr algn="ctr"/>
              <a:r>
                <a:rPr lang="en-US" altLang="ko-KR" b="1" dirty="0">
                  <a:solidFill>
                    <a:schemeClr val="bg1"/>
                  </a:solidFill>
                </a:rPr>
                <a:t>Mamma Mia</a:t>
              </a:r>
              <a:endParaRPr lang="ko-KR" altLang="en-US" b="1" dirty="0">
                <a:solidFill>
                  <a:schemeClr val="bg1"/>
                </a:solidFill>
              </a:endParaRPr>
            </a:p>
          </p:txBody>
        </p:sp>
        <p:sp>
          <p:nvSpPr>
            <p:cNvPr id="42" name="Rectangle 41">
              <a:extLst>
                <a:ext uri="{FF2B5EF4-FFF2-40B4-BE49-F238E27FC236}">
                  <a16:creationId xmlns:a16="http://schemas.microsoft.com/office/drawing/2014/main" id="{5D907013-885D-DE8B-3129-F8CE3028490C}"/>
                </a:ext>
              </a:extLst>
            </p:cNvPr>
            <p:cNvSpPr/>
            <p:nvPr/>
          </p:nvSpPr>
          <p:spPr>
            <a:xfrm>
              <a:off x="7291476" y="2476574"/>
              <a:ext cx="1508424" cy="659674"/>
            </a:xfrm>
            <a:prstGeom prst="rect">
              <a:avLst/>
            </a:prstGeom>
          </p:spPr>
          <p:txBody>
            <a:bodyPr wrap="square">
              <a:spAutoFit/>
            </a:bodyPr>
            <a:lstStyle/>
            <a:p>
              <a:pPr algn="ctr"/>
              <a:r>
                <a:rPr lang="en-US" altLang="ko-KR" sz="1600" b="1" dirty="0">
                  <a:solidFill>
                    <a:schemeClr val="bg1"/>
                  </a:solidFill>
                </a:rPr>
                <a:t>Hardware and software </a:t>
              </a:r>
              <a:endParaRPr lang="ko-KR" altLang="en-US" sz="1600" b="1" dirty="0">
                <a:solidFill>
                  <a:schemeClr val="bg1"/>
                </a:solidFill>
              </a:endParaRPr>
            </a:p>
          </p:txBody>
        </p:sp>
        <p:sp>
          <p:nvSpPr>
            <p:cNvPr id="43" name="Rectangle 42">
              <a:extLst>
                <a:ext uri="{FF2B5EF4-FFF2-40B4-BE49-F238E27FC236}">
                  <a16:creationId xmlns:a16="http://schemas.microsoft.com/office/drawing/2014/main" id="{A7CC560E-E1DA-937C-9926-603E40FF6BFB}"/>
                </a:ext>
              </a:extLst>
            </p:cNvPr>
            <p:cNvSpPr/>
            <p:nvPr/>
          </p:nvSpPr>
          <p:spPr>
            <a:xfrm>
              <a:off x="5934001" y="1511673"/>
              <a:ext cx="2603043" cy="937433"/>
            </a:xfrm>
            <a:prstGeom prst="rect">
              <a:avLst/>
            </a:prstGeom>
          </p:spPr>
          <p:txBody>
            <a:bodyPr wrap="square">
              <a:spAutoFit/>
            </a:bodyPr>
            <a:lstStyle/>
            <a:p>
              <a:pPr algn="ctr"/>
              <a:r>
                <a:rPr lang="en-US" altLang="ko-KR" sz="2400" b="1" dirty="0">
                  <a:solidFill>
                    <a:schemeClr val="bg1"/>
                  </a:solidFill>
                </a:rPr>
                <a:t>Creating and inventing</a:t>
              </a:r>
              <a:endParaRPr lang="ko-KR" altLang="en-US" sz="2400" b="1" dirty="0">
                <a:solidFill>
                  <a:schemeClr val="bg1"/>
                </a:solidFill>
              </a:endParaRPr>
            </a:p>
          </p:txBody>
        </p:sp>
      </p:grpSp>
    </p:spTree>
    <p:extLst>
      <p:ext uri="{BB962C8B-B14F-4D97-AF65-F5344CB8AC3E}">
        <p14:creationId xmlns:p14="http://schemas.microsoft.com/office/powerpoint/2010/main" val="2507263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C7B9A8B-3CF7-66B3-8E8D-34A246A3BCA5}"/>
              </a:ext>
            </a:extLst>
          </p:cNvPr>
          <p:cNvSpPr txBox="1"/>
          <p:nvPr/>
        </p:nvSpPr>
        <p:spPr>
          <a:xfrm>
            <a:off x="827314" y="2878674"/>
            <a:ext cx="3033485" cy="1446550"/>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Attendance</a:t>
            </a:r>
          </a:p>
          <a:p>
            <a:pPr algn="ctr"/>
            <a:endParaRPr lang="ko-KR" altLang="en-US" sz="44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1DE262C5-FDDA-DFF2-A017-3F6BAB3498E4}"/>
              </a:ext>
            </a:extLst>
          </p:cNvPr>
          <p:cNvSpPr txBox="1"/>
          <p:nvPr/>
        </p:nvSpPr>
        <p:spPr>
          <a:xfrm>
            <a:off x="5704114" y="458956"/>
            <a:ext cx="6096000" cy="5940088"/>
          </a:xfrm>
          <a:prstGeom prst="rect">
            <a:avLst/>
          </a:prstGeom>
          <a:noFill/>
        </p:spPr>
        <p:txBody>
          <a:bodyPr wrap="square">
            <a:spAutoFit/>
          </a:bodyPr>
          <a:lstStyle/>
          <a:p>
            <a:r>
              <a:rPr lang="en-GB" sz="2000" b="1" u="sng" dirty="0">
                <a:solidFill>
                  <a:schemeClr val="accent1">
                    <a:lumMod val="75000"/>
                  </a:schemeClr>
                </a:solidFill>
              </a:rPr>
              <a:t>Good</a:t>
            </a:r>
            <a:r>
              <a:rPr lang="en-GB" sz="2000" dirty="0">
                <a:solidFill>
                  <a:schemeClr val="accent1">
                    <a:lumMod val="75000"/>
                  </a:schemeClr>
                </a:solidFill>
              </a:rPr>
              <a:t> attendance means 97%+ over a year.</a:t>
            </a:r>
          </a:p>
          <a:p>
            <a:endParaRPr lang="en-GB" sz="2000" dirty="0">
              <a:solidFill>
                <a:schemeClr val="accent1">
                  <a:lumMod val="75000"/>
                </a:schemeClr>
              </a:solidFill>
            </a:endParaRPr>
          </a:p>
          <a:p>
            <a:pPr marL="0" indent="0">
              <a:buNone/>
            </a:pPr>
            <a:r>
              <a:rPr lang="en-GB" sz="2000" dirty="0">
                <a:solidFill>
                  <a:schemeClr val="accent1">
                    <a:lumMod val="75000"/>
                  </a:schemeClr>
                </a:solidFill>
              </a:rPr>
              <a:t>Government guidelines are for children’s attendance to be 95% and above. </a:t>
            </a:r>
          </a:p>
          <a:p>
            <a:pPr marL="0" indent="0">
              <a:buNone/>
            </a:pPr>
            <a:endParaRPr lang="en-GB" sz="2000" dirty="0">
              <a:solidFill>
                <a:schemeClr val="accent1">
                  <a:lumMod val="75000"/>
                </a:schemeClr>
              </a:solidFill>
            </a:endParaRPr>
          </a:p>
          <a:p>
            <a:pPr marL="0" indent="0">
              <a:buNone/>
            </a:pPr>
            <a:r>
              <a:rPr lang="en-GB" sz="2000" dirty="0">
                <a:solidFill>
                  <a:schemeClr val="accent1">
                    <a:lumMod val="75000"/>
                  </a:schemeClr>
                </a:solidFill>
              </a:rPr>
              <a:t>Below 95% becomes a cause for concern and at 90% or below the child is considered to be ‘persistently absent’</a:t>
            </a:r>
          </a:p>
          <a:p>
            <a:pPr marL="0" indent="0">
              <a:buNone/>
            </a:pPr>
            <a:r>
              <a:rPr lang="en-GB" sz="2000" dirty="0">
                <a:solidFill>
                  <a:schemeClr val="accent1">
                    <a:lumMod val="75000"/>
                  </a:schemeClr>
                </a:solidFill>
              </a:rPr>
              <a:t>Poor attendance triggers:</a:t>
            </a:r>
          </a:p>
          <a:p>
            <a:r>
              <a:rPr lang="en-GB" sz="2000" dirty="0">
                <a:solidFill>
                  <a:schemeClr val="accent1">
                    <a:lumMod val="75000"/>
                  </a:schemeClr>
                </a:solidFill>
              </a:rPr>
              <a:t>1) A letter informing you of your child’s attendance</a:t>
            </a:r>
          </a:p>
          <a:p>
            <a:r>
              <a:rPr lang="en-GB" sz="2000" dirty="0">
                <a:solidFill>
                  <a:schemeClr val="accent1">
                    <a:lumMod val="75000"/>
                  </a:schemeClr>
                </a:solidFill>
              </a:rPr>
              <a:t>2) The need to provide medical evidence for any absence and fines to be applied</a:t>
            </a:r>
          </a:p>
          <a:p>
            <a:r>
              <a:rPr lang="en-GB" sz="2000" dirty="0">
                <a:solidFill>
                  <a:schemeClr val="accent1">
                    <a:lumMod val="75000"/>
                  </a:schemeClr>
                </a:solidFill>
              </a:rPr>
              <a:t>3) The referral to the local government’s Educational Welfare Officer.</a:t>
            </a:r>
          </a:p>
          <a:p>
            <a:endParaRPr lang="en-GB" sz="2000" dirty="0">
              <a:solidFill>
                <a:schemeClr val="accent1">
                  <a:lumMod val="75000"/>
                </a:schemeClr>
              </a:solidFill>
            </a:endParaRPr>
          </a:p>
          <a:p>
            <a:pPr marL="0" indent="0">
              <a:buNone/>
            </a:pPr>
            <a:r>
              <a:rPr lang="en-GB" sz="2000" dirty="0">
                <a:solidFill>
                  <a:schemeClr val="accent1">
                    <a:lumMod val="75000"/>
                  </a:schemeClr>
                </a:solidFill>
              </a:rPr>
              <a:t>In addition to academic concerns, low attendance impacts on your child’s ability to build friendships. </a:t>
            </a:r>
            <a:r>
              <a:rPr lang="en-GB" sz="2000" b="1" dirty="0">
                <a:solidFill>
                  <a:schemeClr val="accent1">
                    <a:lumMod val="75000"/>
                  </a:schemeClr>
                </a:solidFill>
              </a:rPr>
              <a:t>Children want to be friends with those children who they know they will see at playtime.</a:t>
            </a:r>
          </a:p>
        </p:txBody>
      </p:sp>
    </p:spTree>
    <p:extLst>
      <p:ext uri="{BB962C8B-B14F-4D97-AF65-F5344CB8AC3E}">
        <p14:creationId xmlns:p14="http://schemas.microsoft.com/office/powerpoint/2010/main" val="3923956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537D2B-998C-1878-891D-83C25F522741}"/>
              </a:ext>
            </a:extLst>
          </p:cNvPr>
          <p:cNvSpPr txBox="1"/>
          <p:nvPr/>
        </p:nvSpPr>
        <p:spPr>
          <a:xfrm>
            <a:off x="812799" y="2994788"/>
            <a:ext cx="3033485" cy="1446550"/>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PE</a:t>
            </a:r>
          </a:p>
          <a:p>
            <a:pPr algn="ctr"/>
            <a:endParaRPr lang="ko-KR" altLang="en-US" sz="44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EE043786-9CF7-F85A-B4B8-6F8EEAE374A0}"/>
              </a:ext>
            </a:extLst>
          </p:cNvPr>
          <p:cNvSpPr txBox="1"/>
          <p:nvPr/>
        </p:nvSpPr>
        <p:spPr>
          <a:xfrm>
            <a:off x="5786728" y="342900"/>
            <a:ext cx="6096000" cy="5940088"/>
          </a:xfrm>
          <a:prstGeom prst="rect">
            <a:avLst/>
          </a:prstGeom>
          <a:noFill/>
        </p:spPr>
        <p:txBody>
          <a:bodyPr wrap="square">
            <a:spAutoFit/>
          </a:bodyPr>
          <a:lstStyle/>
          <a:p>
            <a:r>
              <a:rPr lang="en-GB" sz="2000" dirty="0">
                <a:solidFill>
                  <a:schemeClr val="accent1">
                    <a:lumMod val="75000"/>
                  </a:schemeClr>
                </a:solidFill>
              </a:rPr>
              <a:t>This term our PE units will be tennis and </a:t>
            </a:r>
            <a:r>
              <a:rPr lang="en-GB" sz="2000" dirty="0" err="1">
                <a:solidFill>
                  <a:schemeClr val="accent1">
                    <a:lumMod val="75000"/>
                  </a:schemeClr>
                </a:solidFill>
              </a:rPr>
              <a:t>pilates</a:t>
            </a:r>
            <a:r>
              <a:rPr lang="en-GB" sz="2000" dirty="0">
                <a:solidFill>
                  <a:schemeClr val="accent1">
                    <a:lumMod val="75000"/>
                  </a:schemeClr>
                </a:solidFill>
              </a:rPr>
              <a:t>. </a:t>
            </a:r>
          </a:p>
          <a:p>
            <a:endParaRPr lang="en-GB" sz="2000" dirty="0">
              <a:solidFill>
                <a:schemeClr val="accent1">
                  <a:lumMod val="75000"/>
                </a:schemeClr>
              </a:solidFill>
            </a:endParaRPr>
          </a:p>
          <a:p>
            <a:r>
              <a:rPr lang="en-GB" sz="2000" dirty="0">
                <a:solidFill>
                  <a:schemeClr val="accent1">
                    <a:lumMod val="75000"/>
                  </a:schemeClr>
                </a:solidFill>
              </a:rPr>
              <a:t>Our PE days will be </a:t>
            </a:r>
            <a:r>
              <a:rPr lang="en-GB" sz="2000" b="1" dirty="0">
                <a:solidFill>
                  <a:schemeClr val="accent1">
                    <a:lumMod val="75000"/>
                  </a:schemeClr>
                </a:solidFill>
              </a:rPr>
              <a:t>Tuesday and Wednesday. (This may change due to potential external providers running PE sessions- this will be communicated via Dojo.)</a:t>
            </a:r>
          </a:p>
          <a:p>
            <a:endParaRPr lang="en-GB" sz="2000" b="1" dirty="0">
              <a:solidFill>
                <a:schemeClr val="accent1">
                  <a:lumMod val="75000"/>
                </a:schemeClr>
              </a:solidFill>
            </a:endParaRPr>
          </a:p>
          <a:p>
            <a:r>
              <a:rPr lang="en-GB" sz="2000" dirty="0">
                <a:solidFill>
                  <a:schemeClr val="accent1">
                    <a:lumMod val="75000"/>
                  </a:schemeClr>
                </a:solidFill>
              </a:rPr>
              <a:t>Children will change at school for PE so please ensure their PE kits are in school. </a:t>
            </a:r>
          </a:p>
          <a:p>
            <a:r>
              <a:rPr lang="en-GB" sz="2000" b="1" u="sng" dirty="0">
                <a:solidFill>
                  <a:schemeClr val="accent1">
                    <a:lumMod val="75000"/>
                  </a:schemeClr>
                </a:solidFill>
              </a:rPr>
              <a:t>PE KIT</a:t>
            </a:r>
          </a:p>
          <a:p>
            <a:r>
              <a:rPr lang="en-US" sz="2000" dirty="0">
                <a:solidFill>
                  <a:schemeClr val="accent1">
                    <a:lumMod val="75000"/>
                  </a:schemeClr>
                </a:solidFill>
              </a:rPr>
              <a:t>- Plain trainers (trainers for outside use and for sporting competitions) </a:t>
            </a:r>
          </a:p>
          <a:p>
            <a:pPr marL="342900" indent="-342900">
              <a:buFontTx/>
              <a:buChar char="-"/>
            </a:pPr>
            <a:r>
              <a:rPr lang="en-US" sz="2000" dirty="0">
                <a:solidFill>
                  <a:schemeClr val="accent1">
                    <a:lumMod val="75000"/>
                  </a:schemeClr>
                </a:solidFill>
              </a:rPr>
              <a:t>Blue PE shorts </a:t>
            </a:r>
          </a:p>
          <a:p>
            <a:pPr marL="342900" indent="-342900">
              <a:buFontTx/>
              <a:buChar char="-"/>
            </a:pPr>
            <a:r>
              <a:rPr lang="en-US" sz="2000" dirty="0">
                <a:solidFill>
                  <a:schemeClr val="accent1">
                    <a:lumMod val="75000"/>
                  </a:schemeClr>
                </a:solidFill>
              </a:rPr>
              <a:t>White T-shirt </a:t>
            </a:r>
          </a:p>
          <a:p>
            <a:pPr marL="342900" indent="-342900">
              <a:buFontTx/>
              <a:buChar char="-"/>
            </a:pPr>
            <a:r>
              <a:rPr lang="en-US" sz="2000" dirty="0">
                <a:solidFill>
                  <a:schemeClr val="accent1">
                    <a:lumMod val="75000"/>
                  </a:schemeClr>
                </a:solidFill>
              </a:rPr>
              <a:t>Black/dark </a:t>
            </a:r>
            <a:r>
              <a:rPr lang="en-US" sz="2000" dirty="0" err="1">
                <a:solidFill>
                  <a:schemeClr val="accent1">
                    <a:lumMod val="75000"/>
                  </a:schemeClr>
                </a:solidFill>
              </a:rPr>
              <a:t>coloured</a:t>
            </a:r>
            <a:r>
              <a:rPr lang="en-US" sz="2000" dirty="0">
                <a:solidFill>
                  <a:schemeClr val="accent1">
                    <a:lumMod val="75000"/>
                  </a:schemeClr>
                </a:solidFill>
              </a:rPr>
              <a:t>, plain tracksuit for the winter months (for outside use)</a:t>
            </a:r>
          </a:p>
          <a:p>
            <a:r>
              <a:rPr lang="en-US" sz="2000" dirty="0">
                <a:solidFill>
                  <a:schemeClr val="accent1">
                    <a:lumMod val="75000"/>
                  </a:schemeClr>
                </a:solidFill>
              </a:rPr>
              <a:t> </a:t>
            </a:r>
            <a:endParaRPr lang="en-GB" sz="2000" dirty="0">
              <a:solidFill>
                <a:schemeClr val="accent1">
                  <a:lumMod val="75000"/>
                </a:schemeClr>
              </a:solidFill>
            </a:endParaRPr>
          </a:p>
          <a:p>
            <a:r>
              <a:rPr lang="en-GB" sz="2000" dirty="0">
                <a:solidFill>
                  <a:schemeClr val="accent1">
                    <a:lumMod val="75000"/>
                  </a:schemeClr>
                </a:solidFill>
              </a:rPr>
              <a:t>As usual, long hair needs to be tied back and earrings removed before coming to school. </a:t>
            </a:r>
          </a:p>
        </p:txBody>
      </p:sp>
    </p:spTree>
    <p:extLst>
      <p:ext uri="{BB962C8B-B14F-4D97-AF65-F5344CB8AC3E}">
        <p14:creationId xmlns:p14="http://schemas.microsoft.com/office/powerpoint/2010/main" val="22186073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D187632-180D-B691-19A5-5B9EA9F13A9F}"/>
              </a:ext>
            </a:extLst>
          </p:cNvPr>
          <p:cNvSpPr txBox="1"/>
          <p:nvPr/>
        </p:nvSpPr>
        <p:spPr>
          <a:xfrm>
            <a:off x="827314" y="2540120"/>
            <a:ext cx="3033485" cy="2123658"/>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Jigsaw</a:t>
            </a:r>
          </a:p>
          <a:p>
            <a:pPr algn="ctr"/>
            <a:r>
              <a:rPr lang="en-US" altLang="ko-KR" sz="4400" dirty="0">
                <a:solidFill>
                  <a:schemeClr val="accent1">
                    <a:lumMod val="75000"/>
                  </a:schemeClr>
                </a:solidFill>
                <a:cs typeface="Arial" pitchFamily="34" charset="0"/>
              </a:rPr>
              <a:t>(PSHCE)</a:t>
            </a:r>
          </a:p>
          <a:p>
            <a:pPr algn="ctr"/>
            <a:endParaRPr lang="ko-KR" altLang="en-US" sz="44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68F439C2-BCBC-84D6-8200-F22DD3326CCF}"/>
              </a:ext>
            </a:extLst>
          </p:cNvPr>
          <p:cNvSpPr txBox="1"/>
          <p:nvPr/>
        </p:nvSpPr>
        <p:spPr>
          <a:xfrm>
            <a:off x="5573486" y="693460"/>
            <a:ext cx="6386285" cy="5816977"/>
          </a:xfrm>
          <a:prstGeom prst="rect">
            <a:avLst/>
          </a:prstGeom>
          <a:noFill/>
        </p:spPr>
        <p:txBody>
          <a:bodyPr wrap="square">
            <a:spAutoFit/>
          </a:bodyPr>
          <a:lstStyle/>
          <a:p>
            <a:r>
              <a:rPr lang="en-GB" sz="2200" dirty="0">
                <a:solidFill>
                  <a:schemeClr val="accent1">
                    <a:lumMod val="75000"/>
                  </a:schemeClr>
                </a:solidFill>
              </a:rPr>
              <a:t>As a school we follow a programme for our Personal, Social, Citizenship and Health Education (PSHCE) called Jigsaw. </a:t>
            </a:r>
          </a:p>
          <a:p>
            <a:endParaRPr lang="en-GB" sz="2200" dirty="0">
              <a:solidFill>
                <a:schemeClr val="accent1">
                  <a:lumMod val="75000"/>
                </a:schemeClr>
              </a:solidFill>
            </a:endParaRPr>
          </a:p>
          <a:p>
            <a:r>
              <a:rPr lang="en-GB" sz="2200" dirty="0">
                <a:solidFill>
                  <a:schemeClr val="accent1">
                    <a:lumMod val="75000"/>
                  </a:schemeClr>
                </a:solidFill>
              </a:rPr>
              <a:t>This is taught in every class, every week and links to assembly themes.</a:t>
            </a:r>
          </a:p>
          <a:p>
            <a:endParaRPr lang="en-GB" sz="2200" dirty="0">
              <a:solidFill>
                <a:schemeClr val="accent1">
                  <a:lumMod val="75000"/>
                </a:schemeClr>
              </a:solidFill>
            </a:endParaRPr>
          </a:p>
          <a:p>
            <a:pPr marL="0" indent="0">
              <a:buNone/>
            </a:pPr>
            <a:r>
              <a:rPr lang="en-GB" sz="2200" dirty="0">
                <a:solidFill>
                  <a:schemeClr val="accent1">
                    <a:lumMod val="75000"/>
                  </a:schemeClr>
                </a:solidFill>
              </a:rPr>
              <a:t>The Jigsaw themes for this year will be: </a:t>
            </a:r>
          </a:p>
          <a:p>
            <a:pPr marL="342900" indent="-342900">
              <a:buFont typeface="Courier New" panose="02070309020205020404" pitchFamily="49" charset="0"/>
              <a:buChar char="o"/>
            </a:pPr>
            <a:r>
              <a:rPr lang="en-GB" sz="2200" dirty="0">
                <a:solidFill>
                  <a:schemeClr val="accent1">
                    <a:lumMod val="75000"/>
                  </a:schemeClr>
                </a:solidFill>
              </a:rPr>
              <a:t>Being me in my World (Goals, learning, safety).</a:t>
            </a:r>
          </a:p>
          <a:p>
            <a:pPr marL="342900" indent="-342900">
              <a:buFont typeface="Courier New" panose="02070309020205020404" pitchFamily="49" charset="0"/>
              <a:buChar char="o"/>
            </a:pPr>
            <a:r>
              <a:rPr lang="en-GB" sz="2200" dirty="0">
                <a:solidFill>
                  <a:schemeClr val="accent1">
                    <a:lumMod val="75000"/>
                  </a:schemeClr>
                </a:solidFill>
              </a:rPr>
              <a:t>Celebrating difference (Acceptance, bullying)</a:t>
            </a:r>
          </a:p>
          <a:p>
            <a:pPr marL="342900" indent="-342900">
              <a:buFont typeface="Courier New" panose="02070309020205020404" pitchFamily="49" charset="0"/>
              <a:buChar char="o"/>
            </a:pPr>
            <a:r>
              <a:rPr lang="en-GB" sz="2200" dirty="0">
                <a:solidFill>
                  <a:schemeClr val="accent1">
                    <a:lumMod val="75000"/>
                  </a:schemeClr>
                </a:solidFill>
              </a:rPr>
              <a:t>Dreams and goals (Teamwork, making a difference)</a:t>
            </a:r>
          </a:p>
          <a:p>
            <a:pPr marL="342900" indent="-342900">
              <a:buFont typeface="Courier New" panose="02070309020205020404" pitchFamily="49" charset="0"/>
              <a:buChar char="o"/>
            </a:pPr>
            <a:r>
              <a:rPr lang="en-GB" sz="2200" dirty="0">
                <a:solidFill>
                  <a:schemeClr val="accent1">
                    <a:lumMod val="75000"/>
                  </a:schemeClr>
                </a:solidFill>
              </a:rPr>
              <a:t>Healthy me (Drugs, exploitation, gangs)</a:t>
            </a:r>
          </a:p>
          <a:p>
            <a:pPr marL="342900" indent="-342900">
              <a:buFont typeface="Courier New" panose="02070309020205020404" pitchFamily="49" charset="0"/>
              <a:buChar char="o"/>
            </a:pPr>
            <a:r>
              <a:rPr lang="en-GB" sz="2200" dirty="0">
                <a:solidFill>
                  <a:schemeClr val="accent1">
                    <a:lumMod val="75000"/>
                  </a:schemeClr>
                </a:solidFill>
              </a:rPr>
              <a:t>Relationships (Mental health, love and loss)</a:t>
            </a:r>
          </a:p>
          <a:p>
            <a:pPr marL="342900" indent="-342900">
              <a:buFont typeface="Courier New" panose="02070309020205020404" pitchFamily="49" charset="0"/>
              <a:buChar char="o"/>
            </a:pPr>
            <a:r>
              <a:rPr lang="en-GB" sz="2200" dirty="0">
                <a:solidFill>
                  <a:schemeClr val="accent1">
                    <a:lumMod val="75000"/>
                  </a:schemeClr>
                </a:solidFill>
              </a:rPr>
              <a:t>Changing me (Self image, puberty)</a:t>
            </a:r>
          </a:p>
          <a:p>
            <a:pPr marL="342900" indent="-342900">
              <a:buFontTx/>
              <a:buChar char="-"/>
            </a:pPr>
            <a:endParaRPr lang="en-GB" sz="2200" dirty="0">
              <a:solidFill>
                <a:schemeClr val="accent1">
                  <a:lumMod val="75000"/>
                </a:schemeClr>
              </a:solidFill>
            </a:endParaRPr>
          </a:p>
          <a:p>
            <a:pPr marL="342900" indent="-342900">
              <a:buFontTx/>
              <a:buChar char="-"/>
            </a:pPr>
            <a:endParaRPr lang="en-GB" sz="2000" dirty="0">
              <a:solidFill>
                <a:schemeClr val="accent1">
                  <a:lumMod val="75000"/>
                </a:schemeClr>
              </a:solidFill>
            </a:endParaRPr>
          </a:p>
        </p:txBody>
      </p:sp>
    </p:spTree>
    <p:extLst>
      <p:ext uri="{BB962C8B-B14F-4D97-AF65-F5344CB8AC3E}">
        <p14:creationId xmlns:p14="http://schemas.microsoft.com/office/powerpoint/2010/main" val="3406263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FF861EB-41D3-AEB4-DF07-1F22F6863D0D}"/>
              </a:ext>
            </a:extLst>
          </p:cNvPr>
          <p:cNvSpPr txBox="1"/>
          <p:nvPr/>
        </p:nvSpPr>
        <p:spPr>
          <a:xfrm>
            <a:off x="1415142" y="2313213"/>
            <a:ext cx="2231571"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dirty="0">
                <a:solidFill>
                  <a:srgbClr val="2C6550"/>
                </a:solidFill>
                <a:highlight>
                  <a:srgbClr val="F5F5F5"/>
                </a:highlight>
                <a:cs typeface="Arial"/>
              </a:rPr>
              <a:t>Wow Days</a:t>
            </a:r>
          </a:p>
        </p:txBody>
      </p:sp>
      <p:sp>
        <p:nvSpPr>
          <p:cNvPr id="4" name="TextBox 3">
            <a:extLst>
              <a:ext uri="{FF2B5EF4-FFF2-40B4-BE49-F238E27FC236}">
                <a16:creationId xmlns:a16="http://schemas.microsoft.com/office/drawing/2014/main" id="{0397BD4E-40C1-4848-34C9-5F98231995A4}"/>
              </a:ext>
            </a:extLst>
          </p:cNvPr>
          <p:cNvSpPr txBox="1"/>
          <p:nvPr/>
        </p:nvSpPr>
        <p:spPr>
          <a:xfrm>
            <a:off x="5573486" y="693460"/>
            <a:ext cx="6386285" cy="5139869"/>
          </a:xfrm>
          <a:prstGeom prst="rect">
            <a:avLst/>
          </a:prstGeom>
          <a:noFill/>
        </p:spPr>
        <p:txBody>
          <a:bodyPr wrap="square" lIns="91440" tIns="45720" rIns="91440" bIns="45720" anchor="t">
            <a:spAutoFit/>
          </a:bodyPr>
          <a:lstStyle/>
          <a:p>
            <a:r>
              <a:rPr lang="en-GB" sz="2200" dirty="0">
                <a:solidFill>
                  <a:schemeClr val="accent1">
                    <a:lumMod val="75000"/>
                  </a:schemeClr>
                </a:solidFill>
              </a:rPr>
              <a:t>At </a:t>
            </a:r>
            <a:r>
              <a:rPr lang="en-GB" sz="2200" dirty="0" err="1">
                <a:solidFill>
                  <a:schemeClr val="accent1">
                    <a:lumMod val="75000"/>
                  </a:schemeClr>
                </a:solidFill>
              </a:rPr>
              <a:t>Larkrise</a:t>
            </a:r>
            <a:r>
              <a:rPr lang="en-GB" sz="2200" dirty="0">
                <a:solidFill>
                  <a:schemeClr val="accent1">
                    <a:lumMod val="75000"/>
                  </a:schemeClr>
                </a:solidFill>
              </a:rPr>
              <a:t> we have been having 'Wow days' for the last 4 years. This is something that our children really love. </a:t>
            </a:r>
          </a:p>
          <a:p>
            <a:endParaRPr lang="en-GB" sz="2200" dirty="0">
              <a:solidFill>
                <a:schemeClr val="accent1">
                  <a:lumMod val="75000"/>
                </a:schemeClr>
              </a:solidFill>
            </a:endParaRPr>
          </a:p>
          <a:p>
            <a:r>
              <a:rPr lang="en-GB" sz="2200" dirty="0">
                <a:solidFill>
                  <a:schemeClr val="accent1">
                    <a:lumMod val="75000"/>
                  </a:schemeClr>
                </a:solidFill>
              </a:rPr>
              <a:t>Every half term we choose a day, a morning or an afternoon to do something exciting, interesting or engaging with regard to our current learning. In the past we have created castles with our parents in the hall, we have been 'Romans' for the day and come in dressed in togas and building shields and swords. The idea is to make memories for the children that help their learning to stick. Keep an eye out for dates for our upcoming Wow days later this term and next term.</a:t>
            </a:r>
            <a:endParaRPr lang="en-GB" sz="2200">
              <a:solidFill>
                <a:schemeClr val="accent1">
                  <a:lumMod val="75000"/>
                </a:schemeClr>
              </a:solidFill>
              <a:cs typeface="Arial"/>
            </a:endParaRPr>
          </a:p>
          <a:p>
            <a:pPr marL="342900" indent="-342900">
              <a:buFontTx/>
              <a:buChar char="-"/>
            </a:pPr>
            <a:endParaRPr lang="en-GB" sz="2000" dirty="0">
              <a:solidFill>
                <a:schemeClr val="accent1">
                  <a:lumMod val="75000"/>
                </a:schemeClr>
              </a:solidFill>
            </a:endParaRPr>
          </a:p>
        </p:txBody>
      </p:sp>
    </p:spTree>
    <p:extLst>
      <p:ext uri="{BB962C8B-B14F-4D97-AF65-F5344CB8AC3E}">
        <p14:creationId xmlns:p14="http://schemas.microsoft.com/office/powerpoint/2010/main" val="3463784109"/>
      </p:ext>
    </p:extLst>
  </p:cSld>
  <p:clrMapOvr>
    <a:masterClrMapping/>
  </p:clrMapOvr>
</p:sld>
</file>

<file path=ppt/theme/theme1.xml><?xml version="1.0" encoding="utf-8"?>
<a:theme xmlns:a="http://schemas.openxmlformats.org/drawingml/2006/main" name="Cover and End Slide Master">
  <a:themeElements>
    <a:clrScheme name="ALLPPT-414">
      <a:dk1>
        <a:sysClr val="windowText" lastClr="000000"/>
      </a:dk1>
      <a:lt1>
        <a:sysClr val="window" lastClr="FFFFFF"/>
      </a:lt1>
      <a:dk2>
        <a:srgbClr val="1F497D"/>
      </a:dk2>
      <a:lt2>
        <a:srgbClr val="EEECE1"/>
      </a:lt2>
      <a:accent1>
        <a:srgbClr val="3A876B"/>
      </a:accent1>
      <a:accent2>
        <a:srgbClr val="90B141"/>
      </a:accent2>
      <a:accent3>
        <a:srgbClr val="CEDD46"/>
      </a:accent3>
      <a:accent4>
        <a:srgbClr val="399A84"/>
      </a:accent4>
      <a:accent5>
        <a:srgbClr val="429EB3"/>
      </a:accent5>
      <a:accent6>
        <a:srgbClr val="26648C"/>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414">
      <a:dk1>
        <a:sysClr val="windowText" lastClr="000000"/>
      </a:dk1>
      <a:lt1>
        <a:sysClr val="window" lastClr="FFFFFF"/>
      </a:lt1>
      <a:dk2>
        <a:srgbClr val="1F497D"/>
      </a:dk2>
      <a:lt2>
        <a:srgbClr val="EEECE1"/>
      </a:lt2>
      <a:accent1>
        <a:srgbClr val="3A876B"/>
      </a:accent1>
      <a:accent2>
        <a:srgbClr val="90B141"/>
      </a:accent2>
      <a:accent3>
        <a:srgbClr val="CEDD46"/>
      </a:accent3>
      <a:accent4>
        <a:srgbClr val="399A84"/>
      </a:accent4>
      <a:accent5>
        <a:srgbClr val="429EB3"/>
      </a:accent5>
      <a:accent6>
        <a:srgbClr val="26648C"/>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414">
      <a:dk1>
        <a:sysClr val="windowText" lastClr="000000"/>
      </a:dk1>
      <a:lt1>
        <a:sysClr val="window" lastClr="FFFFFF"/>
      </a:lt1>
      <a:dk2>
        <a:srgbClr val="1F497D"/>
      </a:dk2>
      <a:lt2>
        <a:srgbClr val="EEECE1"/>
      </a:lt2>
      <a:accent1>
        <a:srgbClr val="3A876B"/>
      </a:accent1>
      <a:accent2>
        <a:srgbClr val="90B141"/>
      </a:accent2>
      <a:accent3>
        <a:srgbClr val="CEDD46"/>
      </a:accent3>
      <a:accent4>
        <a:srgbClr val="399A84"/>
      </a:accent4>
      <a:accent5>
        <a:srgbClr val="429EB3"/>
      </a:accent5>
      <a:accent6>
        <a:srgbClr val="26648C"/>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2793</TotalTime>
  <Words>1958</Words>
  <Application>Microsoft Office PowerPoint</Application>
  <PresentationFormat>Widescreen</PresentationFormat>
  <Paragraphs>196</Paragraphs>
  <Slides>19</Slides>
  <Notes>0</Notes>
  <HiddenSlides>0</HiddenSlides>
  <MMClips>0</MMClips>
  <ScaleCrop>false</ScaleCrop>
  <HeadingPairs>
    <vt:vector size="4" baseType="variant">
      <vt:variant>
        <vt:lpstr>Theme</vt:lpstr>
      </vt:variant>
      <vt:variant>
        <vt:i4>3</vt:i4>
      </vt:variant>
      <vt:variant>
        <vt:lpstr>Slide Titles</vt:lpstr>
      </vt:variant>
      <vt:variant>
        <vt:i4>19</vt:i4>
      </vt:variant>
    </vt:vector>
  </HeadingPairs>
  <TitlesOfParts>
    <vt:vector size="22" baseType="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D Uzzell</cp:lastModifiedBy>
  <cp:revision>115</cp:revision>
  <dcterms:created xsi:type="dcterms:W3CDTF">2020-01-20T05:08:25Z</dcterms:created>
  <dcterms:modified xsi:type="dcterms:W3CDTF">2026-09-04T13:51:27Z</dcterms:modified>
</cp:coreProperties>
</file>