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73" r:id="rId3"/>
  </p:sldMasterIdLst>
  <p:notesMasterIdLst>
    <p:notesMasterId r:id="rId20"/>
  </p:notesMasterIdLst>
  <p:sldIdLst>
    <p:sldId id="344" r:id="rId4"/>
    <p:sldId id="356" r:id="rId5"/>
    <p:sldId id="355" r:id="rId6"/>
    <p:sldId id="371" r:id="rId7"/>
    <p:sldId id="347" r:id="rId8"/>
    <p:sldId id="354" r:id="rId9"/>
    <p:sldId id="369" r:id="rId10"/>
    <p:sldId id="370" r:id="rId11"/>
    <p:sldId id="360" r:id="rId12"/>
    <p:sldId id="362" r:id="rId13"/>
    <p:sldId id="357" r:id="rId14"/>
    <p:sldId id="372" r:id="rId15"/>
    <p:sldId id="363" r:id="rId16"/>
    <p:sldId id="366" r:id="rId17"/>
    <p:sldId id="367" r:id="rId18"/>
    <p:sldId id="36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5DD75"/>
    <a:srgbClr val="8A8AE2"/>
    <a:srgbClr val="8AE28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640" dt="2026-09-04T08:31:11.2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12" autoAdjust="0"/>
    <p:restoredTop sz="94660"/>
  </p:normalViewPr>
  <p:slideViewPr>
    <p:cSldViewPr snapToGrid="0" showGuides="1">
      <p:cViewPr varScale="1">
        <p:scale>
          <a:sx n="80" d="100"/>
          <a:sy n="80" d="100"/>
        </p:scale>
        <p:origin x="658" y="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225793-7025-4078-A77F-F105C9CCC824}"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24CE3D31-2D4B-4F42-88F1-40C7D219C651}">
      <dgm:prSet/>
      <dgm:spPr/>
      <dgm:t>
        <a:bodyPr/>
        <a:lstStyle/>
        <a:p>
          <a:r>
            <a:rPr lang="en-GB" dirty="0"/>
            <a:t>We currently follow the Read Write Inc phonics scheme. </a:t>
          </a:r>
          <a:endParaRPr lang="en-US" dirty="0"/>
        </a:p>
      </dgm:t>
    </dgm:pt>
    <dgm:pt modelId="{9FAC43FE-DE49-4B1A-A033-FFAB544EB3EB}" type="parTrans" cxnId="{44FB8E2E-8765-4732-A170-2C885178A30A}">
      <dgm:prSet/>
      <dgm:spPr/>
      <dgm:t>
        <a:bodyPr/>
        <a:lstStyle/>
        <a:p>
          <a:endParaRPr lang="en-US"/>
        </a:p>
      </dgm:t>
    </dgm:pt>
    <dgm:pt modelId="{8DACDEBA-429F-499D-B108-D97DA0C0D511}" type="sibTrans" cxnId="{44FB8E2E-8765-4732-A170-2C885178A30A}">
      <dgm:prSet/>
      <dgm:spPr/>
      <dgm:t>
        <a:bodyPr/>
        <a:lstStyle/>
        <a:p>
          <a:endParaRPr lang="en-US"/>
        </a:p>
      </dgm:t>
    </dgm:pt>
    <dgm:pt modelId="{5EFDC290-CB27-4F89-987F-EBDB6A850000}">
      <dgm:prSet/>
      <dgm:spPr/>
      <dgm:t>
        <a:bodyPr/>
        <a:lstStyle/>
        <a:p>
          <a:r>
            <a:rPr lang="en-GB" dirty="0"/>
            <a:t>Phonics is taught for half an hour every day and children are grouped according to their phonological awareness and ability to blend and segment which may mean they are with a different teacher.</a:t>
          </a:r>
          <a:endParaRPr lang="en-US" dirty="0"/>
        </a:p>
      </dgm:t>
    </dgm:pt>
    <dgm:pt modelId="{2BC2633A-CA78-453B-A20E-9C875250B302}" type="parTrans" cxnId="{4BF9B95A-3936-44F2-BCD9-9D530D55CCD4}">
      <dgm:prSet/>
      <dgm:spPr/>
      <dgm:t>
        <a:bodyPr/>
        <a:lstStyle/>
        <a:p>
          <a:endParaRPr lang="en-US"/>
        </a:p>
      </dgm:t>
    </dgm:pt>
    <dgm:pt modelId="{BD7A0161-7223-420F-A563-94955B1CC240}" type="sibTrans" cxnId="{4BF9B95A-3936-44F2-BCD9-9D530D55CCD4}">
      <dgm:prSet/>
      <dgm:spPr/>
      <dgm:t>
        <a:bodyPr/>
        <a:lstStyle/>
        <a:p>
          <a:endParaRPr lang="en-US"/>
        </a:p>
      </dgm:t>
    </dgm:pt>
    <dgm:pt modelId="{786228F8-AD90-43A2-857D-FB25B9EAF3C0}">
      <dgm:prSet/>
      <dgm:spPr/>
      <dgm:t>
        <a:bodyPr/>
        <a:lstStyle/>
        <a:p>
          <a:r>
            <a:rPr lang="en-GB" dirty="0"/>
            <a:t>Lessons consist of a 15 minute speed sound lesson where children are introduced to a new sound which they then practise reading and writing. This is followed by a 15 minute reading lesson.</a:t>
          </a:r>
          <a:endParaRPr lang="en-US" dirty="0"/>
        </a:p>
      </dgm:t>
    </dgm:pt>
    <dgm:pt modelId="{2EB04F2D-3A27-49A6-AC0D-90480422D5C9}" type="parTrans" cxnId="{3FD27AFF-F2EF-449C-B63E-9E78E7FB7836}">
      <dgm:prSet/>
      <dgm:spPr/>
      <dgm:t>
        <a:bodyPr/>
        <a:lstStyle/>
        <a:p>
          <a:endParaRPr lang="en-US"/>
        </a:p>
      </dgm:t>
    </dgm:pt>
    <dgm:pt modelId="{D38F35AC-BF16-4997-83B4-AA378D15E895}" type="sibTrans" cxnId="{3FD27AFF-F2EF-449C-B63E-9E78E7FB7836}">
      <dgm:prSet/>
      <dgm:spPr/>
      <dgm:t>
        <a:bodyPr/>
        <a:lstStyle/>
        <a:p>
          <a:endParaRPr lang="en-US"/>
        </a:p>
      </dgm:t>
    </dgm:pt>
    <dgm:pt modelId="{8009F1B2-8AA7-4E08-9235-3983B672D369}">
      <dgm:prSet/>
      <dgm:spPr/>
      <dgm:t>
        <a:bodyPr/>
        <a:lstStyle/>
        <a:p>
          <a:r>
            <a:rPr lang="en-GB"/>
            <a:t>They are assessed regularly to ensure they are learning at the correct level for them.</a:t>
          </a:r>
          <a:endParaRPr lang="en-US"/>
        </a:p>
      </dgm:t>
    </dgm:pt>
    <dgm:pt modelId="{273F1E52-9337-4F87-A21D-33C41D6DD01C}" type="parTrans" cxnId="{8FC587C2-A110-4D72-8AED-3C7315955EDB}">
      <dgm:prSet/>
      <dgm:spPr/>
      <dgm:t>
        <a:bodyPr/>
        <a:lstStyle/>
        <a:p>
          <a:endParaRPr lang="en-US"/>
        </a:p>
      </dgm:t>
    </dgm:pt>
    <dgm:pt modelId="{A09BA5C0-FE92-499E-8AAE-DC7ABDC7526A}" type="sibTrans" cxnId="{8FC587C2-A110-4D72-8AED-3C7315955EDB}">
      <dgm:prSet/>
      <dgm:spPr/>
      <dgm:t>
        <a:bodyPr/>
        <a:lstStyle/>
        <a:p>
          <a:endParaRPr lang="en-US"/>
        </a:p>
      </dgm:t>
    </dgm:pt>
    <dgm:pt modelId="{9AC5BB99-18F4-45E8-9B63-CB8B0D63B58F}" type="pres">
      <dgm:prSet presAssocID="{74225793-7025-4078-A77F-F105C9CCC824}" presName="linear" presStyleCnt="0">
        <dgm:presLayoutVars>
          <dgm:animLvl val="lvl"/>
          <dgm:resizeHandles val="exact"/>
        </dgm:presLayoutVars>
      </dgm:prSet>
      <dgm:spPr/>
    </dgm:pt>
    <dgm:pt modelId="{0438E607-5B78-47BE-AEB1-63AAB1088B4C}" type="pres">
      <dgm:prSet presAssocID="{24CE3D31-2D4B-4F42-88F1-40C7D219C651}" presName="parentText" presStyleLbl="node1" presStyleIdx="0" presStyleCnt="4" custLinFactNeighborX="602" custLinFactNeighborY="-20104">
        <dgm:presLayoutVars>
          <dgm:chMax val="0"/>
          <dgm:bulletEnabled val="1"/>
        </dgm:presLayoutVars>
      </dgm:prSet>
      <dgm:spPr/>
    </dgm:pt>
    <dgm:pt modelId="{2118D820-3E8F-4C52-83B2-B07F269AD47D}" type="pres">
      <dgm:prSet presAssocID="{8DACDEBA-429F-499D-B108-D97DA0C0D511}" presName="spacer" presStyleCnt="0"/>
      <dgm:spPr/>
    </dgm:pt>
    <dgm:pt modelId="{486E753B-819E-45C1-82AA-BF33AC40FEE5}" type="pres">
      <dgm:prSet presAssocID="{5EFDC290-CB27-4F89-987F-EBDB6A850000}" presName="parentText" presStyleLbl="node1" presStyleIdx="1" presStyleCnt="4" custScaleY="99820">
        <dgm:presLayoutVars>
          <dgm:chMax val="0"/>
          <dgm:bulletEnabled val="1"/>
        </dgm:presLayoutVars>
      </dgm:prSet>
      <dgm:spPr/>
    </dgm:pt>
    <dgm:pt modelId="{F91B2717-EC4D-44E8-82D7-A5B8970CEC73}" type="pres">
      <dgm:prSet presAssocID="{BD7A0161-7223-420F-A563-94955B1CC240}" presName="spacer" presStyleCnt="0"/>
      <dgm:spPr/>
    </dgm:pt>
    <dgm:pt modelId="{2B3B7AF3-4A39-4C1C-8F8D-4918141C3961}" type="pres">
      <dgm:prSet presAssocID="{786228F8-AD90-43A2-857D-FB25B9EAF3C0}" presName="parentText" presStyleLbl="node1" presStyleIdx="2" presStyleCnt="4" custLinFactY="-1698" custLinFactNeighborX="-198" custLinFactNeighborY="-100000">
        <dgm:presLayoutVars>
          <dgm:chMax val="0"/>
          <dgm:bulletEnabled val="1"/>
        </dgm:presLayoutVars>
      </dgm:prSet>
      <dgm:spPr/>
    </dgm:pt>
    <dgm:pt modelId="{486C7B4F-79FC-48F2-A9A4-169681C0900C}" type="pres">
      <dgm:prSet presAssocID="{D38F35AC-BF16-4997-83B4-AA378D15E895}" presName="spacer" presStyleCnt="0"/>
      <dgm:spPr/>
    </dgm:pt>
    <dgm:pt modelId="{CFDAA125-724F-42B9-BDE5-4A758AE4EE0A}" type="pres">
      <dgm:prSet presAssocID="{8009F1B2-8AA7-4E08-9235-3983B672D369}" presName="parentText" presStyleLbl="node1" presStyleIdx="3" presStyleCnt="4" custLinFactY="990" custLinFactNeighborX="-2642" custLinFactNeighborY="100000">
        <dgm:presLayoutVars>
          <dgm:chMax val="0"/>
          <dgm:bulletEnabled val="1"/>
        </dgm:presLayoutVars>
      </dgm:prSet>
      <dgm:spPr/>
    </dgm:pt>
  </dgm:ptLst>
  <dgm:cxnLst>
    <dgm:cxn modelId="{B69A3E04-F234-4760-9CCA-2190CA36B943}" type="presOf" srcId="{24CE3D31-2D4B-4F42-88F1-40C7D219C651}" destId="{0438E607-5B78-47BE-AEB1-63AAB1088B4C}" srcOrd="0" destOrd="0" presId="urn:microsoft.com/office/officeart/2005/8/layout/vList2"/>
    <dgm:cxn modelId="{067B281D-481B-4160-ACF2-F662EBF8DDD8}" type="presOf" srcId="{8009F1B2-8AA7-4E08-9235-3983B672D369}" destId="{CFDAA125-724F-42B9-BDE5-4A758AE4EE0A}" srcOrd="0" destOrd="0" presId="urn:microsoft.com/office/officeart/2005/8/layout/vList2"/>
    <dgm:cxn modelId="{44FB8E2E-8765-4732-A170-2C885178A30A}" srcId="{74225793-7025-4078-A77F-F105C9CCC824}" destId="{24CE3D31-2D4B-4F42-88F1-40C7D219C651}" srcOrd="0" destOrd="0" parTransId="{9FAC43FE-DE49-4B1A-A033-FFAB544EB3EB}" sibTransId="{8DACDEBA-429F-499D-B108-D97DA0C0D511}"/>
    <dgm:cxn modelId="{6FB1E077-7B2B-46EB-B407-CE95D8F763E0}" type="presOf" srcId="{74225793-7025-4078-A77F-F105C9CCC824}" destId="{9AC5BB99-18F4-45E8-9B63-CB8B0D63B58F}" srcOrd="0" destOrd="0" presId="urn:microsoft.com/office/officeart/2005/8/layout/vList2"/>
    <dgm:cxn modelId="{4BF9B95A-3936-44F2-BCD9-9D530D55CCD4}" srcId="{74225793-7025-4078-A77F-F105C9CCC824}" destId="{5EFDC290-CB27-4F89-987F-EBDB6A850000}" srcOrd="1" destOrd="0" parTransId="{2BC2633A-CA78-453B-A20E-9C875250B302}" sibTransId="{BD7A0161-7223-420F-A563-94955B1CC240}"/>
    <dgm:cxn modelId="{EF8F248D-A85A-4245-B174-D24A88B2C5F2}" type="presOf" srcId="{786228F8-AD90-43A2-857D-FB25B9EAF3C0}" destId="{2B3B7AF3-4A39-4C1C-8F8D-4918141C3961}" srcOrd="0" destOrd="0" presId="urn:microsoft.com/office/officeart/2005/8/layout/vList2"/>
    <dgm:cxn modelId="{8FC587C2-A110-4D72-8AED-3C7315955EDB}" srcId="{74225793-7025-4078-A77F-F105C9CCC824}" destId="{8009F1B2-8AA7-4E08-9235-3983B672D369}" srcOrd="3" destOrd="0" parTransId="{273F1E52-9337-4F87-A21D-33C41D6DD01C}" sibTransId="{A09BA5C0-FE92-499E-8AAE-DC7ABDC7526A}"/>
    <dgm:cxn modelId="{4218FCDB-8564-44CE-8040-09C800975069}" type="presOf" srcId="{5EFDC290-CB27-4F89-987F-EBDB6A850000}" destId="{486E753B-819E-45C1-82AA-BF33AC40FEE5}" srcOrd="0" destOrd="0" presId="urn:microsoft.com/office/officeart/2005/8/layout/vList2"/>
    <dgm:cxn modelId="{3FD27AFF-F2EF-449C-B63E-9E78E7FB7836}" srcId="{74225793-7025-4078-A77F-F105C9CCC824}" destId="{786228F8-AD90-43A2-857D-FB25B9EAF3C0}" srcOrd="2" destOrd="0" parTransId="{2EB04F2D-3A27-49A6-AC0D-90480422D5C9}" sibTransId="{D38F35AC-BF16-4997-83B4-AA378D15E895}"/>
    <dgm:cxn modelId="{AFB80F8A-B5A7-409A-85A0-F79C219A691B}" type="presParOf" srcId="{9AC5BB99-18F4-45E8-9B63-CB8B0D63B58F}" destId="{0438E607-5B78-47BE-AEB1-63AAB1088B4C}" srcOrd="0" destOrd="0" presId="urn:microsoft.com/office/officeart/2005/8/layout/vList2"/>
    <dgm:cxn modelId="{F867F9D3-A7FF-45E1-B511-07E9C7A6FDC7}" type="presParOf" srcId="{9AC5BB99-18F4-45E8-9B63-CB8B0D63B58F}" destId="{2118D820-3E8F-4C52-83B2-B07F269AD47D}" srcOrd="1" destOrd="0" presId="urn:microsoft.com/office/officeart/2005/8/layout/vList2"/>
    <dgm:cxn modelId="{1AD2B201-4046-4068-9138-2C1AC1EB1526}" type="presParOf" srcId="{9AC5BB99-18F4-45E8-9B63-CB8B0D63B58F}" destId="{486E753B-819E-45C1-82AA-BF33AC40FEE5}" srcOrd="2" destOrd="0" presId="urn:microsoft.com/office/officeart/2005/8/layout/vList2"/>
    <dgm:cxn modelId="{C5CF307F-F453-4B7E-A803-CE322D8BA201}" type="presParOf" srcId="{9AC5BB99-18F4-45E8-9B63-CB8B0D63B58F}" destId="{F91B2717-EC4D-44E8-82D7-A5B8970CEC73}" srcOrd="3" destOrd="0" presId="urn:microsoft.com/office/officeart/2005/8/layout/vList2"/>
    <dgm:cxn modelId="{293D75F2-2631-4351-9B47-455E5863F726}" type="presParOf" srcId="{9AC5BB99-18F4-45E8-9B63-CB8B0D63B58F}" destId="{2B3B7AF3-4A39-4C1C-8F8D-4918141C3961}" srcOrd="4" destOrd="0" presId="urn:microsoft.com/office/officeart/2005/8/layout/vList2"/>
    <dgm:cxn modelId="{32B20192-B627-44D9-9139-5614EAAD0E4D}" type="presParOf" srcId="{9AC5BB99-18F4-45E8-9B63-CB8B0D63B58F}" destId="{486C7B4F-79FC-48F2-A9A4-169681C0900C}" srcOrd="5" destOrd="0" presId="urn:microsoft.com/office/officeart/2005/8/layout/vList2"/>
    <dgm:cxn modelId="{1612E8BC-1722-471E-A57E-B3E3E53AB5AA}" type="presParOf" srcId="{9AC5BB99-18F4-45E8-9B63-CB8B0D63B58F}" destId="{CFDAA125-724F-42B9-BDE5-4A758AE4EE0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8104D1-A5EE-4C0A-A015-714410C71CD3}"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02B5BABC-3590-4C25-9C1F-8C4F8FE70C68}">
      <dgm:prSet/>
      <dgm:spPr/>
      <dgm:t>
        <a:bodyPr/>
        <a:lstStyle/>
        <a:p>
          <a:pPr algn="l" rtl="0">
            <a:lnSpc>
              <a:spcPct val="90000"/>
            </a:lnSpc>
          </a:pPr>
          <a:r>
            <a:rPr lang="en-GB" sz="1700" dirty="0">
              <a:solidFill>
                <a:srgbClr val="FFFFFF"/>
              </a:solidFill>
              <a:cs typeface="+mn-cs"/>
            </a:rPr>
            <a:t>Your child will shortly be bringing home a reading </a:t>
          </a:r>
          <a:r>
            <a:rPr lang="en-GB" sz="1700" dirty="0">
              <a:solidFill>
                <a:srgbClr val="FFFFFF"/>
              </a:solidFill>
              <a:latin typeface="Arial"/>
              <a:ea typeface="Arial Unicode MS"/>
              <a:cs typeface="+mn-cs"/>
            </a:rPr>
            <a:t>book and</a:t>
          </a:r>
          <a:r>
            <a:rPr lang="en-GB" sz="1700" dirty="0">
              <a:solidFill>
                <a:srgbClr val="FFFFFF"/>
              </a:solidFill>
              <a:cs typeface="+mn-cs"/>
            </a:rPr>
            <a:t> their reading diaries.</a:t>
          </a:r>
          <a:endParaRPr lang="en-US" sz="1700" dirty="0">
            <a:solidFill>
              <a:srgbClr val="FFFFFF"/>
            </a:solidFill>
            <a:latin typeface="Arial"/>
            <a:ea typeface="Arial Unicode MS"/>
            <a:cs typeface="+mn-cs"/>
          </a:endParaRPr>
        </a:p>
      </dgm:t>
    </dgm:pt>
    <dgm:pt modelId="{1473445C-BE9E-43BB-8981-539783D93F71}" type="parTrans" cxnId="{0C410A3B-2D8F-4854-B5EC-F47F76AC5905}">
      <dgm:prSet/>
      <dgm:spPr/>
      <dgm:t>
        <a:bodyPr/>
        <a:lstStyle/>
        <a:p>
          <a:endParaRPr lang="en-US"/>
        </a:p>
      </dgm:t>
    </dgm:pt>
    <dgm:pt modelId="{75CB9053-1261-44BA-A933-D667739101CD}" type="sibTrans" cxnId="{0C410A3B-2D8F-4854-B5EC-F47F76AC5905}">
      <dgm:prSet/>
      <dgm:spPr/>
      <dgm:t>
        <a:bodyPr/>
        <a:lstStyle/>
        <a:p>
          <a:endParaRPr lang="en-US"/>
        </a:p>
      </dgm:t>
    </dgm:pt>
    <dgm:pt modelId="{E4E4607D-A36F-4204-9463-06A6205D6DA9}">
      <dgm:prSet/>
      <dgm:spPr/>
      <dgm:t>
        <a:bodyPr/>
        <a:lstStyle/>
        <a:p>
          <a:pPr algn="l">
            <a:lnSpc>
              <a:spcPct val="90000"/>
            </a:lnSpc>
          </a:pPr>
          <a:r>
            <a:rPr lang="en-GB" sz="1700" dirty="0">
              <a:solidFill>
                <a:srgbClr val="FFFFFF"/>
              </a:solidFill>
              <a:cs typeface="+mn-cs"/>
            </a:rPr>
            <a:t>This will be the RWI book which they have been reading or have previously read in class. </a:t>
          </a:r>
          <a:endParaRPr lang="en-US" sz="1700" dirty="0">
            <a:solidFill>
              <a:srgbClr val="FFFFFF"/>
            </a:solidFill>
            <a:cs typeface="+mn-cs"/>
          </a:endParaRPr>
        </a:p>
      </dgm:t>
    </dgm:pt>
    <dgm:pt modelId="{432F7185-BFEE-41F6-B3CC-5090494FFE04}" type="parTrans" cxnId="{274FC1E0-AFF5-4180-9664-95835D0F44C5}">
      <dgm:prSet/>
      <dgm:spPr/>
      <dgm:t>
        <a:bodyPr/>
        <a:lstStyle/>
        <a:p>
          <a:endParaRPr lang="en-US"/>
        </a:p>
      </dgm:t>
    </dgm:pt>
    <dgm:pt modelId="{3F94C91E-DB4B-4119-A89F-194CF7F2E591}" type="sibTrans" cxnId="{274FC1E0-AFF5-4180-9664-95835D0F44C5}">
      <dgm:prSet/>
      <dgm:spPr/>
      <dgm:t>
        <a:bodyPr/>
        <a:lstStyle/>
        <a:p>
          <a:endParaRPr lang="en-US"/>
        </a:p>
      </dgm:t>
    </dgm:pt>
    <dgm:pt modelId="{23ED9D99-830E-4F90-B6F8-582A7A978EB5}">
      <dgm:prSet/>
      <dgm:spPr/>
      <dgm:t>
        <a:bodyPr/>
        <a:lstStyle/>
        <a:p>
          <a:pPr algn="l">
            <a:lnSpc>
              <a:spcPct val="90000"/>
            </a:lnSpc>
          </a:pPr>
          <a:r>
            <a:rPr lang="en-GB" sz="1700" dirty="0">
              <a:solidFill>
                <a:srgbClr val="FFFFFF"/>
              </a:solidFill>
              <a:cs typeface="+mn-cs"/>
            </a:rPr>
            <a:t>Your child will already know the book they bring home as the idea is to develop fluency and their story teller voice (expression) without having to worry about decoding the words.</a:t>
          </a:r>
          <a:endParaRPr lang="en-US" sz="1700" dirty="0">
            <a:solidFill>
              <a:srgbClr val="FFFFFF"/>
            </a:solidFill>
            <a:cs typeface="+mn-cs"/>
          </a:endParaRPr>
        </a:p>
      </dgm:t>
    </dgm:pt>
    <dgm:pt modelId="{9B9D7562-25B1-43C0-A113-66E85A296262}" type="parTrans" cxnId="{5AD87934-42BF-4BBF-9529-785189C7BC66}">
      <dgm:prSet/>
      <dgm:spPr/>
      <dgm:t>
        <a:bodyPr/>
        <a:lstStyle/>
        <a:p>
          <a:endParaRPr lang="en-US"/>
        </a:p>
      </dgm:t>
    </dgm:pt>
    <dgm:pt modelId="{DB00A2F4-704A-4C9E-87A9-ABB1DE3B121E}" type="sibTrans" cxnId="{5AD87934-42BF-4BBF-9529-785189C7BC66}">
      <dgm:prSet/>
      <dgm:spPr/>
      <dgm:t>
        <a:bodyPr/>
        <a:lstStyle/>
        <a:p>
          <a:endParaRPr lang="en-US"/>
        </a:p>
      </dgm:t>
    </dgm:pt>
    <dgm:pt modelId="{006F04EE-8728-444C-8AEA-E3D58F804F62}">
      <dgm:prSet/>
      <dgm:spPr/>
      <dgm:t>
        <a:bodyPr/>
        <a:lstStyle/>
        <a:p>
          <a:pPr algn="l">
            <a:lnSpc>
              <a:spcPct val="90000"/>
            </a:lnSpc>
          </a:pPr>
          <a:r>
            <a:rPr lang="en-GB" sz="1700" dirty="0">
              <a:solidFill>
                <a:srgbClr val="FFFFFF"/>
              </a:solidFill>
              <a:cs typeface="+mn-cs"/>
            </a:rPr>
            <a:t>These books will be changed once a week on a Friday. Children will also bring home a colour band book.</a:t>
          </a:r>
          <a:endParaRPr lang="en-US" sz="1700" dirty="0">
            <a:solidFill>
              <a:srgbClr val="FFFFFF"/>
            </a:solidFill>
            <a:cs typeface="+mn-cs"/>
          </a:endParaRPr>
        </a:p>
      </dgm:t>
    </dgm:pt>
    <dgm:pt modelId="{07C69A68-2DC0-4BCD-8A27-84FBD987B531}" type="parTrans" cxnId="{E0415E28-0720-4BDC-8BDD-17DCE6011EA1}">
      <dgm:prSet/>
      <dgm:spPr/>
      <dgm:t>
        <a:bodyPr/>
        <a:lstStyle/>
        <a:p>
          <a:endParaRPr lang="en-US"/>
        </a:p>
      </dgm:t>
    </dgm:pt>
    <dgm:pt modelId="{F81BCA91-C07E-4C84-8413-B7FB10295A17}" type="sibTrans" cxnId="{E0415E28-0720-4BDC-8BDD-17DCE6011EA1}">
      <dgm:prSet/>
      <dgm:spPr/>
      <dgm:t>
        <a:bodyPr/>
        <a:lstStyle/>
        <a:p>
          <a:endParaRPr lang="en-US"/>
        </a:p>
      </dgm:t>
    </dgm:pt>
    <dgm:pt modelId="{8DA846E6-0192-4C00-9F9B-4DCAD68F6EBD}" type="pres">
      <dgm:prSet presAssocID="{138104D1-A5EE-4C0A-A015-714410C71CD3}" presName="linear" presStyleCnt="0">
        <dgm:presLayoutVars>
          <dgm:animLvl val="lvl"/>
          <dgm:resizeHandles val="exact"/>
        </dgm:presLayoutVars>
      </dgm:prSet>
      <dgm:spPr/>
    </dgm:pt>
    <dgm:pt modelId="{FFB0FDB2-C02C-4E7C-88FD-5899776F252D}" type="pres">
      <dgm:prSet presAssocID="{02B5BABC-3590-4C25-9C1F-8C4F8FE70C68}" presName="parentText" presStyleLbl="node1" presStyleIdx="0" presStyleCnt="4">
        <dgm:presLayoutVars>
          <dgm:chMax val="0"/>
          <dgm:bulletEnabled val="1"/>
        </dgm:presLayoutVars>
      </dgm:prSet>
      <dgm:spPr/>
    </dgm:pt>
    <dgm:pt modelId="{5A7536F6-F1FA-43C2-8C34-0D94FF8DFB53}" type="pres">
      <dgm:prSet presAssocID="{75CB9053-1261-44BA-A933-D667739101CD}" presName="spacer" presStyleCnt="0"/>
      <dgm:spPr/>
    </dgm:pt>
    <dgm:pt modelId="{80753233-0A57-4276-BAEF-10DDAB0C0038}" type="pres">
      <dgm:prSet presAssocID="{E4E4607D-A36F-4204-9463-06A6205D6DA9}" presName="parentText" presStyleLbl="node1" presStyleIdx="1" presStyleCnt="4">
        <dgm:presLayoutVars>
          <dgm:chMax val="0"/>
          <dgm:bulletEnabled val="1"/>
        </dgm:presLayoutVars>
      </dgm:prSet>
      <dgm:spPr/>
    </dgm:pt>
    <dgm:pt modelId="{603E2FA9-D30C-46F8-9D54-F20493A70F10}" type="pres">
      <dgm:prSet presAssocID="{3F94C91E-DB4B-4119-A89F-194CF7F2E591}" presName="spacer" presStyleCnt="0"/>
      <dgm:spPr/>
    </dgm:pt>
    <dgm:pt modelId="{FECA021C-7370-478C-B820-6E83D1D1E164}" type="pres">
      <dgm:prSet presAssocID="{23ED9D99-830E-4F90-B6F8-582A7A978EB5}" presName="parentText" presStyleLbl="node1" presStyleIdx="2" presStyleCnt="4">
        <dgm:presLayoutVars>
          <dgm:chMax val="0"/>
          <dgm:bulletEnabled val="1"/>
        </dgm:presLayoutVars>
      </dgm:prSet>
      <dgm:spPr/>
    </dgm:pt>
    <dgm:pt modelId="{2CD1235C-AB9F-405E-9538-B7B88306B2CE}" type="pres">
      <dgm:prSet presAssocID="{DB00A2F4-704A-4C9E-87A9-ABB1DE3B121E}" presName="spacer" presStyleCnt="0"/>
      <dgm:spPr/>
    </dgm:pt>
    <dgm:pt modelId="{D1368592-CF4B-454F-8544-E8C09069084D}" type="pres">
      <dgm:prSet presAssocID="{006F04EE-8728-444C-8AEA-E3D58F804F62}" presName="parentText" presStyleLbl="node1" presStyleIdx="3" presStyleCnt="4">
        <dgm:presLayoutVars>
          <dgm:chMax val="0"/>
          <dgm:bulletEnabled val="1"/>
        </dgm:presLayoutVars>
      </dgm:prSet>
      <dgm:spPr/>
    </dgm:pt>
  </dgm:ptLst>
  <dgm:cxnLst>
    <dgm:cxn modelId="{5259E818-B7D5-4BD5-AA2E-02A83F6DE790}" type="presOf" srcId="{006F04EE-8728-444C-8AEA-E3D58F804F62}" destId="{D1368592-CF4B-454F-8544-E8C09069084D}" srcOrd="0" destOrd="0" presId="urn:microsoft.com/office/officeart/2005/8/layout/vList2"/>
    <dgm:cxn modelId="{D558A822-8B56-4780-9BEC-5F15EFB2557A}" type="presOf" srcId="{138104D1-A5EE-4C0A-A015-714410C71CD3}" destId="{8DA846E6-0192-4C00-9F9B-4DCAD68F6EBD}" srcOrd="0" destOrd="0" presId="urn:microsoft.com/office/officeart/2005/8/layout/vList2"/>
    <dgm:cxn modelId="{E0415E28-0720-4BDC-8BDD-17DCE6011EA1}" srcId="{138104D1-A5EE-4C0A-A015-714410C71CD3}" destId="{006F04EE-8728-444C-8AEA-E3D58F804F62}" srcOrd="3" destOrd="0" parTransId="{07C69A68-2DC0-4BCD-8A27-84FBD987B531}" sibTransId="{F81BCA91-C07E-4C84-8413-B7FB10295A17}"/>
    <dgm:cxn modelId="{5AD87934-42BF-4BBF-9529-785189C7BC66}" srcId="{138104D1-A5EE-4C0A-A015-714410C71CD3}" destId="{23ED9D99-830E-4F90-B6F8-582A7A978EB5}" srcOrd="2" destOrd="0" parTransId="{9B9D7562-25B1-43C0-A113-66E85A296262}" sibTransId="{DB00A2F4-704A-4C9E-87A9-ABB1DE3B121E}"/>
    <dgm:cxn modelId="{0C410A3B-2D8F-4854-B5EC-F47F76AC5905}" srcId="{138104D1-A5EE-4C0A-A015-714410C71CD3}" destId="{02B5BABC-3590-4C25-9C1F-8C4F8FE70C68}" srcOrd="0" destOrd="0" parTransId="{1473445C-BE9E-43BB-8981-539783D93F71}" sibTransId="{75CB9053-1261-44BA-A933-D667739101CD}"/>
    <dgm:cxn modelId="{B04F194B-572E-4820-8542-11A43765DAFD}" type="presOf" srcId="{02B5BABC-3590-4C25-9C1F-8C4F8FE70C68}" destId="{FFB0FDB2-C02C-4E7C-88FD-5899776F252D}" srcOrd="0" destOrd="0" presId="urn:microsoft.com/office/officeart/2005/8/layout/vList2"/>
    <dgm:cxn modelId="{450F31AE-D83A-4AAE-A601-404ABA3DFA22}" type="presOf" srcId="{23ED9D99-830E-4F90-B6F8-582A7A978EB5}" destId="{FECA021C-7370-478C-B820-6E83D1D1E164}" srcOrd="0" destOrd="0" presId="urn:microsoft.com/office/officeart/2005/8/layout/vList2"/>
    <dgm:cxn modelId="{DD779DDF-5FEC-44D9-A6C6-734811B1BF9B}" type="presOf" srcId="{E4E4607D-A36F-4204-9463-06A6205D6DA9}" destId="{80753233-0A57-4276-BAEF-10DDAB0C0038}" srcOrd="0" destOrd="0" presId="urn:microsoft.com/office/officeart/2005/8/layout/vList2"/>
    <dgm:cxn modelId="{274FC1E0-AFF5-4180-9664-95835D0F44C5}" srcId="{138104D1-A5EE-4C0A-A015-714410C71CD3}" destId="{E4E4607D-A36F-4204-9463-06A6205D6DA9}" srcOrd="1" destOrd="0" parTransId="{432F7185-BFEE-41F6-B3CC-5090494FFE04}" sibTransId="{3F94C91E-DB4B-4119-A89F-194CF7F2E591}"/>
    <dgm:cxn modelId="{C4D1DC20-FD20-4CA1-9F63-ED3A922D5F15}" type="presParOf" srcId="{8DA846E6-0192-4C00-9F9B-4DCAD68F6EBD}" destId="{FFB0FDB2-C02C-4E7C-88FD-5899776F252D}" srcOrd="0" destOrd="0" presId="urn:microsoft.com/office/officeart/2005/8/layout/vList2"/>
    <dgm:cxn modelId="{BD6F4A8D-1821-4558-8097-7B118C31068E}" type="presParOf" srcId="{8DA846E6-0192-4C00-9F9B-4DCAD68F6EBD}" destId="{5A7536F6-F1FA-43C2-8C34-0D94FF8DFB53}" srcOrd="1" destOrd="0" presId="urn:microsoft.com/office/officeart/2005/8/layout/vList2"/>
    <dgm:cxn modelId="{B12E58D1-12CF-48AC-93BD-E9F768398EBC}" type="presParOf" srcId="{8DA846E6-0192-4C00-9F9B-4DCAD68F6EBD}" destId="{80753233-0A57-4276-BAEF-10DDAB0C0038}" srcOrd="2" destOrd="0" presId="urn:microsoft.com/office/officeart/2005/8/layout/vList2"/>
    <dgm:cxn modelId="{35B5F5AD-10EE-4BFD-AE66-3F1E2F232630}" type="presParOf" srcId="{8DA846E6-0192-4C00-9F9B-4DCAD68F6EBD}" destId="{603E2FA9-D30C-46F8-9D54-F20493A70F10}" srcOrd="3" destOrd="0" presId="urn:microsoft.com/office/officeart/2005/8/layout/vList2"/>
    <dgm:cxn modelId="{1B880111-9CA4-48E3-92B5-D65A2FCA37D2}" type="presParOf" srcId="{8DA846E6-0192-4C00-9F9B-4DCAD68F6EBD}" destId="{FECA021C-7370-478C-B820-6E83D1D1E164}" srcOrd="4" destOrd="0" presId="urn:microsoft.com/office/officeart/2005/8/layout/vList2"/>
    <dgm:cxn modelId="{5D096D95-6A31-47F7-87D4-C40311604E91}" type="presParOf" srcId="{8DA846E6-0192-4C00-9F9B-4DCAD68F6EBD}" destId="{2CD1235C-AB9F-405E-9538-B7B88306B2CE}" srcOrd="5" destOrd="0" presId="urn:microsoft.com/office/officeart/2005/8/layout/vList2"/>
    <dgm:cxn modelId="{85161CDF-C8A0-48C6-92B3-C042297BD8B3}" type="presParOf" srcId="{8DA846E6-0192-4C00-9F9B-4DCAD68F6EBD}" destId="{D1368592-CF4B-454F-8544-E8C09069084D}"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38E607-5B78-47BE-AEB1-63AAB1088B4C}">
      <dsp:nvSpPr>
        <dsp:cNvPr id="0" name=""/>
        <dsp:cNvSpPr/>
      </dsp:nvSpPr>
      <dsp:spPr>
        <a:xfrm>
          <a:off x="0" y="0"/>
          <a:ext cx="5918727" cy="128378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dirty="0"/>
            <a:t>We currently follow the Read Write Inc phonics scheme. </a:t>
          </a:r>
          <a:endParaRPr lang="en-US" sz="1900" kern="1200" dirty="0"/>
        </a:p>
      </dsp:txBody>
      <dsp:txXfrm>
        <a:off x="62669" y="62669"/>
        <a:ext cx="5793389" cy="1158444"/>
      </dsp:txXfrm>
    </dsp:sp>
    <dsp:sp modelId="{486E753B-819E-45C1-82AA-BF33AC40FEE5}">
      <dsp:nvSpPr>
        <dsp:cNvPr id="0" name=""/>
        <dsp:cNvSpPr/>
      </dsp:nvSpPr>
      <dsp:spPr>
        <a:xfrm>
          <a:off x="0" y="1346958"/>
          <a:ext cx="5918727" cy="1281471"/>
        </a:xfrm>
        <a:prstGeom prst="roundRect">
          <a:avLst/>
        </a:prstGeom>
        <a:solidFill>
          <a:schemeClr val="accent2">
            <a:hueOff val="-234377"/>
            <a:satOff val="7556"/>
            <a:lumOff val="32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dirty="0"/>
            <a:t>Phonics is taught for half an hour every day and children are grouped according to their phonological awareness and ability to blend and segment which may mean they are with a different teacher.</a:t>
          </a:r>
          <a:endParaRPr lang="en-US" sz="1900" kern="1200" dirty="0"/>
        </a:p>
      </dsp:txBody>
      <dsp:txXfrm>
        <a:off x="62556" y="1409514"/>
        <a:ext cx="5793615" cy="1156359"/>
      </dsp:txXfrm>
    </dsp:sp>
    <dsp:sp modelId="{2B3B7AF3-4A39-4C1C-8F8D-4918141C3961}">
      <dsp:nvSpPr>
        <dsp:cNvPr id="0" name=""/>
        <dsp:cNvSpPr/>
      </dsp:nvSpPr>
      <dsp:spPr>
        <a:xfrm>
          <a:off x="0" y="2606631"/>
          <a:ext cx="5918727" cy="1283782"/>
        </a:xfrm>
        <a:prstGeom prst="roundRect">
          <a:avLst/>
        </a:prstGeom>
        <a:solidFill>
          <a:schemeClr val="accent2">
            <a:hueOff val="-468754"/>
            <a:satOff val="15113"/>
            <a:lumOff val="64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dirty="0"/>
            <a:t>Lessons consist of a 15 minute speed sound lesson where children are introduced to a new sound which they then practise reading and writing. This is followed by a 15 minute reading lesson.</a:t>
          </a:r>
          <a:endParaRPr lang="en-US" sz="1900" kern="1200" dirty="0"/>
        </a:p>
      </dsp:txBody>
      <dsp:txXfrm>
        <a:off x="62669" y="2669300"/>
        <a:ext cx="5793389" cy="1158444"/>
      </dsp:txXfrm>
    </dsp:sp>
    <dsp:sp modelId="{CFDAA125-724F-42B9-BDE5-4A758AE4EE0A}">
      <dsp:nvSpPr>
        <dsp:cNvPr id="0" name=""/>
        <dsp:cNvSpPr/>
      </dsp:nvSpPr>
      <dsp:spPr>
        <a:xfrm>
          <a:off x="0" y="4030109"/>
          <a:ext cx="5918727" cy="1283782"/>
        </a:xfrm>
        <a:prstGeom prst="roundRect">
          <a:avLst/>
        </a:prstGeom>
        <a:solidFill>
          <a:schemeClr val="accent2">
            <a:hueOff val="-703131"/>
            <a:satOff val="22669"/>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a:t>They are assessed regularly to ensure they are learning at the correct level for them.</a:t>
          </a:r>
          <a:endParaRPr lang="en-US" sz="1900" kern="1200"/>
        </a:p>
      </dsp:txBody>
      <dsp:txXfrm>
        <a:off x="62669" y="4092778"/>
        <a:ext cx="5793389" cy="11584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B0FDB2-C02C-4E7C-88FD-5899776F252D}">
      <dsp:nvSpPr>
        <dsp:cNvPr id="0" name=""/>
        <dsp:cNvSpPr/>
      </dsp:nvSpPr>
      <dsp:spPr>
        <a:xfrm>
          <a:off x="0" y="205929"/>
          <a:ext cx="6568507" cy="90250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GB" sz="1700" kern="1200" dirty="0">
              <a:solidFill>
                <a:srgbClr val="FFFFFF"/>
              </a:solidFill>
              <a:cs typeface="+mn-cs"/>
            </a:rPr>
            <a:t>Your child will shortly be bringing home a reading </a:t>
          </a:r>
          <a:r>
            <a:rPr lang="en-GB" sz="1700" kern="1200" dirty="0">
              <a:solidFill>
                <a:srgbClr val="FFFFFF"/>
              </a:solidFill>
              <a:latin typeface="Arial"/>
              <a:ea typeface="Arial Unicode MS"/>
              <a:cs typeface="+mn-cs"/>
            </a:rPr>
            <a:t>book and</a:t>
          </a:r>
          <a:r>
            <a:rPr lang="en-GB" sz="1700" kern="1200" dirty="0">
              <a:solidFill>
                <a:srgbClr val="FFFFFF"/>
              </a:solidFill>
              <a:cs typeface="+mn-cs"/>
            </a:rPr>
            <a:t> their reading diaries.</a:t>
          </a:r>
          <a:endParaRPr lang="en-US" sz="1700" kern="1200" dirty="0">
            <a:solidFill>
              <a:srgbClr val="FFFFFF"/>
            </a:solidFill>
            <a:latin typeface="Arial"/>
            <a:ea typeface="Arial Unicode MS"/>
            <a:cs typeface="+mn-cs"/>
          </a:endParaRPr>
        </a:p>
      </dsp:txBody>
      <dsp:txXfrm>
        <a:off x="44057" y="249986"/>
        <a:ext cx="6480393" cy="814394"/>
      </dsp:txXfrm>
    </dsp:sp>
    <dsp:sp modelId="{80753233-0A57-4276-BAEF-10DDAB0C0038}">
      <dsp:nvSpPr>
        <dsp:cNvPr id="0" name=""/>
        <dsp:cNvSpPr/>
      </dsp:nvSpPr>
      <dsp:spPr>
        <a:xfrm>
          <a:off x="0" y="1157398"/>
          <a:ext cx="6568507" cy="902508"/>
        </a:xfrm>
        <a:prstGeom prst="roundRect">
          <a:avLst/>
        </a:prstGeom>
        <a:solidFill>
          <a:schemeClr val="accent2">
            <a:hueOff val="-234377"/>
            <a:satOff val="7556"/>
            <a:lumOff val="32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dirty="0">
              <a:solidFill>
                <a:srgbClr val="FFFFFF"/>
              </a:solidFill>
              <a:cs typeface="+mn-cs"/>
            </a:rPr>
            <a:t>This will be the RWI book which they have been reading or have previously read in class. </a:t>
          </a:r>
          <a:endParaRPr lang="en-US" sz="1700" kern="1200" dirty="0">
            <a:solidFill>
              <a:srgbClr val="FFFFFF"/>
            </a:solidFill>
            <a:cs typeface="+mn-cs"/>
          </a:endParaRPr>
        </a:p>
      </dsp:txBody>
      <dsp:txXfrm>
        <a:off x="44057" y="1201455"/>
        <a:ext cx="6480393" cy="814394"/>
      </dsp:txXfrm>
    </dsp:sp>
    <dsp:sp modelId="{FECA021C-7370-478C-B820-6E83D1D1E164}">
      <dsp:nvSpPr>
        <dsp:cNvPr id="0" name=""/>
        <dsp:cNvSpPr/>
      </dsp:nvSpPr>
      <dsp:spPr>
        <a:xfrm>
          <a:off x="0" y="2108867"/>
          <a:ext cx="6568507" cy="902508"/>
        </a:xfrm>
        <a:prstGeom prst="roundRect">
          <a:avLst/>
        </a:prstGeom>
        <a:solidFill>
          <a:schemeClr val="accent2">
            <a:hueOff val="-468754"/>
            <a:satOff val="15113"/>
            <a:lumOff val="64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dirty="0">
              <a:solidFill>
                <a:srgbClr val="FFFFFF"/>
              </a:solidFill>
              <a:cs typeface="+mn-cs"/>
            </a:rPr>
            <a:t>Your child will already know the book they bring home as the idea is to develop fluency and their story teller voice (expression) without having to worry about decoding the words.</a:t>
          </a:r>
          <a:endParaRPr lang="en-US" sz="1700" kern="1200" dirty="0">
            <a:solidFill>
              <a:srgbClr val="FFFFFF"/>
            </a:solidFill>
            <a:cs typeface="+mn-cs"/>
          </a:endParaRPr>
        </a:p>
      </dsp:txBody>
      <dsp:txXfrm>
        <a:off x="44057" y="2152924"/>
        <a:ext cx="6480393" cy="814394"/>
      </dsp:txXfrm>
    </dsp:sp>
    <dsp:sp modelId="{D1368592-CF4B-454F-8544-E8C09069084D}">
      <dsp:nvSpPr>
        <dsp:cNvPr id="0" name=""/>
        <dsp:cNvSpPr/>
      </dsp:nvSpPr>
      <dsp:spPr>
        <a:xfrm>
          <a:off x="0" y="3060336"/>
          <a:ext cx="6568507" cy="902508"/>
        </a:xfrm>
        <a:prstGeom prst="roundRect">
          <a:avLst/>
        </a:prstGeom>
        <a:solidFill>
          <a:schemeClr val="accent2">
            <a:hueOff val="-703131"/>
            <a:satOff val="22669"/>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dirty="0">
              <a:solidFill>
                <a:srgbClr val="FFFFFF"/>
              </a:solidFill>
              <a:cs typeface="+mn-cs"/>
            </a:rPr>
            <a:t>These books will be changed once a week on a Friday. Children will also bring home a colour band book.</a:t>
          </a:r>
          <a:endParaRPr lang="en-US" sz="1700" kern="1200" dirty="0">
            <a:solidFill>
              <a:srgbClr val="FFFFFF"/>
            </a:solidFill>
            <a:cs typeface="+mn-cs"/>
          </a:endParaRPr>
        </a:p>
      </dsp:txBody>
      <dsp:txXfrm>
        <a:off x="44057" y="3104393"/>
        <a:ext cx="6480393" cy="81439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9/4/2026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7691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667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449694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EF70765A-4598-4D75-8EBE-B820808F655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Our Team LAYOUT</a:t>
            </a:r>
          </a:p>
        </p:txBody>
      </p:sp>
      <p:sp>
        <p:nvSpPr>
          <p:cNvPr id="4" name="그림 개체 틀 2">
            <a:extLst>
              <a:ext uri="{FF2B5EF4-FFF2-40B4-BE49-F238E27FC236}">
                <a16:creationId xmlns:a16="http://schemas.microsoft.com/office/drawing/2014/main" id="{74ADC69E-7B21-41C9-B744-73AA54F21F65}"/>
              </a:ext>
            </a:extLst>
          </p:cNvPr>
          <p:cNvSpPr>
            <a:spLocks noGrp="1"/>
          </p:cNvSpPr>
          <p:nvPr>
            <p:ph type="pic" sz="quarter" idx="42" hasCustomPrompt="1"/>
          </p:nvPr>
        </p:nvSpPr>
        <p:spPr>
          <a:xfrm>
            <a:off x="901845" y="1742673"/>
            <a:ext cx="2042136" cy="2376264"/>
          </a:xfrm>
          <a:prstGeom prst="round2DiagRect">
            <a:avLst>
              <a:gd name="adj1" fmla="val 30184"/>
              <a:gd name="adj2" fmla="val 0"/>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defRPr>
            </a:lvl1pPr>
          </a:lstStyle>
          <a:p>
            <a:r>
              <a:rPr lang="en-US" altLang="ko-KR" dirty="0"/>
              <a:t>Place Your Picture Here</a:t>
            </a:r>
            <a:endParaRPr lang="ko-KR" altLang="en-US" dirty="0"/>
          </a:p>
        </p:txBody>
      </p:sp>
      <p:sp>
        <p:nvSpPr>
          <p:cNvPr id="5" name="그림 개체 틀 2">
            <a:extLst>
              <a:ext uri="{FF2B5EF4-FFF2-40B4-BE49-F238E27FC236}">
                <a16:creationId xmlns:a16="http://schemas.microsoft.com/office/drawing/2014/main" id="{21330B0B-9763-4244-802F-F7BE7B139D26}"/>
              </a:ext>
            </a:extLst>
          </p:cNvPr>
          <p:cNvSpPr>
            <a:spLocks noGrp="1"/>
          </p:cNvSpPr>
          <p:nvPr>
            <p:ph type="pic" sz="quarter" idx="43" hasCustomPrompt="1"/>
          </p:nvPr>
        </p:nvSpPr>
        <p:spPr>
          <a:xfrm>
            <a:off x="3679716" y="1742673"/>
            <a:ext cx="2042136" cy="2376264"/>
          </a:xfrm>
          <a:prstGeom prst="round2DiagRect">
            <a:avLst>
              <a:gd name="adj1" fmla="val 29763"/>
              <a:gd name="adj2" fmla="val 0"/>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defRPr>
            </a:lvl1pPr>
          </a:lstStyle>
          <a:p>
            <a:r>
              <a:rPr lang="en-US" altLang="ko-KR" dirty="0"/>
              <a:t>Place Your Picture Here</a:t>
            </a:r>
            <a:endParaRPr lang="ko-KR" altLang="en-US" dirty="0"/>
          </a:p>
        </p:txBody>
      </p:sp>
      <p:sp>
        <p:nvSpPr>
          <p:cNvPr id="6" name="그림 개체 틀 2">
            <a:extLst>
              <a:ext uri="{FF2B5EF4-FFF2-40B4-BE49-F238E27FC236}">
                <a16:creationId xmlns:a16="http://schemas.microsoft.com/office/drawing/2014/main" id="{749222CF-6D36-44EA-879A-C5734EBAFFAA}"/>
              </a:ext>
            </a:extLst>
          </p:cNvPr>
          <p:cNvSpPr>
            <a:spLocks noGrp="1"/>
          </p:cNvSpPr>
          <p:nvPr>
            <p:ph type="pic" sz="quarter" idx="44" hasCustomPrompt="1"/>
          </p:nvPr>
        </p:nvSpPr>
        <p:spPr>
          <a:xfrm>
            <a:off x="6457587" y="1742673"/>
            <a:ext cx="2042136" cy="2376264"/>
          </a:xfrm>
          <a:prstGeom prst="round2DiagRect">
            <a:avLst>
              <a:gd name="adj1" fmla="val 28917"/>
              <a:gd name="adj2" fmla="val 0"/>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defRPr>
            </a:lvl1pPr>
          </a:lstStyle>
          <a:p>
            <a:r>
              <a:rPr lang="en-US" altLang="ko-KR" dirty="0"/>
              <a:t>Place Your Picture Here</a:t>
            </a:r>
            <a:endParaRPr lang="ko-KR" altLang="en-US" dirty="0"/>
          </a:p>
        </p:txBody>
      </p:sp>
      <p:sp>
        <p:nvSpPr>
          <p:cNvPr id="7" name="그림 개체 틀 2">
            <a:extLst>
              <a:ext uri="{FF2B5EF4-FFF2-40B4-BE49-F238E27FC236}">
                <a16:creationId xmlns:a16="http://schemas.microsoft.com/office/drawing/2014/main" id="{A0637056-896D-4BB6-9D69-2C13D71FEC35}"/>
              </a:ext>
            </a:extLst>
          </p:cNvPr>
          <p:cNvSpPr>
            <a:spLocks noGrp="1"/>
          </p:cNvSpPr>
          <p:nvPr>
            <p:ph type="pic" sz="quarter" idx="45" hasCustomPrompt="1"/>
          </p:nvPr>
        </p:nvSpPr>
        <p:spPr>
          <a:xfrm>
            <a:off x="9235458" y="1742673"/>
            <a:ext cx="2042136" cy="2376264"/>
          </a:xfrm>
          <a:prstGeom prst="round2DiagRect">
            <a:avLst>
              <a:gd name="adj1" fmla="val 33141"/>
              <a:gd name="adj2" fmla="val 0"/>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Contents slide layout">
    <p:bg>
      <p:bgPr>
        <a:solidFill>
          <a:schemeClr val="accent1"/>
        </a:solidFill>
        <a:effectLst/>
      </p:bgPr>
    </p:bg>
    <p:spTree>
      <p:nvGrpSpPr>
        <p:cNvPr id="1" name=""/>
        <p:cNvGrpSpPr/>
        <p:nvPr/>
      </p:nvGrpSpPr>
      <p:grpSpPr>
        <a:xfrm>
          <a:off x="0" y="0"/>
          <a:ext cx="0" cy="0"/>
          <a:chOff x="0" y="0"/>
          <a:chExt cx="0" cy="0"/>
        </a:xfrm>
      </p:grpSpPr>
      <p:sp>
        <p:nvSpPr>
          <p:cNvPr id="2" name="그림 개체 틀 2">
            <a:extLst>
              <a:ext uri="{FF2B5EF4-FFF2-40B4-BE49-F238E27FC236}">
                <a16:creationId xmlns:a16="http://schemas.microsoft.com/office/drawing/2014/main" id="{5D493FB0-2EA2-48C2-A396-BB7BF79442AD}"/>
              </a:ext>
            </a:extLst>
          </p:cNvPr>
          <p:cNvSpPr>
            <a:spLocks noGrp="1"/>
          </p:cNvSpPr>
          <p:nvPr>
            <p:ph type="pic" sz="quarter" idx="14" hasCustomPrompt="1"/>
          </p:nvPr>
        </p:nvSpPr>
        <p:spPr>
          <a:xfrm>
            <a:off x="2" y="0"/>
            <a:ext cx="10101086" cy="6858000"/>
          </a:xfrm>
          <a:prstGeom prst="round2DiagRect">
            <a:avLst>
              <a:gd name="adj1" fmla="val 37296"/>
              <a:gd name="adj2" fmla="val 0"/>
            </a:avLst>
          </a:prstGeom>
          <a:solidFill>
            <a:schemeClr val="bg1">
              <a:lumMod val="95000"/>
            </a:schemeClr>
          </a:solidFill>
        </p:spPr>
        <p:txBody>
          <a:bodyPr anchor="ctr"/>
          <a:lstStyle>
            <a:lvl1pPr marL="0" indent="0" algn="ctr">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3833295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6040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6" Type="http://schemas.openxmlformats.org/officeDocument/2006/relationships/theme" Target="../theme/theme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990320"/>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75" r:id="rId4"/>
    <p:sldLayoutId id="2147483676" r:id="rId5"/>
    <p:sldLayoutId id="2147483677" r:id="rId6"/>
    <p:sldLayoutId id="2147483678" r:id="rId7"/>
    <p:sldLayoutId id="2147483680" r:id="rId8"/>
    <p:sldLayoutId id="2147483682" r:id="rId9"/>
    <p:sldLayoutId id="2147483684" r:id="rId10"/>
    <p:sldLayoutId id="2147483686" r:id="rId11"/>
    <p:sldLayoutId id="2147483687" r:id="rId12"/>
    <p:sldLayoutId id="2147483688" r:id="rId13"/>
    <p:sldLayoutId id="2147483671" r:id="rId14"/>
    <p:sldLayoutId id="2147483672"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3B4C724-0776-4328-8F0A-B72DA1579537}"/>
              </a:ext>
            </a:extLst>
          </p:cNvPr>
          <p:cNvSpPr txBox="1"/>
          <p:nvPr/>
        </p:nvSpPr>
        <p:spPr>
          <a:xfrm>
            <a:off x="4121426" y="1997839"/>
            <a:ext cx="4373218" cy="2862322"/>
          </a:xfrm>
          <a:prstGeom prst="rect">
            <a:avLst/>
          </a:prstGeom>
          <a:noFill/>
        </p:spPr>
        <p:txBody>
          <a:bodyPr wrap="square" lIns="91440" tIns="45720" rIns="91440" bIns="45720" rtlCol="0" anchor="ctr">
            <a:spAutoFit/>
          </a:bodyPr>
          <a:lstStyle/>
          <a:p>
            <a:pPr algn="ctr"/>
            <a:r>
              <a:rPr lang="en-US" sz="6000" b="1" dirty="0">
                <a:solidFill>
                  <a:schemeClr val="accent1">
                    <a:lumMod val="75000"/>
                  </a:schemeClr>
                </a:solidFill>
                <a:latin typeface="+mj-lt"/>
              </a:rPr>
              <a:t>Information meeting </a:t>
            </a:r>
          </a:p>
          <a:p>
            <a:pPr algn="ctr"/>
            <a:r>
              <a:rPr lang="en-US" sz="6000" b="1" dirty="0">
                <a:solidFill>
                  <a:schemeClr val="accent1">
                    <a:lumMod val="75000"/>
                  </a:schemeClr>
                </a:solidFill>
                <a:latin typeface="+mj-lt"/>
              </a:rPr>
              <a:t>for Year 2</a:t>
            </a:r>
            <a:endParaRPr lang="ko-KR" altLang="en-US" sz="6000" b="1" dirty="0">
              <a:solidFill>
                <a:schemeClr val="accent1">
                  <a:lumMod val="75000"/>
                </a:schemeClr>
              </a:solidFill>
              <a:latin typeface="+mj-lt"/>
              <a:cs typeface="Arial" pitchFamily="34" charset="0"/>
            </a:endParaRPr>
          </a:p>
        </p:txBody>
      </p:sp>
    </p:spTree>
    <p:extLst>
      <p:ext uri="{BB962C8B-B14F-4D97-AF65-F5344CB8AC3E}">
        <p14:creationId xmlns:p14="http://schemas.microsoft.com/office/powerpoint/2010/main" val="3057340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8D6579FB-80AA-4EBF-AE14-BA4BC4C2CF12}"/>
              </a:ext>
            </a:extLst>
          </p:cNvPr>
          <p:cNvSpPr txBox="1"/>
          <p:nvPr/>
        </p:nvSpPr>
        <p:spPr>
          <a:xfrm>
            <a:off x="827314" y="2540120"/>
            <a:ext cx="3033485" cy="2123658"/>
          </a:xfrm>
          <a:prstGeom prst="rect">
            <a:avLst/>
          </a:prstGeom>
          <a:noFill/>
        </p:spPr>
        <p:txBody>
          <a:bodyPr wrap="square" rtlCol="0" anchor="ctr">
            <a:spAutoFit/>
          </a:bodyPr>
          <a:lstStyle/>
          <a:p>
            <a:pPr algn="ctr"/>
            <a:r>
              <a:rPr lang="en-US" altLang="ko-KR" sz="4400" dirty="0">
                <a:solidFill>
                  <a:schemeClr val="accent1">
                    <a:lumMod val="75000"/>
                  </a:schemeClr>
                </a:solidFill>
                <a:cs typeface="Arial" pitchFamily="34" charset="0"/>
              </a:rPr>
              <a:t>Our staffing team</a:t>
            </a:r>
            <a:endParaRPr lang="ko-KR" altLang="en-US" sz="4400" dirty="0">
              <a:solidFill>
                <a:schemeClr val="accent1">
                  <a:lumMod val="75000"/>
                </a:schemeClr>
              </a:solidFill>
              <a:cs typeface="Arial" pitchFamily="34" charset="0"/>
            </a:endParaRPr>
          </a:p>
        </p:txBody>
      </p:sp>
      <p:sp>
        <p:nvSpPr>
          <p:cNvPr id="37" name="TextBox 36">
            <a:extLst>
              <a:ext uri="{FF2B5EF4-FFF2-40B4-BE49-F238E27FC236}">
                <a16:creationId xmlns:a16="http://schemas.microsoft.com/office/drawing/2014/main" id="{00741F9D-2E98-1068-2504-EE7AD9D56FCA}"/>
              </a:ext>
            </a:extLst>
          </p:cNvPr>
          <p:cNvSpPr txBox="1"/>
          <p:nvPr/>
        </p:nvSpPr>
        <p:spPr>
          <a:xfrm>
            <a:off x="5010150" y="1471434"/>
            <a:ext cx="2924175" cy="307777"/>
          </a:xfrm>
          <a:prstGeom prst="rect">
            <a:avLst/>
          </a:prstGeom>
          <a:noFill/>
        </p:spPr>
        <p:txBody>
          <a:bodyPr wrap="square" lIns="0" tIns="0" rIns="0" bIns="0" rtlCol="0">
            <a:spAutoFit/>
          </a:bodyPr>
          <a:lstStyle/>
          <a:p>
            <a:pPr algn="ctr"/>
            <a:r>
              <a:rPr lang="en-US" altLang="ko-KR" sz="2000" b="1" dirty="0" err="1">
                <a:solidFill>
                  <a:schemeClr val="accent1"/>
                </a:solidFill>
              </a:rPr>
              <a:t>Ms</a:t>
            </a:r>
            <a:r>
              <a:rPr lang="en-US" altLang="ko-KR" sz="2000" b="1" dirty="0">
                <a:solidFill>
                  <a:schemeClr val="accent1"/>
                </a:solidFill>
              </a:rPr>
              <a:t> M Phillips</a:t>
            </a:r>
          </a:p>
        </p:txBody>
      </p:sp>
      <p:sp>
        <p:nvSpPr>
          <p:cNvPr id="39" name="TextBox 38">
            <a:extLst>
              <a:ext uri="{FF2B5EF4-FFF2-40B4-BE49-F238E27FC236}">
                <a16:creationId xmlns:a16="http://schemas.microsoft.com/office/drawing/2014/main" id="{5A8938D1-52E2-15B5-40F6-398BCF108A41}"/>
              </a:ext>
            </a:extLst>
          </p:cNvPr>
          <p:cNvSpPr txBox="1"/>
          <p:nvPr/>
        </p:nvSpPr>
        <p:spPr>
          <a:xfrm>
            <a:off x="5444638" y="1779211"/>
            <a:ext cx="1870562" cy="276999"/>
          </a:xfrm>
          <a:prstGeom prst="rect">
            <a:avLst/>
          </a:prstGeom>
          <a:noFill/>
        </p:spPr>
        <p:txBody>
          <a:bodyPr wrap="square" lIns="0" tIns="0" rIns="0" bIns="0" rtlCol="0">
            <a:spAutoFit/>
          </a:bodyPr>
          <a:lstStyle/>
          <a:p>
            <a:pPr algn="ctr"/>
            <a:r>
              <a:rPr lang="en-US" altLang="ko-KR" dirty="0">
                <a:solidFill>
                  <a:schemeClr val="tx1">
                    <a:lumMod val="75000"/>
                    <a:lumOff val="25000"/>
                  </a:schemeClr>
                </a:solidFill>
              </a:rPr>
              <a:t>Class teacher </a:t>
            </a:r>
          </a:p>
        </p:txBody>
      </p:sp>
      <p:sp>
        <p:nvSpPr>
          <p:cNvPr id="74" name="TextBox 73">
            <a:extLst>
              <a:ext uri="{FF2B5EF4-FFF2-40B4-BE49-F238E27FC236}">
                <a16:creationId xmlns:a16="http://schemas.microsoft.com/office/drawing/2014/main" id="{E26C9479-5A30-92BA-AC82-3E8135168C64}"/>
              </a:ext>
            </a:extLst>
          </p:cNvPr>
          <p:cNvSpPr txBox="1"/>
          <p:nvPr/>
        </p:nvSpPr>
        <p:spPr>
          <a:xfrm>
            <a:off x="5242575" y="2940229"/>
            <a:ext cx="2274687" cy="307777"/>
          </a:xfrm>
          <a:prstGeom prst="rect">
            <a:avLst/>
          </a:prstGeom>
          <a:noFill/>
        </p:spPr>
        <p:txBody>
          <a:bodyPr wrap="square" lIns="0" tIns="0" rIns="0" bIns="0" rtlCol="0">
            <a:spAutoFit/>
          </a:bodyPr>
          <a:lstStyle/>
          <a:p>
            <a:pPr algn="ctr"/>
            <a:r>
              <a:rPr lang="en-US" altLang="ko-KR" sz="2000" b="1" dirty="0" err="1">
                <a:solidFill>
                  <a:schemeClr val="accent2"/>
                </a:solidFill>
              </a:rPr>
              <a:t>Ms</a:t>
            </a:r>
            <a:r>
              <a:rPr lang="en-US" altLang="ko-KR" sz="2000" b="1" dirty="0">
                <a:solidFill>
                  <a:schemeClr val="accent2"/>
                </a:solidFill>
              </a:rPr>
              <a:t> O’Grady  </a:t>
            </a:r>
          </a:p>
        </p:txBody>
      </p:sp>
      <p:sp>
        <p:nvSpPr>
          <p:cNvPr id="75" name="TextBox 74">
            <a:extLst>
              <a:ext uri="{FF2B5EF4-FFF2-40B4-BE49-F238E27FC236}">
                <a16:creationId xmlns:a16="http://schemas.microsoft.com/office/drawing/2014/main" id="{52E01F51-C9EF-7DC4-361C-3621E86BBBAF}"/>
              </a:ext>
            </a:extLst>
          </p:cNvPr>
          <p:cNvSpPr txBox="1"/>
          <p:nvPr/>
        </p:nvSpPr>
        <p:spPr>
          <a:xfrm>
            <a:off x="5010150" y="3331805"/>
            <a:ext cx="3879945" cy="276999"/>
          </a:xfrm>
          <a:prstGeom prst="rect">
            <a:avLst/>
          </a:prstGeom>
          <a:noFill/>
        </p:spPr>
        <p:txBody>
          <a:bodyPr wrap="square" lIns="0" tIns="0" rIns="0" bIns="0" rtlCol="0">
            <a:spAutoFit/>
          </a:bodyPr>
          <a:lstStyle/>
          <a:p>
            <a:pPr algn="ctr"/>
            <a:r>
              <a:rPr lang="en-US" altLang="ko-KR" dirty="0">
                <a:solidFill>
                  <a:schemeClr val="tx1">
                    <a:lumMod val="75000"/>
                    <a:lumOff val="25000"/>
                  </a:schemeClr>
                </a:solidFill>
              </a:rPr>
              <a:t>Learning Support Assistant </a:t>
            </a:r>
          </a:p>
        </p:txBody>
      </p:sp>
      <p:sp>
        <p:nvSpPr>
          <p:cNvPr id="5" name="TextBox 4">
            <a:extLst>
              <a:ext uri="{FF2B5EF4-FFF2-40B4-BE49-F238E27FC236}">
                <a16:creationId xmlns:a16="http://schemas.microsoft.com/office/drawing/2014/main" id="{E2515589-EC70-F62A-31DD-C585126FF970}"/>
              </a:ext>
            </a:extLst>
          </p:cNvPr>
          <p:cNvSpPr txBox="1"/>
          <p:nvPr/>
        </p:nvSpPr>
        <p:spPr>
          <a:xfrm>
            <a:off x="9101837" y="1625322"/>
            <a:ext cx="2747262" cy="646331"/>
          </a:xfrm>
          <a:prstGeom prst="rect">
            <a:avLst/>
          </a:prstGeom>
          <a:noFill/>
        </p:spPr>
        <p:txBody>
          <a:bodyPr wrap="square" lIns="91440" tIns="45720" rIns="91440" bIns="45720" rtlCol="0" anchor="t">
            <a:spAutoFit/>
          </a:bodyPr>
          <a:lstStyle/>
          <a:p>
            <a:r>
              <a:rPr lang="en-GB" b="1" dirty="0">
                <a:solidFill>
                  <a:schemeClr val="accent2"/>
                </a:solidFill>
              </a:rPr>
              <a:t>Mrs Murphy</a:t>
            </a:r>
          </a:p>
          <a:p>
            <a:r>
              <a:rPr lang="en-GB" dirty="0"/>
              <a:t>PPA cover</a:t>
            </a:r>
            <a:endParaRPr lang="en-GB" dirty="0">
              <a:cs typeface="Arial"/>
            </a:endParaRPr>
          </a:p>
        </p:txBody>
      </p:sp>
      <p:sp>
        <p:nvSpPr>
          <p:cNvPr id="9" name="TextBox 8">
            <a:extLst>
              <a:ext uri="{FF2B5EF4-FFF2-40B4-BE49-F238E27FC236}">
                <a16:creationId xmlns:a16="http://schemas.microsoft.com/office/drawing/2014/main" id="{CA3349AC-28C9-4D5C-A6A3-681F0D018AD3}"/>
              </a:ext>
            </a:extLst>
          </p:cNvPr>
          <p:cNvSpPr txBox="1"/>
          <p:nvPr/>
        </p:nvSpPr>
        <p:spPr>
          <a:xfrm>
            <a:off x="5114924" y="4800600"/>
            <a:ext cx="6734175" cy="1477328"/>
          </a:xfrm>
          <a:prstGeom prst="rect">
            <a:avLst/>
          </a:prstGeom>
          <a:noFill/>
        </p:spPr>
        <p:txBody>
          <a:bodyPr wrap="square">
            <a:spAutoFit/>
          </a:bodyPr>
          <a:lstStyle/>
          <a:p>
            <a:r>
              <a:rPr kumimoji="0" lang="en-US" sz="1800" b="0" i="0" u="none" strike="noStrike" kern="1200" cap="none" spc="0" normalizeH="0" baseline="0" noProof="0" dirty="0">
                <a:ln>
                  <a:noFill/>
                </a:ln>
                <a:solidFill>
                  <a:srgbClr val="00B050"/>
                </a:solidFill>
                <a:effectLst/>
                <a:uLnTx/>
                <a:uFillTx/>
                <a:latin typeface="Aptos"/>
                <a:ea typeface="+mj-ea"/>
                <a:cs typeface="+mj-cs"/>
              </a:rPr>
              <a:t>Other important staff </a:t>
            </a:r>
          </a:p>
          <a:p>
            <a:r>
              <a:rPr kumimoji="0" lang="en-US" sz="1800" b="0" i="0" u="none" strike="noStrike" kern="1200" cap="none" spc="0" normalizeH="0" baseline="0" noProof="0" dirty="0">
                <a:ln>
                  <a:noFill/>
                </a:ln>
                <a:solidFill>
                  <a:srgbClr val="000000"/>
                </a:solidFill>
                <a:effectLst/>
                <a:uLnTx/>
                <a:uFillTx/>
                <a:latin typeface="Aptos"/>
                <a:ea typeface="+mj-ea"/>
                <a:cs typeface="+mj-cs"/>
              </a:rPr>
              <a:t>Katie Allen (Headteacher and DSL)</a:t>
            </a:r>
            <a:br>
              <a:rPr kumimoji="0" lang="en-US" sz="1800" b="0" i="0" u="none" strike="noStrike" kern="1200" cap="none" spc="0" normalizeH="0" baseline="0" noProof="0" dirty="0">
                <a:ln>
                  <a:noFill/>
                </a:ln>
                <a:solidFill>
                  <a:srgbClr val="000000"/>
                </a:solidFill>
                <a:effectLst/>
                <a:uLnTx/>
                <a:uFillTx/>
                <a:latin typeface="Aptos"/>
                <a:ea typeface="+mj-ea"/>
                <a:cs typeface="+mj-cs"/>
              </a:rPr>
            </a:br>
            <a:r>
              <a:rPr kumimoji="0" lang="en-US" sz="1800" b="0" i="0" u="none" strike="noStrike" kern="1200" cap="none" spc="0" normalizeH="0" baseline="0" noProof="0" dirty="0">
                <a:ln>
                  <a:noFill/>
                </a:ln>
                <a:solidFill>
                  <a:srgbClr val="000000"/>
                </a:solidFill>
                <a:effectLst/>
                <a:uLnTx/>
                <a:uFillTx/>
                <a:latin typeface="Aptos"/>
                <a:ea typeface="+mj-ea"/>
                <a:cs typeface="+mj-cs"/>
              </a:rPr>
              <a:t>Mel Pointon (DDSL and Family Support Worker) </a:t>
            </a:r>
            <a:br>
              <a:rPr kumimoji="0" lang="en-US" sz="1800" b="0" i="0" u="none" strike="noStrike" kern="1200" cap="none" spc="0" normalizeH="0" baseline="0" noProof="0" dirty="0">
                <a:ln>
                  <a:noFill/>
                </a:ln>
                <a:solidFill>
                  <a:srgbClr val="000000"/>
                </a:solidFill>
                <a:effectLst/>
                <a:uLnTx/>
                <a:uFillTx/>
                <a:latin typeface="Aptos"/>
                <a:ea typeface="+mj-ea"/>
                <a:cs typeface="+mj-cs"/>
              </a:rPr>
            </a:br>
            <a:r>
              <a:rPr kumimoji="0" lang="en-US" sz="1800" b="0" i="0" u="none" strike="noStrike" kern="1200" cap="none" spc="0" normalizeH="0" baseline="0" noProof="0" dirty="0">
                <a:ln>
                  <a:noFill/>
                </a:ln>
                <a:solidFill>
                  <a:srgbClr val="000000"/>
                </a:solidFill>
                <a:effectLst/>
                <a:uLnTx/>
                <a:uFillTx/>
                <a:latin typeface="Aptos"/>
                <a:ea typeface="+mj-ea"/>
                <a:cs typeface="+mj-cs"/>
              </a:rPr>
              <a:t>Phil </a:t>
            </a:r>
            <a:r>
              <a:rPr kumimoji="0" lang="en-US" sz="1800" b="0" i="0" u="none" strike="noStrike" kern="1200" cap="none" spc="0" normalizeH="0" baseline="0" noProof="0" dirty="0" err="1">
                <a:ln>
                  <a:noFill/>
                </a:ln>
                <a:solidFill>
                  <a:srgbClr val="000000"/>
                </a:solidFill>
                <a:effectLst/>
                <a:uLnTx/>
                <a:uFillTx/>
                <a:latin typeface="Aptos"/>
                <a:ea typeface="+mj-ea"/>
                <a:cs typeface="+mj-cs"/>
              </a:rPr>
              <a:t>Alcock</a:t>
            </a:r>
            <a:r>
              <a:rPr kumimoji="0" lang="en-US" sz="1800" b="0" i="0" u="none" strike="noStrike" kern="1200" cap="none" spc="0" normalizeH="0" baseline="0" noProof="0" dirty="0">
                <a:ln>
                  <a:noFill/>
                </a:ln>
                <a:solidFill>
                  <a:srgbClr val="000000"/>
                </a:solidFill>
                <a:effectLst/>
                <a:uLnTx/>
                <a:uFillTx/>
                <a:latin typeface="Aptos"/>
                <a:ea typeface="+mj-ea"/>
                <a:cs typeface="+mj-cs"/>
              </a:rPr>
              <a:t> (DDSL and Y6 teacher)</a:t>
            </a:r>
            <a:br>
              <a:rPr kumimoji="0" lang="en-US" sz="1800" b="0" i="0" u="none" strike="noStrike" kern="1200" cap="none" spc="0" normalizeH="0" baseline="0" noProof="0" dirty="0">
                <a:ln>
                  <a:noFill/>
                </a:ln>
                <a:solidFill>
                  <a:srgbClr val="000000"/>
                </a:solidFill>
                <a:effectLst/>
                <a:uLnTx/>
                <a:uFillTx/>
                <a:latin typeface="Aptos"/>
                <a:ea typeface="+mj-ea"/>
                <a:cs typeface="+mj-cs"/>
              </a:rPr>
            </a:br>
            <a:r>
              <a:rPr kumimoji="0" lang="en-US" sz="1800" b="0" i="0" u="none" strike="noStrike" kern="1200" cap="none" spc="0" normalizeH="0" baseline="0" noProof="0" dirty="0" err="1">
                <a:ln>
                  <a:noFill/>
                </a:ln>
                <a:solidFill>
                  <a:srgbClr val="000000"/>
                </a:solidFill>
                <a:effectLst/>
                <a:uLnTx/>
                <a:uFillTx/>
                <a:latin typeface="Aptos"/>
                <a:ea typeface="+mj-ea"/>
                <a:cs typeface="+mj-cs"/>
              </a:rPr>
              <a:t>SENDco</a:t>
            </a:r>
            <a:r>
              <a:rPr kumimoji="0" lang="en-US" sz="1800" b="0" i="0" u="none" strike="noStrike" kern="1200" cap="none" spc="0" normalizeH="0" baseline="0" noProof="0" dirty="0">
                <a:ln>
                  <a:noFill/>
                </a:ln>
                <a:solidFill>
                  <a:srgbClr val="000000"/>
                </a:solidFill>
                <a:effectLst/>
                <a:uLnTx/>
                <a:uFillTx/>
                <a:latin typeface="Aptos"/>
                <a:ea typeface="+mj-ea"/>
                <a:cs typeface="+mj-cs"/>
              </a:rPr>
              <a:t> - Mrs Maggie Pattullo (M.Pattullo@larkrise.essex.sch.uk) </a:t>
            </a:r>
            <a:endParaRPr lang="en-GB" dirty="0"/>
          </a:p>
        </p:txBody>
      </p:sp>
      <p:sp>
        <p:nvSpPr>
          <p:cNvPr id="12" name="TextBox 11">
            <a:extLst>
              <a:ext uri="{FF2B5EF4-FFF2-40B4-BE49-F238E27FC236}">
                <a16:creationId xmlns:a16="http://schemas.microsoft.com/office/drawing/2014/main" id="{48240D68-5091-4DBE-8307-9773F3D5A391}"/>
              </a:ext>
            </a:extLst>
          </p:cNvPr>
          <p:cNvSpPr txBox="1"/>
          <p:nvPr/>
        </p:nvSpPr>
        <p:spPr>
          <a:xfrm>
            <a:off x="7517262" y="3237339"/>
            <a:ext cx="6096000" cy="369332"/>
          </a:xfrm>
          <a:prstGeom prst="rect">
            <a:avLst/>
          </a:prstGeom>
          <a:noFill/>
        </p:spPr>
        <p:txBody>
          <a:bodyPr wrap="square">
            <a:spAutoFit/>
          </a:bodyPr>
          <a:lstStyle/>
          <a:p>
            <a:pPr algn="ctr"/>
            <a:r>
              <a:rPr lang="en-US" altLang="ko-KR" dirty="0">
                <a:solidFill>
                  <a:schemeClr val="tx1">
                    <a:lumMod val="75000"/>
                    <a:lumOff val="25000"/>
                  </a:schemeClr>
                </a:solidFill>
              </a:rPr>
              <a:t>Learning Support Assistant </a:t>
            </a:r>
          </a:p>
        </p:txBody>
      </p:sp>
      <p:sp>
        <p:nvSpPr>
          <p:cNvPr id="14" name="TextBox 13">
            <a:extLst>
              <a:ext uri="{FF2B5EF4-FFF2-40B4-BE49-F238E27FC236}">
                <a16:creationId xmlns:a16="http://schemas.microsoft.com/office/drawing/2014/main" id="{BC80E306-D034-4E04-8A85-21D8AC889BBB}"/>
              </a:ext>
            </a:extLst>
          </p:cNvPr>
          <p:cNvSpPr txBox="1"/>
          <p:nvPr/>
        </p:nvSpPr>
        <p:spPr>
          <a:xfrm>
            <a:off x="6472237" y="2882979"/>
            <a:ext cx="6805612" cy="400110"/>
          </a:xfrm>
          <a:prstGeom prst="rect">
            <a:avLst/>
          </a:prstGeom>
          <a:noFill/>
        </p:spPr>
        <p:txBody>
          <a:bodyPr wrap="square">
            <a:spAutoFit/>
          </a:bodyPr>
          <a:lstStyle/>
          <a:p>
            <a:pPr algn="ctr"/>
            <a:r>
              <a:rPr lang="en-US" altLang="ko-KR" sz="2000" b="1" dirty="0" err="1">
                <a:solidFill>
                  <a:schemeClr val="accent2"/>
                </a:solidFill>
              </a:rPr>
              <a:t>Ms</a:t>
            </a:r>
            <a:r>
              <a:rPr lang="en-US" altLang="ko-KR" sz="2000" b="1" dirty="0">
                <a:solidFill>
                  <a:schemeClr val="accent2"/>
                </a:solidFill>
              </a:rPr>
              <a:t> Elliott</a:t>
            </a:r>
          </a:p>
        </p:txBody>
      </p:sp>
    </p:spTree>
    <p:extLst>
      <p:ext uri="{BB962C8B-B14F-4D97-AF65-F5344CB8AC3E}">
        <p14:creationId xmlns:p14="http://schemas.microsoft.com/office/powerpoint/2010/main" val="3487259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C7B9A8B-3CF7-66B3-8E8D-34A246A3BCA5}"/>
              </a:ext>
            </a:extLst>
          </p:cNvPr>
          <p:cNvSpPr txBox="1"/>
          <p:nvPr/>
        </p:nvSpPr>
        <p:spPr>
          <a:xfrm>
            <a:off x="827314" y="2878674"/>
            <a:ext cx="3033485" cy="1446550"/>
          </a:xfrm>
          <a:prstGeom prst="rect">
            <a:avLst/>
          </a:prstGeom>
          <a:noFill/>
        </p:spPr>
        <p:txBody>
          <a:bodyPr wrap="square" rtlCol="0" anchor="ctr">
            <a:spAutoFit/>
          </a:bodyPr>
          <a:lstStyle/>
          <a:p>
            <a:pPr algn="ctr"/>
            <a:r>
              <a:rPr lang="en-US" altLang="ko-KR" sz="4400" dirty="0">
                <a:solidFill>
                  <a:schemeClr val="accent1">
                    <a:lumMod val="75000"/>
                  </a:schemeClr>
                </a:solidFill>
                <a:cs typeface="Arial" pitchFamily="34" charset="0"/>
              </a:rPr>
              <a:t>Attendance</a:t>
            </a:r>
          </a:p>
          <a:p>
            <a:pPr algn="ctr"/>
            <a:endParaRPr lang="ko-KR" altLang="en-US" sz="4400" dirty="0">
              <a:solidFill>
                <a:schemeClr val="accent1">
                  <a:lumMod val="75000"/>
                </a:schemeClr>
              </a:solidFill>
              <a:cs typeface="Arial" pitchFamily="34" charset="0"/>
            </a:endParaRPr>
          </a:p>
        </p:txBody>
      </p:sp>
      <p:sp>
        <p:nvSpPr>
          <p:cNvPr id="4" name="TextBox 3">
            <a:extLst>
              <a:ext uri="{FF2B5EF4-FFF2-40B4-BE49-F238E27FC236}">
                <a16:creationId xmlns:a16="http://schemas.microsoft.com/office/drawing/2014/main" id="{1DE262C5-FDDA-DFF2-A017-3F6BAB3498E4}"/>
              </a:ext>
            </a:extLst>
          </p:cNvPr>
          <p:cNvSpPr txBox="1"/>
          <p:nvPr/>
        </p:nvSpPr>
        <p:spPr>
          <a:xfrm>
            <a:off x="5704114" y="458956"/>
            <a:ext cx="6096000" cy="5940088"/>
          </a:xfrm>
          <a:prstGeom prst="rect">
            <a:avLst/>
          </a:prstGeom>
          <a:noFill/>
        </p:spPr>
        <p:txBody>
          <a:bodyPr wrap="square">
            <a:spAutoFit/>
          </a:bodyPr>
          <a:lstStyle/>
          <a:p>
            <a:r>
              <a:rPr lang="en-GB" sz="2000" b="1" u="sng" dirty="0">
                <a:solidFill>
                  <a:schemeClr val="accent1">
                    <a:lumMod val="75000"/>
                  </a:schemeClr>
                </a:solidFill>
              </a:rPr>
              <a:t>Good</a:t>
            </a:r>
            <a:r>
              <a:rPr lang="en-GB" sz="2000" dirty="0">
                <a:solidFill>
                  <a:schemeClr val="accent1">
                    <a:lumMod val="75000"/>
                  </a:schemeClr>
                </a:solidFill>
              </a:rPr>
              <a:t> attendance means 97%+ over a year.</a:t>
            </a:r>
          </a:p>
          <a:p>
            <a:endParaRPr lang="en-GB" sz="2000" dirty="0">
              <a:solidFill>
                <a:schemeClr val="accent1">
                  <a:lumMod val="75000"/>
                </a:schemeClr>
              </a:solidFill>
            </a:endParaRPr>
          </a:p>
          <a:p>
            <a:pPr marL="0" indent="0">
              <a:buNone/>
            </a:pPr>
            <a:r>
              <a:rPr lang="en-GB" sz="2000" dirty="0">
                <a:solidFill>
                  <a:schemeClr val="accent1">
                    <a:lumMod val="75000"/>
                  </a:schemeClr>
                </a:solidFill>
              </a:rPr>
              <a:t>Government guidelines are for children’s attendance to be 95% and above. </a:t>
            </a:r>
          </a:p>
          <a:p>
            <a:pPr marL="0" indent="0">
              <a:buNone/>
            </a:pPr>
            <a:endParaRPr lang="en-GB" sz="2000" dirty="0">
              <a:solidFill>
                <a:schemeClr val="accent1">
                  <a:lumMod val="75000"/>
                </a:schemeClr>
              </a:solidFill>
            </a:endParaRPr>
          </a:p>
          <a:p>
            <a:pPr marL="0" indent="0">
              <a:buNone/>
            </a:pPr>
            <a:r>
              <a:rPr lang="en-GB" sz="2000" dirty="0">
                <a:solidFill>
                  <a:schemeClr val="accent1">
                    <a:lumMod val="75000"/>
                  </a:schemeClr>
                </a:solidFill>
              </a:rPr>
              <a:t>Below 95% becomes a cause for concern and at 90% or below the child is considered to be ‘persistently absent’</a:t>
            </a:r>
          </a:p>
          <a:p>
            <a:pPr marL="0" indent="0">
              <a:buNone/>
            </a:pPr>
            <a:r>
              <a:rPr lang="en-GB" sz="2000" dirty="0">
                <a:solidFill>
                  <a:schemeClr val="accent1">
                    <a:lumMod val="75000"/>
                  </a:schemeClr>
                </a:solidFill>
              </a:rPr>
              <a:t>Poor attendance triggers:</a:t>
            </a:r>
          </a:p>
          <a:p>
            <a:r>
              <a:rPr lang="en-GB" sz="2000" dirty="0">
                <a:solidFill>
                  <a:schemeClr val="accent1">
                    <a:lumMod val="75000"/>
                  </a:schemeClr>
                </a:solidFill>
              </a:rPr>
              <a:t>1) A letter informing you of your child’s attendance</a:t>
            </a:r>
          </a:p>
          <a:p>
            <a:r>
              <a:rPr lang="en-GB" sz="2000" dirty="0">
                <a:solidFill>
                  <a:schemeClr val="accent1">
                    <a:lumMod val="75000"/>
                  </a:schemeClr>
                </a:solidFill>
              </a:rPr>
              <a:t>2) The need to provide medical evidence for any absence and fines to be applied</a:t>
            </a:r>
          </a:p>
          <a:p>
            <a:r>
              <a:rPr lang="en-GB" sz="2000" dirty="0">
                <a:solidFill>
                  <a:schemeClr val="accent1">
                    <a:lumMod val="75000"/>
                  </a:schemeClr>
                </a:solidFill>
              </a:rPr>
              <a:t>3) The referral to the local government’s Educational Welfare Officer.</a:t>
            </a:r>
          </a:p>
          <a:p>
            <a:endParaRPr lang="en-GB" sz="2000" dirty="0">
              <a:solidFill>
                <a:schemeClr val="accent1">
                  <a:lumMod val="75000"/>
                </a:schemeClr>
              </a:solidFill>
            </a:endParaRPr>
          </a:p>
          <a:p>
            <a:pPr marL="0" indent="0">
              <a:buNone/>
            </a:pPr>
            <a:r>
              <a:rPr lang="en-GB" sz="2000" dirty="0">
                <a:solidFill>
                  <a:schemeClr val="accent1">
                    <a:lumMod val="75000"/>
                  </a:schemeClr>
                </a:solidFill>
              </a:rPr>
              <a:t>In addition to academic concerns, low attendance impacts on your child’s ability to build friendships. </a:t>
            </a:r>
            <a:r>
              <a:rPr lang="en-GB" sz="2000" b="1" dirty="0">
                <a:solidFill>
                  <a:schemeClr val="accent1">
                    <a:lumMod val="75000"/>
                  </a:schemeClr>
                </a:solidFill>
              </a:rPr>
              <a:t>Children want to be friends with those children who they know they will see at playtime.</a:t>
            </a:r>
          </a:p>
        </p:txBody>
      </p:sp>
    </p:spTree>
    <p:extLst>
      <p:ext uri="{BB962C8B-B14F-4D97-AF65-F5344CB8AC3E}">
        <p14:creationId xmlns:p14="http://schemas.microsoft.com/office/powerpoint/2010/main" val="3923956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A6BC3A-76AA-49D0-A3C7-82E2EB309AFB}"/>
              </a:ext>
            </a:extLst>
          </p:cNvPr>
          <p:cNvSpPr txBox="1"/>
          <p:nvPr/>
        </p:nvSpPr>
        <p:spPr>
          <a:xfrm>
            <a:off x="5153025" y="180975"/>
            <a:ext cx="6534149" cy="6247864"/>
          </a:xfrm>
          <a:prstGeom prst="rect">
            <a:avLst/>
          </a:prstGeom>
          <a:noFill/>
        </p:spPr>
        <p:txBody>
          <a:bodyPr wrap="square">
            <a:spAutoFit/>
          </a:bodyPr>
          <a:lstStyle/>
          <a:p>
            <a:r>
              <a:rPr lang="en-US" sz="1600" dirty="0">
                <a:solidFill>
                  <a:schemeClr val="accent1">
                    <a:lumMod val="75000"/>
                  </a:schemeClr>
                </a:solidFill>
              </a:rPr>
              <a:t>The School Uniform is: </a:t>
            </a:r>
          </a:p>
          <a:p>
            <a:r>
              <a:rPr lang="en-US" sz="1600" dirty="0">
                <a:solidFill>
                  <a:schemeClr val="accent1">
                    <a:lumMod val="75000"/>
                  </a:schemeClr>
                </a:solidFill>
              </a:rPr>
              <a:t>Grey/Black trousers/shorts (boys or girls) and grey or black socks. Grey/Black school skirt/pinafore (for girls) and charcoal grey/ black </a:t>
            </a:r>
            <a:r>
              <a:rPr lang="en-US" sz="1600" dirty="0" err="1">
                <a:solidFill>
                  <a:schemeClr val="accent1">
                    <a:lumMod val="75000"/>
                  </a:schemeClr>
                </a:solidFill>
              </a:rPr>
              <a:t>woollen</a:t>
            </a:r>
            <a:r>
              <a:rPr lang="en-US" sz="1600" dirty="0">
                <a:solidFill>
                  <a:schemeClr val="accent1">
                    <a:lumMod val="75000"/>
                  </a:schemeClr>
                </a:solidFill>
              </a:rPr>
              <a:t> tights or ¾ length charcoal grey, black or white socks </a:t>
            </a:r>
          </a:p>
          <a:p>
            <a:endParaRPr lang="en-US" sz="1600" dirty="0">
              <a:solidFill>
                <a:schemeClr val="accent1">
                  <a:lumMod val="75000"/>
                </a:schemeClr>
              </a:solidFill>
            </a:endParaRPr>
          </a:p>
          <a:p>
            <a:r>
              <a:rPr lang="en-US" sz="1600" dirty="0">
                <a:solidFill>
                  <a:schemeClr val="accent1">
                    <a:lumMod val="75000"/>
                  </a:schemeClr>
                </a:solidFill>
              </a:rPr>
              <a:t>White shirt/blouse for Y1 – Y6/White polo shirt for Reception children</a:t>
            </a:r>
          </a:p>
          <a:p>
            <a:r>
              <a:rPr lang="en-US" sz="1600" dirty="0" err="1">
                <a:solidFill>
                  <a:schemeClr val="accent1">
                    <a:lumMod val="75000"/>
                  </a:schemeClr>
                </a:solidFill>
              </a:rPr>
              <a:t>Larkrise</a:t>
            </a:r>
            <a:r>
              <a:rPr lang="en-US" sz="1600" dirty="0">
                <a:solidFill>
                  <a:schemeClr val="accent1">
                    <a:lumMod val="75000"/>
                  </a:schemeClr>
                </a:solidFill>
              </a:rPr>
              <a:t> tie for Y1 – Y6 (available from One Stop School Gear)</a:t>
            </a:r>
          </a:p>
          <a:p>
            <a:r>
              <a:rPr lang="en-US" sz="1600" dirty="0">
                <a:solidFill>
                  <a:schemeClr val="accent1">
                    <a:lumMod val="75000"/>
                  </a:schemeClr>
                </a:solidFill>
              </a:rPr>
              <a:t>Blue jumper or cardigan with optional school logo on ( which is available from One Stop School Gear)</a:t>
            </a:r>
          </a:p>
          <a:p>
            <a:r>
              <a:rPr lang="en-US" sz="1600" dirty="0">
                <a:solidFill>
                  <a:schemeClr val="accent1">
                    <a:lumMod val="75000"/>
                  </a:schemeClr>
                </a:solidFill>
              </a:rPr>
              <a:t>Blue and white gingham dresses in the summer term</a:t>
            </a:r>
          </a:p>
          <a:p>
            <a:r>
              <a:rPr lang="en-US" sz="1600" dirty="0">
                <a:solidFill>
                  <a:schemeClr val="accent1">
                    <a:lumMod val="75000"/>
                  </a:schemeClr>
                </a:solidFill>
              </a:rPr>
              <a:t>Plain black shoes or trainers, no logos. </a:t>
            </a:r>
          </a:p>
          <a:p>
            <a:endParaRPr lang="en-US" sz="1600" dirty="0">
              <a:solidFill>
                <a:schemeClr val="accent1">
                  <a:lumMod val="75000"/>
                </a:schemeClr>
              </a:solidFill>
            </a:endParaRPr>
          </a:p>
          <a:p>
            <a:r>
              <a:rPr lang="en-US" sz="1600" dirty="0">
                <a:solidFill>
                  <a:schemeClr val="accent1">
                    <a:lumMod val="75000"/>
                  </a:schemeClr>
                </a:solidFill>
              </a:rPr>
              <a:t>NB. Trousers and shorts worn in school for uniform must be appropriate uniform style material and ‘cut’,</a:t>
            </a:r>
            <a:r>
              <a:rPr lang="en-US" sz="1600" dirty="0" err="1">
                <a:solidFill>
                  <a:schemeClr val="accent1">
                    <a:lumMod val="75000"/>
                  </a:schemeClr>
                </a:solidFill>
              </a:rPr>
              <a:t>i.e</a:t>
            </a:r>
            <a:r>
              <a:rPr lang="en-US" sz="1600" dirty="0">
                <a:solidFill>
                  <a:schemeClr val="accent1">
                    <a:lumMod val="75000"/>
                  </a:schemeClr>
                </a:solidFill>
              </a:rPr>
              <a:t>. tailored style, not sportswear or fashion styles. </a:t>
            </a:r>
          </a:p>
          <a:p>
            <a:endParaRPr lang="en-US" sz="1600" dirty="0">
              <a:solidFill>
                <a:schemeClr val="accent1">
                  <a:lumMod val="75000"/>
                </a:schemeClr>
              </a:solidFill>
            </a:endParaRPr>
          </a:p>
          <a:p>
            <a:r>
              <a:rPr lang="en-US" sz="1600" dirty="0">
                <a:solidFill>
                  <a:schemeClr val="accent1">
                    <a:lumMod val="75000"/>
                  </a:schemeClr>
                </a:solidFill>
              </a:rPr>
              <a:t>All uniform items can be purchased from One Stop School Gear, however items of school uniform can also be purchased at local supermarkets, or high street shops, </a:t>
            </a:r>
          </a:p>
          <a:p>
            <a:r>
              <a:rPr lang="en-US" sz="1600" dirty="0">
                <a:solidFill>
                  <a:schemeClr val="accent1">
                    <a:lumMod val="75000"/>
                  </a:schemeClr>
                </a:solidFill>
              </a:rPr>
              <a:t>meaning they can be much more affordable for families. The </a:t>
            </a:r>
            <a:r>
              <a:rPr lang="en-US" sz="1600" dirty="0" err="1">
                <a:solidFill>
                  <a:schemeClr val="accent1">
                    <a:lumMod val="75000"/>
                  </a:schemeClr>
                </a:solidFill>
              </a:rPr>
              <a:t>logo’d</a:t>
            </a:r>
            <a:r>
              <a:rPr lang="en-US" sz="1600" dirty="0">
                <a:solidFill>
                  <a:schemeClr val="accent1">
                    <a:lumMod val="75000"/>
                  </a:schemeClr>
                </a:solidFill>
              </a:rPr>
              <a:t> uniform, especially the jumper, is a popular choice but is not compulsory. </a:t>
            </a:r>
          </a:p>
          <a:p>
            <a:endParaRPr lang="en-US" sz="1600" dirty="0">
              <a:solidFill>
                <a:schemeClr val="accent1">
                  <a:lumMod val="75000"/>
                </a:schemeClr>
              </a:solidFill>
            </a:endParaRPr>
          </a:p>
          <a:p>
            <a:r>
              <a:rPr lang="en-US" sz="1600" dirty="0">
                <a:solidFill>
                  <a:schemeClr val="accent1">
                    <a:lumMod val="75000"/>
                  </a:schemeClr>
                </a:solidFill>
              </a:rPr>
              <a:t>‘The Hive’ has a pre-loved uniform shop. Contact our Child and Family support worker or come to a drop-in to find out what’s there.</a:t>
            </a:r>
            <a:endParaRPr lang="en-GB" sz="1600" dirty="0">
              <a:solidFill>
                <a:schemeClr val="accent1">
                  <a:lumMod val="75000"/>
                </a:schemeClr>
              </a:solidFill>
            </a:endParaRPr>
          </a:p>
        </p:txBody>
      </p:sp>
      <p:sp>
        <p:nvSpPr>
          <p:cNvPr id="4" name="TextBox 3">
            <a:extLst>
              <a:ext uri="{FF2B5EF4-FFF2-40B4-BE49-F238E27FC236}">
                <a16:creationId xmlns:a16="http://schemas.microsoft.com/office/drawing/2014/main" id="{8A0B0A83-F634-46C5-859D-BADD7337A008}"/>
              </a:ext>
            </a:extLst>
          </p:cNvPr>
          <p:cNvSpPr txBox="1"/>
          <p:nvPr/>
        </p:nvSpPr>
        <p:spPr>
          <a:xfrm>
            <a:off x="1771650" y="2781687"/>
            <a:ext cx="2181225" cy="523220"/>
          </a:xfrm>
          <a:prstGeom prst="rect">
            <a:avLst/>
          </a:prstGeom>
          <a:noFill/>
        </p:spPr>
        <p:txBody>
          <a:bodyPr wrap="square" rtlCol="0">
            <a:spAutoFit/>
          </a:bodyPr>
          <a:lstStyle/>
          <a:p>
            <a:r>
              <a:rPr lang="en-GB" sz="2800" dirty="0">
                <a:solidFill>
                  <a:schemeClr val="accent1">
                    <a:lumMod val="75000"/>
                  </a:schemeClr>
                </a:solidFill>
              </a:rPr>
              <a:t>Uniform</a:t>
            </a:r>
          </a:p>
        </p:txBody>
      </p:sp>
    </p:spTree>
    <p:extLst>
      <p:ext uri="{BB962C8B-B14F-4D97-AF65-F5344CB8AC3E}">
        <p14:creationId xmlns:p14="http://schemas.microsoft.com/office/powerpoint/2010/main" val="1211801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CF5BDA4-10C7-46A6-AC30-523A3FC438AC}"/>
              </a:ext>
            </a:extLst>
          </p:cNvPr>
          <p:cNvSpPr txBox="1"/>
          <p:nvPr/>
        </p:nvSpPr>
        <p:spPr>
          <a:xfrm>
            <a:off x="3367314" y="2760284"/>
            <a:ext cx="5457372" cy="1569660"/>
          </a:xfrm>
          <a:prstGeom prst="rect">
            <a:avLst/>
          </a:prstGeom>
          <a:noFill/>
        </p:spPr>
        <p:txBody>
          <a:bodyPr wrap="square" rtlCol="0" anchor="ctr">
            <a:spAutoFit/>
          </a:bodyPr>
          <a:lstStyle/>
          <a:p>
            <a:pPr algn="ctr"/>
            <a:r>
              <a:rPr lang="en-US" altLang="ko-KR" sz="4800" b="1" dirty="0">
                <a:solidFill>
                  <a:schemeClr val="accent1">
                    <a:lumMod val="75000"/>
                  </a:schemeClr>
                </a:solidFill>
                <a:latin typeface="+mj-lt"/>
                <a:cs typeface="Arial" pitchFamily="34" charset="0"/>
              </a:rPr>
              <a:t>Curriculum Overview</a:t>
            </a:r>
            <a:endParaRPr lang="ko-KR" altLang="en-US" sz="4800" b="1" dirty="0">
              <a:solidFill>
                <a:schemeClr val="accent1">
                  <a:lumMod val="75000"/>
                </a:schemeClr>
              </a:solidFill>
              <a:latin typeface="+mj-lt"/>
              <a:cs typeface="Arial" pitchFamily="34" charset="0"/>
            </a:endParaRPr>
          </a:p>
        </p:txBody>
      </p:sp>
    </p:spTree>
    <p:extLst>
      <p:ext uri="{BB962C8B-B14F-4D97-AF65-F5344CB8AC3E}">
        <p14:creationId xmlns:p14="http://schemas.microsoft.com/office/powerpoint/2010/main" val="1270099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FD1F060-3120-7C10-868E-C05B65C35329}"/>
              </a:ext>
            </a:extLst>
          </p:cNvPr>
          <p:cNvSpPr txBox="1"/>
          <p:nvPr/>
        </p:nvSpPr>
        <p:spPr>
          <a:xfrm>
            <a:off x="824280" y="2809487"/>
            <a:ext cx="3033485" cy="2123658"/>
          </a:xfrm>
          <a:prstGeom prst="rect">
            <a:avLst/>
          </a:prstGeom>
          <a:noFill/>
        </p:spPr>
        <p:txBody>
          <a:bodyPr wrap="square" rtlCol="0" anchor="ctr">
            <a:spAutoFit/>
          </a:bodyPr>
          <a:lstStyle/>
          <a:p>
            <a:pPr algn="ctr"/>
            <a:r>
              <a:rPr lang="en-US" altLang="ko-KR" sz="4400" dirty="0">
                <a:solidFill>
                  <a:schemeClr val="accent1">
                    <a:lumMod val="75000"/>
                  </a:schemeClr>
                </a:solidFill>
                <a:cs typeface="Arial" pitchFamily="34" charset="0"/>
              </a:rPr>
              <a:t>This Term’s Curriculum</a:t>
            </a:r>
          </a:p>
          <a:p>
            <a:pPr algn="ctr"/>
            <a:endParaRPr lang="ko-KR" altLang="en-US" sz="4400" dirty="0">
              <a:solidFill>
                <a:schemeClr val="accent1">
                  <a:lumMod val="75000"/>
                </a:schemeClr>
              </a:solidFill>
              <a:cs typeface="Arial" pitchFamily="34" charset="0"/>
            </a:endParaRPr>
          </a:p>
        </p:txBody>
      </p:sp>
      <p:sp>
        <p:nvSpPr>
          <p:cNvPr id="14" name="Rectangle 13">
            <a:extLst>
              <a:ext uri="{FF2B5EF4-FFF2-40B4-BE49-F238E27FC236}">
                <a16:creationId xmlns:a16="http://schemas.microsoft.com/office/drawing/2014/main" id="{2389F591-535E-43B4-6585-EF868ECF65BC}"/>
              </a:ext>
            </a:extLst>
          </p:cNvPr>
          <p:cNvSpPr/>
          <p:nvPr/>
        </p:nvSpPr>
        <p:spPr>
          <a:xfrm>
            <a:off x="7560862" y="4677076"/>
            <a:ext cx="1508424" cy="369332"/>
          </a:xfrm>
          <a:prstGeom prst="rect">
            <a:avLst/>
          </a:prstGeom>
        </p:spPr>
        <p:txBody>
          <a:bodyPr wrap="square">
            <a:spAutoFit/>
          </a:bodyPr>
          <a:lstStyle/>
          <a:p>
            <a:pPr algn="ctr"/>
            <a:r>
              <a:rPr lang="en-US" altLang="ko-KR" b="1" dirty="0">
                <a:solidFill>
                  <a:schemeClr val="bg1"/>
                </a:solidFill>
              </a:rPr>
              <a:t>Add to Text</a:t>
            </a:r>
            <a:endParaRPr lang="ko-KR" altLang="en-US" b="1" dirty="0">
              <a:solidFill>
                <a:schemeClr val="bg1"/>
              </a:solidFill>
            </a:endParaRPr>
          </a:p>
        </p:txBody>
      </p:sp>
      <p:pic>
        <p:nvPicPr>
          <p:cNvPr id="6" name="Picture 5">
            <a:extLst>
              <a:ext uri="{FF2B5EF4-FFF2-40B4-BE49-F238E27FC236}">
                <a16:creationId xmlns:a16="http://schemas.microsoft.com/office/drawing/2014/main" id="{073E2A26-FEBB-41E6-B9CC-F99F40AD5807}"/>
              </a:ext>
            </a:extLst>
          </p:cNvPr>
          <p:cNvPicPr>
            <a:picLocks noChangeAspect="1"/>
          </p:cNvPicPr>
          <p:nvPr/>
        </p:nvPicPr>
        <p:blipFill>
          <a:blip r:embed="rId3"/>
          <a:stretch>
            <a:fillRect/>
          </a:stretch>
        </p:blipFill>
        <p:spPr>
          <a:xfrm>
            <a:off x="3857765" y="539245"/>
            <a:ext cx="9144793" cy="5779509"/>
          </a:xfrm>
          <a:prstGeom prst="rect">
            <a:avLst/>
          </a:prstGeom>
        </p:spPr>
      </p:pic>
    </p:spTree>
    <p:extLst>
      <p:ext uri="{BB962C8B-B14F-4D97-AF65-F5344CB8AC3E}">
        <p14:creationId xmlns:p14="http://schemas.microsoft.com/office/powerpoint/2010/main" val="2507263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3142DA9-2309-47C0-ADDC-8F6B098D6E2B}"/>
              </a:ext>
            </a:extLst>
          </p:cNvPr>
          <p:cNvSpPr txBox="1"/>
          <p:nvPr/>
        </p:nvSpPr>
        <p:spPr>
          <a:xfrm>
            <a:off x="-666750" y="2977634"/>
            <a:ext cx="6096000" cy="707886"/>
          </a:xfrm>
          <a:prstGeom prst="rect">
            <a:avLst/>
          </a:prstGeom>
          <a:noFill/>
        </p:spPr>
        <p:txBody>
          <a:bodyPr wrap="square">
            <a:spAutoFit/>
          </a:bodyPr>
          <a:lstStyle/>
          <a:p>
            <a:pPr algn="ctr"/>
            <a:r>
              <a:rPr lang="en-US" altLang="ko-KR" sz="4000" dirty="0">
                <a:solidFill>
                  <a:schemeClr val="accent1">
                    <a:lumMod val="75000"/>
                  </a:schemeClr>
                </a:solidFill>
                <a:cs typeface="Arial" pitchFamily="34" charset="0"/>
              </a:rPr>
              <a:t>Phonics</a:t>
            </a:r>
            <a:r>
              <a:rPr lang="en-US" altLang="ko-KR" dirty="0">
                <a:solidFill>
                  <a:schemeClr val="accent1">
                    <a:lumMod val="75000"/>
                  </a:schemeClr>
                </a:solidFill>
                <a:cs typeface="Arial" pitchFamily="34" charset="0"/>
              </a:rPr>
              <a:t> </a:t>
            </a:r>
            <a:endParaRPr lang="ko-KR" altLang="en-US" sz="1800" dirty="0">
              <a:solidFill>
                <a:schemeClr val="accent1">
                  <a:lumMod val="75000"/>
                </a:schemeClr>
              </a:solidFill>
              <a:cs typeface="Arial" pitchFamily="34" charset="0"/>
            </a:endParaRPr>
          </a:p>
        </p:txBody>
      </p:sp>
      <p:sp>
        <p:nvSpPr>
          <p:cNvPr id="12" name="Title 2">
            <a:extLst>
              <a:ext uri="{FF2B5EF4-FFF2-40B4-BE49-F238E27FC236}">
                <a16:creationId xmlns:a16="http://schemas.microsoft.com/office/drawing/2014/main" id="{F7685AB0-3F88-4C75-9EBD-B331CF277BEB}"/>
              </a:ext>
            </a:extLst>
          </p:cNvPr>
          <p:cNvSpPr txBox="1">
            <a:spLocks/>
          </p:cNvSpPr>
          <p:nvPr/>
        </p:nvSpPr>
        <p:spPr>
          <a:xfrm>
            <a:off x="2381250" y="886884"/>
            <a:ext cx="2206657" cy="483374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dirty="0">
              <a:solidFill>
                <a:srgbClr val="EBEBEB"/>
              </a:solidFill>
            </a:endParaRPr>
          </a:p>
        </p:txBody>
      </p:sp>
      <p:graphicFrame>
        <p:nvGraphicFramePr>
          <p:cNvPr id="13" name="Content Placeholder 1">
            <a:extLst>
              <a:ext uri="{FF2B5EF4-FFF2-40B4-BE49-F238E27FC236}">
                <a16:creationId xmlns:a16="http://schemas.microsoft.com/office/drawing/2014/main" id="{2432BE23-46F6-40C4-B37A-E998F2B24F68}"/>
              </a:ext>
            </a:extLst>
          </p:cNvPr>
          <p:cNvGraphicFramePr>
            <a:graphicFrameLocks/>
          </p:cNvGraphicFramePr>
          <p:nvPr>
            <p:extLst>
              <p:ext uri="{D42A27DB-BD31-4B8C-83A1-F6EECF244321}">
                <p14:modId xmlns:p14="http://schemas.microsoft.com/office/powerpoint/2010/main" val="2201191282"/>
              </p:ext>
            </p:extLst>
          </p:nvPr>
        </p:nvGraphicFramePr>
        <p:xfrm>
          <a:off x="5454123" y="886883"/>
          <a:ext cx="5918727" cy="53138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19240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79644608-B520-4DCA-BAAF-06F80CE1D6F8}"/>
              </a:ext>
            </a:extLst>
          </p:cNvPr>
          <p:cNvSpPr txBox="1">
            <a:spLocks/>
          </p:cNvSpPr>
          <p:nvPr/>
        </p:nvSpPr>
        <p:spPr>
          <a:xfrm>
            <a:off x="857251" y="1724024"/>
            <a:ext cx="2743199" cy="383573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chemeClr val="accent1">
                    <a:lumMod val="75000"/>
                  </a:schemeClr>
                </a:solidFill>
              </a:rPr>
              <a:t>Phonics – </a:t>
            </a:r>
          </a:p>
          <a:p>
            <a:endParaRPr lang="en-GB" dirty="0">
              <a:solidFill>
                <a:schemeClr val="accent1">
                  <a:lumMod val="75000"/>
                </a:schemeClr>
              </a:solidFill>
            </a:endParaRPr>
          </a:p>
          <a:p>
            <a:r>
              <a:rPr lang="en-GB" dirty="0">
                <a:solidFill>
                  <a:schemeClr val="accent1">
                    <a:lumMod val="75000"/>
                  </a:schemeClr>
                </a:solidFill>
              </a:rPr>
              <a:t>How you can help</a:t>
            </a:r>
          </a:p>
        </p:txBody>
      </p:sp>
      <p:graphicFrame>
        <p:nvGraphicFramePr>
          <p:cNvPr id="3" name="Content Placeholder 1">
            <a:extLst>
              <a:ext uri="{FF2B5EF4-FFF2-40B4-BE49-F238E27FC236}">
                <a16:creationId xmlns:a16="http://schemas.microsoft.com/office/drawing/2014/main" id="{F303DF0E-F65D-4086-8E66-E5AB6BC2A096}"/>
              </a:ext>
            </a:extLst>
          </p:cNvPr>
          <p:cNvGraphicFramePr>
            <a:graphicFrameLocks/>
          </p:cNvGraphicFramePr>
          <p:nvPr>
            <p:extLst>
              <p:ext uri="{D42A27DB-BD31-4B8C-83A1-F6EECF244321}">
                <p14:modId xmlns:p14="http://schemas.microsoft.com/office/powerpoint/2010/main" val="1436635703"/>
              </p:ext>
            </p:extLst>
          </p:nvPr>
        </p:nvGraphicFramePr>
        <p:xfrm>
          <a:off x="4933949" y="1638299"/>
          <a:ext cx="6568507" cy="41687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14685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0B9A4D-4B96-B439-0A2D-0743E11118E8}"/>
              </a:ext>
            </a:extLst>
          </p:cNvPr>
          <p:cNvSpPr txBox="1"/>
          <p:nvPr/>
        </p:nvSpPr>
        <p:spPr>
          <a:xfrm>
            <a:off x="812799" y="2994788"/>
            <a:ext cx="3033485" cy="1446550"/>
          </a:xfrm>
          <a:prstGeom prst="rect">
            <a:avLst/>
          </a:prstGeom>
          <a:noFill/>
        </p:spPr>
        <p:txBody>
          <a:bodyPr wrap="square" rtlCol="0" anchor="ctr">
            <a:spAutoFit/>
          </a:bodyPr>
          <a:lstStyle/>
          <a:p>
            <a:pPr algn="ctr"/>
            <a:r>
              <a:rPr lang="en-US" altLang="ko-KR" sz="4400" dirty="0">
                <a:solidFill>
                  <a:schemeClr val="accent1">
                    <a:lumMod val="75000"/>
                  </a:schemeClr>
                </a:solidFill>
                <a:cs typeface="Arial" pitchFamily="34" charset="0"/>
              </a:rPr>
              <a:t>Reading</a:t>
            </a:r>
          </a:p>
          <a:p>
            <a:pPr algn="ctr"/>
            <a:endParaRPr lang="ko-KR" altLang="en-US" sz="4400" dirty="0">
              <a:solidFill>
                <a:schemeClr val="accent1">
                  <a:lumMod val="75000"/>
                </a:schemeClr>
              </a:solidFill>
              <a:cs typeface="Arial" pitchFamily="34" charset="0"/>
            </a:endParaRPr>
          </a:p>
        </p:txBody>
      </p:sp>
      <p:sp>
        <p:nvSpPr>
          <p:cNvPr id="4" name="TextBox 3">
            <a:extLst>
              <a:ext uri="{FF2B5EF4-FFF2-40B4-BE49-F238E27FC236}">
                <a16:creationId xmlns:a16="http://schemas.microsoft.com/office/drawing/2014/main" id="{1C37E646-BAE6-6FBC-8FBD-E7ACE609BBB3}"/>
              </a:ext>
            </a:extLst>
          </p:cNvPr>
          <p:cNvSpPr txBox="1"/>
          <p:nvPr/>
        </p:nvSpPr>
        <p:spPr>
          <a:xfrm>
            <a:off x="5704114" y="302359"/>
            <a:ext cx="6096000" cy="5632311"/>
          </a:xfrm>
          <a:prstGeom prst="rect">
            <a:avLst/>
          </a:prstGeom>
          <a:noFill/>
        </p:spPr>
        <p:txBody>
          <a:bodyPr wrap="square" lIns="91440" tIns="45720" rIns="91440" bIns="45720" anchor="t">
            <a:spAutoFit/>
          </a:bodyPr>
          <a:lstStyle/>
          <a:p>
            <a:pPr marL="0" indent="0">
              <a:buNone/>
            </a:pPr>
            <a:r>
              <a:rPr lang="en-GB" sz="2000" dirty="0">
                <a:solidFill>
                  <a:schemeClr val="accent1">
                    <a:lumMod val="75000"/>
                  </a:schemeClr>
                </a:solidFill>
              </a:rPr>
              <a:t>Reading for ten to fifteen minutes every day</a:t>
            </a:r>
            <a:r>
              <a:rPr lang="en-GB" sz="2000" b="1" dirty="0">
                <a:solidFill>
                  <a:schemeClr val="accent1">
                    <a:lumMod val="75000"/>
                  </a:schemeClr>
                </a:solidFill>
              </a:rPr>
              <a:t> is expected. </a:t>
            </a:r>
            <a:r>
              <a:rPr lang="en-GB" sz="2000" dirty="0">
                <a:solidFill>
                  <a:schemeClr val="accent1">
                    <a:lumMod val="75000"/>
                  </a:schemeClr>
                </a:solidFill>
              </a:rPr>
              <a:t>This should be recorded in the reading record with a comment from parents and signed.</a:t>
            </a:r>
          </a:p>
          <a:p>
            <a:pPr marL="0" indent="0">
              <a:buNone/>
            </a:pPr>
            <a:r>
              <a:rPr lang="en-GB" sz="2000" dirty="0">
                <a:solidFill>
                  <a:schemeClr val="accent1">
                    <a:lumMod val="75000"/>
                  </a:schemeClr>
                </a:solidFill>
              </a:rPr>
              <a:t>This is their homework for the week. </a:t>
            </a:r>
          </a:p>
          <a:p>
            <a:pPr marL="0" indent="0">
              <a:buNone/>
            </a:pPr>
            <a:endParaRPr lang="en-GB" sz="2000" dirty="0">
              <a:solidFill>
                <a:schemeClr val="accent1">
                  <a:lumMod val="75000"/>
                </a:schemeClr>
              </a:solidFill>
            </a:endParaRPr>
          </a:p>
          <a:p>
            <a:pPr marL="0" indent="0">
              <a:buNone/>
            </a:pPr>
            <a:r>
              <a:rPr lang="en-GB" sz="2000" b="1" dirty="0">
                <a:solidFill>
                  <a:schemeClr val="accent1">
                    <a:lumMod val="75000"/>
                  </a:schemeClr>
                </a:solidFill>
              </a:rPr>
              <a:t>Children’s reading will be monitored. In school, the reading your child will do will include:</a:t>
            </a:r>
          </a:p>
          <a:p>
            <a:pPr marL="342900" indent="-342900">
              <a:buFont typeface="Courier New" panose="02070309020205020404" pitchFamily="49" charset="0"/>
              <a:buChar char="o"/>
            </a:pPr>
            <a:r>
              <a:rPr lang="en-GB" sz="2000" dirty="0">
                <a:solidFill>
                  <a:schemeClr val="accent1">
                    <a:lumMod val="75000"/>
                  </a:schemeClr>
                </a:solidFill>
              </a:rPr>
              <a:t>Phonics/spelling lessons</a:t>
            </a:r>
          </a:p>
          <a:p>
            <a:pPr marL="342900" indent="-342900">
              <a:buFont typeface="Courier New" panose="02070309020205020404" pitchFamily="49" charset="0"/>
              <a:buChar char="o"/>
            </a:pPr>
            <a:r>
              <a:rPr lang="en-GB" sz="2000" dirty="0">
                <a:solidFill>
                  <a:schemeClr val="accent1">
                    <a:lumMod val="75000"/>
                  </a:schemeClr>
                </a:solidFill>
              </a:rPr>
              <a:t>Reading in other subjects</a:t>
            </a:r>
          </a:p>
          <a:p>
            <a:pPr marL="342900" indent="-342900">
              <a:buFont typeface="Courier New" panose="02070309020205020404" pitchFamily="49" charset="0"/>
              <a:buChar char="o"/>
            </a:pPr>
            <a:r>
              <a:rPr lang="en-GB" sz="2000" dirty="0">
                <a:solidFill>
                  <a:schemeClr val="accent1">
                    <a:lumMod val="75000"/>
                  </a:schemeClr>
                </a:solidFill>
              </a:rPr>
              <a:t>Reading one-to-one with an adult</a:t>
            </a:r>
          </a:p>
          <a:p>
            <a:pPr marL="342900" indent="-342900">
              <a:buFont typeface="Courier New" panose="02070309020205020404" pitchFamily="49" charset="0"/>
              <a:buChar char="o"/>
            </a:pPr>
            <a:r>
              <a:rPr lang="en-GB" sz="2000" dirty="0">
                <a:solidFill>
                  <a:schemeClr val="accent1">
                    <a:lumMod val="75000"/>
                  </a:schemeClr>
                </a:solidFill>
              </a:rPr>
              <a:t>Reading for pleasure</a:t>
            </a:r>
            <a:endParaRPr lang="en-GB" sz="2000" dirty="0">
              <a:solidFill>
                <a:schemeClr val="accent1">
                  <a:lumMod val="75000"/>
                </a:schemeClr>
              </a:solidFill>
              <a:cs typeface="Arial"/>
            </a:endParaRPr>
          </a:p>
          <a:p>
            <a:pPr marL="342900" indent="-342900">
              <a:buFont typeface="Courier New" panose="02070309020205020404" pitchFamily="49" charset="0"/>
              <a:buChar char="o"/>
            </a:pPr>
            <a:r>
              <a:rPr lang="en-GB" sz="2000" dirty="0">
                <a:solidFill>
                  <a:schemeClr val="accent1">
                    <a:lumMod val="75000"/>
                  </a:schemeClr>
                </a:solidFill>
              </a:rPr>
              <a:t>Sharing a class story for fun!</a:t>
            </a:r>
          </a:p>
          <a:p>
            <a:endParaRPr lang="en-GB" sz="2000" dirty="0">
              <a:solidFill>
                <a:schemeClr val="accent1">
                  <a:lumMod val="75000"/>
                </a:schemeClr>
              </a:solidFill>
            </a:endParaRPr>
          </a:p>
          <a:p>
            <a:pPr marL="0" indent="0">
              <a:buNone/>
            </a:pPr>
            <a:r>
              <a:rPr lang="en-GB" sz="2000" b="1" dirty="0">
                <a:solidFill>
                  <a:schemeClr val="accent1">
                    <a:lumMod val="75000"/>
                  </a:schemeClr>
                </a:solidFill>
              </a:rPr>
              <a:t>Reading records must be in school </a:t>
            </a:r>
            <a:r>
              <a:rPr lang="en-GB" sz="2000" b="1" u="sng" dirty="0">
                <a:solidFill>
                  <a:schemeClr val="accent1">
                    <a:lumMod val="75000"/>
                  </a:schemeClr>
                </a:solidFill>
              </a:rPr>
              <a:t>daily</a:t>
            </a:r>
            <a:r>
              <a:rPr lang="en-GB" sz="2000" b="1" dirty="0">
                <a:solidFill>
                  <a:schemeClr val="accent1">
                    <a:lumMod val="75000"/>
                  </a:schemeClr>
                </a:solidFill>
              </a:rPr>
              <a:t> to record this and for the teacher/LSA to check home reading. </a:t>
            </a:r>
          </a:p>
          <a:p>
            <a:pPr marL="0" indent="0">
              <a:buNone/>
            </a:pPr>
            <a:endParaRPr lang="en-GB" sz="2000" b="1" dirty="0">
              <a:solidFill>
                <a:schemeClr val="accent1">
                  <a:lumMod val="75000"/>
                </a:schemeClr>
              </a:solidFill>
            </a:endParaRPr>
          </a:p>
          <a:p>
            <a:pPr marL="0" indent="0">
              <a:buNone/>
            </a:pPr>
            <a:r>
              <a:rPr lang="en-GB" sz="2000" b="1" dirty="0">
                <a:solidFill>
                  <a:schemeClr val="accent1">
                    <a:lumMod val="75000"/>
                  </a:schemeClr>
                </a:solidFill>
              </a:rPr>
              <a:t>Reading books will be changed on a Friday. </a:t>
            </a:r>
            <a:endParaRPr lang="en-GB" sz="2000" dirty="0">
              <a:solidFill>
                <a:schemeClr val="accent1">
                  <a:lumMod val="75000"/>
                </a:schemeClr>
              </a:solidFill>
            </a:endParaRPr>
          </a:p>
        </p:txBody>
      </p:sp>
    </p:spTree>
    <p:extLst>
      <p:ext uri="{BB962C8B-B14F-4D97-AF65-F5344CB8AC3E}">
        <p14:creationId xmlns:p14="http://schemas.microsoft.com/office/powerpoint/2010/main" val="2059778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537D2B-998C-1878-891D-83C25F522741}"/>
              </a:ext>
            </a:extLst>
          </p:cNvPr>
          <p:cNvSpPr txBox="1"/>
          <p:nvPr/>
        </p:nvSpPr>
        <p:spPr>
          <a:xfrm>
            <a:off x="812799" y="2994788"/>
            <a:ext cx="3033485" cy="1446550"/>
          </a:xfrm>
          <a:prstGeom prst="rect">
            <a:avLst/>
          </a:prstGeom>
          <a:noFill/>
        </p:spPr>
        <p:txBody>
          <a:bodyPr wrap="square" rtlCol="0" anchor="ctr">
            <a:spAutoFit/>
          </a:bodyPr>
          <a:lstStyle/>
          <a:p>
            <a:pPr algn="ctr"/>
            <a:r>
              <a:rPr lang="en-US" altLang="ko-KR" sz="4400" dirty="0">
                <a:solidFill>
                  <a:schemeClr val="accent1">
                    <a:lumMod val="75000"/>
                  </a:schemeClr>
                </a:solidFill>
                <a:cs typeface="Arial" pitchFamily="34" charset="0"/>
              </a:rPr>
              <a:t>PE</a:t>
            </a:r>
          </a:p>
          <a:p>
            <a:pPr algn="ctr"/>
            <a:endParaRPr lang="ko-KR" altLang="en-US" sz="4400" dirty="0">
              <a:solidFill>
                <a:schemeClr val="accent1">
                  <a:lumMod val="75000"/>
                </a:schemeClr>
              </a:solidFill>
              <a:cs typeface="Arial" pitchFamily="34" charset="0"/>
            </a:endParaRPr>
          </a:p>
        </p:txBody>
      </p:sp>
      <p:sp>
        <p:nvSpPr>
          <p:cNvPr id="4" name="TextBox 3">
            <a:extLst>
              <a:ext uri="{FF2B5EF4-FFF2-40B4-BE49-F238E27FC236}">
                <a16:creationId xmlns:a16="http://schemas.microsoft.com/office/drawing/2014/main" id="{EE043786-9CF7-F85A-B4B8-6F8EEAE374A0}"/>
              </a:ext>
            </a:extLst>
          </p:cNvPr>
          <p:cNvSpPr txBox="1"/>
          <p:nvPr/>
        </p:nvSpPr>
        <p:spPr>
          <a:xfrm>
            <a:off x="5758153" y="765353"/>
            <a:ext cx="6096000" cy="5324535"/>
          </a:xfrm>
          <a:prstGeom prst="rect">
            <a:avLst/>
          </a:prstGeom>
          <a:noFill/>
        </p:spPr>
        <p:txBody>
          <a:bodyPr wrap="square">
            <a:spAutoFit/>
          </a:bodyPr>
          <a:lstStyle/>
          <a:p>
            <a:r>
              <a:rPr lang="en-GB" sz="2000" dirty="0">
                <a:solidFill>
                  <a:schemeClr val="accent1">
                    <a:lumMod val="75000"/>
                  </a:schemeClr>
                </a:solidFill>
              </a:rPr>
              <a:t>This term our PE units will be Football and Gym</a:t>
            </a:r>
          </a:p>
          <a:p>
            <a:endParaRPr lang="en-GB" sz="2000" dirty="0">
              <a:solidFill>
                <a:schemeClr val="accent1">
                  <a:lumMod val="75000"/>
                </a:schemeClr>
              </a:solidFill>
            </a:endParaRPr>
          </a:p>
          <a:p>
            <a:r>
              <a:rPr lang="en-GB" sz="2000" dirty="0">
                <a:solidFill>
                  <a:schemeClr val="accent1">
                    <a:lumMod val="75000"/>
                  </a:schemeClr>
                </a:solidFill>
              </a:rPr>
              <a:t>Our PE days will be </a:t>
            </a:r>
            <a:r>
              <a:rPr lang="en-GB" sz="2000" b="1" dirty="0">
                <a:solidFill>
                  <a:schemeClr val="accent1">
                    <a:lumMod val="75000"/>
                  </a:schemeClr>
                </a:solidFill>
              </a:rPr>
              <a:t>Tuesday and Thursday. (This may change due to potential external providers running PE sessions- this will be communicated via Dojo.)</a:t>
            </a:r>
          </a:p>
          <a:p>
            <a:endParaRPr lang="en-GB" sz="2000" b="1" dirty="0">
              <a:solidFill>
                <a:schemeClr val="accent1">
                  <a:lumMod val="75000"/>
                </a:schemeClr>
              </a:solidFill>
            </a:endParaRPr>
          </a:p>
          <a:p>
            <a:r>
              <a:rPr lang="en-GB" sz="2000" dirty="0">
                <a:solidFill>
                  <a:schemeClr val="accent1">
                    <a:lumMod val="75000"/>
                  </a:schemeClr>
                </a:solidFill>
              </a:rPr>
              <a:t>Children will continue to change at school for PE so please ensure their PE kits are in school. </a:t>
            </a:r>
          </a:p>
          <a:p>
            <a:endParaRPr lang="en-GB" sz="2000" dirty="0">
              <a:solidFill>
                <a:schemeClr val="accent1">
                  <a:lumMod val="75000"/>
                </a:schemeClr>
              </a:solidFill>
            </a:endParaRPr>
          </a:p>
          <a:p>
            <a:r>
              <a:rPr lang="en-GB" sz="2000" dirty="0">
                <a:solidFill>
                  <a:schemeClr val="accent1">
                    <a:lumMod val="75000"/>
                  </a:schemeClr>
                </a:solidFill>
              </a:rPr>
              <a:t>Please ensure that they are wearing white tops, black/navy shorts, socks, trainers or plimsolls. In colder weather, the children will be able to wear a plain black or navy tracksuit. </a:t>
            </a:r>
          </a:p>
          <a:p>
            <a:endParaRPr lang="en-GB" sz="2000" dirty="0">
              <a:solidFill>
                <a:schemeClr val="accent1">
                  <a:lumMod val="75000"/>
                </a:schemeClr>
              </a:solidFill>
            </a:endParaRPr>
          </a:p>
          <a:p>
            <a:r>
              <a:rPr lang="en-GB" sz="2000" dirty="0">
                <a:solidFill>
                  <a:schemeClr val="accent1">
                    <a:lumMod val="75000"/>
                  </a:schemeClr>
                </a:solidFill>
              </a:rPr>
              <a:t>As usual, long hair needs to be tied back and earrings removed before coming to school. </a:t>
            </a:r>
          </a:p>
        </p:txBody>
      </p:sp>
    </p:spTree>
    <p:extLst>
      <p:ext uri="{BB962C8B-B14F-4D97-AF65-F5344CB8AC3E}">
        <p14:creationId xmlns:p14="http://schemas.microsoft.com/office/powerpoint/2010/main" val="2218607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187632-180D-B691-19A5-5B9EA9F13A9F}"/>
              </a:ext>
            </a:extLst>
          </p:cNvPr>
          <p:cNvSpPr txBox="1"/>
          <p:nvPr/>
        </p:nvSpPr>
        <p:spPr>
          <a:xfrm>
            <a:off x="827314" y="2540120"/>
            <a:ext cx="3033485" cy="2123658"/>
          </a:xfrm>
          <a:prstGeom prst="rect">
            <a:avLst/>
          </a:prstGeom>
          <a:noFill/>
        </p:spPr>
        <p:txBody>
          <a:bodyPr wrap="square" lIns="91440" tIns="45720" rIns="91440" bIns="45720" rtlCol="0" anchor="ctr">
            <a:spAutoFit/>
          </a:bodyPr>
          <a:lstStyle/>
          <a:p>
            <a:pPr algn="ctr"/>
            <a:r>
              <a:rPr lang="en-US" altLang="ko-KR" sz="4400" dirty="0">
                <a:solidFill>
                  <a:schemeClr val="accent1">
                    <a:lumMod val="75000"/>
                  </a:schemeClr>
                </a:solidFill>
                <a:cs typeface="Arial" pitchFamily="34" charset="0"/>
              </a:rPr>
              <a:t>Jigsaw</a:t>
            </a:r>
          </a:p>
          <a:p>
            <a:pPr algn="ctr"/>
            <a:r>
              <a:rPr lang="en-US" altLang="ko-KR" sz="4400" dirty="0">
                <a:solidFill>
                  <a:schemeClr val="accent1">
                    <a:lumMod val="75000"/>
                  </a:schemeClr>
                </a:solidFill>
                <a:cs typeface="Arial"/>
              </a:rPr>
              <a:t>(PSH</a:t>
            </a:r>
            <a:r>
              <a:rPr lang="en-US" sz="1200" dirty="0">
                <a:solidFill>
                  <a:srgbClr val="000000"/>
                </a:solidFill>
                <a:latin typeface="Aptos"/>
                <a:cs typeface="Arial"/>
              </a:rPr>
              <a:t> </a:t>
            </a:r>
            <a:r>
              <a:rPr lang="en-US" altLang="ko-KR" sz="4400" dirty="0">
                <a:solidFill>
                  <a:schemeClr val="accent1">
                    <a:lumMod val="75000"/>
                  </a:schemeClr>
                </a:solidFill>
                <a:cs typeface="Arial"/>
              </a:rPr>
              <a:t>CE)</a:t>
            </a:r>
          </a:p>
          <a:p>
            <a:pPr algn="ctr"/>
            <a:endParaRPr lang="ko-KR" altLang="en-US" sz="4400" dirty="0">
              <a:solidFill>
                <a:schemeClr val="accent1">
                  <a:lumMod val="75000"/>
                </a:schemeClr>
              </a:solidFill>
              <a:cs typeface="Arial" pitchFamily="34" charset="0"/>
            </a:endParaRPr>
          </a:p>
        </p:txBody>
      </p:sp>
      <p:sp>
        <p:nvSpPr>
          <p:cNvPr id="4" name="TextBox 3">
            <a:extLst>
              <a:ext uri="{FF2B5EF4-FFF2-40B4-BE49-F238E27FC236}">
                <a16:creationId xmlns:a16="http://schemas.microsoft.com/office/drawing/2014/main" id="{68F439C2-BCBC-84D6-8200-F22DD3326CCF}"/>
              </a:ext>
            </a:extLst>
          </p:cNvPr>
          <p:cNvSpPr txBox="1"/>
          <p:nvPr/>
        </p:nvSpPr>
        <p:spPr>
          <a:xfrm>
            <a:off x="5573486" y="693460"/>
            <a:ext cx="6386285" cy="5816977"/>
          </a:xfrm>
          <a:prstGeom prst="rect">
            <a:avLst/>
          </a:prstGeom>
          <a:noFill/>
        </p:spPr>
        <p:txBody>
          <a:bodyPr wrap="square" lIns="91440" tIns="45720" rIns="91440" bIns="45720" anchor="t">
            <a:spAutoFit/>
          </a:bodyPr>
          <a:lstStyle/>
          <a:p>
            <a:r>
              <a:rPr lang="en-GB" sz="2200" dirty="0">
                <a:solidFill>
                  <a:schemeClr val="accent1">
                    <a:lumMod val="75000"/>
                  </a:schemeClr>
                </a:solidFill>
              </a:rPr>
              <a:t>As a school we follow a programme for our Personal, Social, Citizenship and Health Education (PSHCE) called Jigsaw. </a:t>
            </a:r>
          </a:p>
          <a:p>
            <a:endParaRPr lang="en-GB" sz="2200" dirty="0">
              <a:solidFill>
                <a:schemeClr val="accent1">
                  <a:lumMod val="75000"/>
                </a:schemeClr>
              </a:solidFill>
            </a:endParaRPr>
          </a:p>
          <a:p>
            <a:r>
              <a:rPr lang="en-GB" sz="2200" dirty="0">
                <a:solidFill>
                  <a:schemeClr val="accent1">
                    <a:lumMod val="75000"/>
                  </a:schemeClr>
                </a:solidFill>
              </a:rPr>
              <a:t>This is taught in every class, every week and links to assembly themes.</a:t>
            </a:r>
          </a:p>
          <a:p>
            <a:endParaRPr lang="en-GB" sz="2200" dirty="0">
              <a:solidFill>
                <a:schemeClr val="accent1">
                  <a:lumMod val="75000"/>
                </a:schemeClr>
              </a:solidFill>
            </a:endParaRPr>
          </a:p>
          <a:p>
            <a:pPr marL="0" indent="0">
              <a:buNone/>
            </a:pPr>
            <a:r>
              <a:rPr lang="en-GB" sz="2200" dirty="0">
                <a:solidFill>
                  <a:schemeClr val="accent1">
                    <a:lumMod val="75000"/>
                  </a:schemeClr>
                </a:solidFill>
              </a:rPr>
              <a:t>The Jigsaw themes for this year will be: </a:t>
            </a:r>
          </a:p>
          <a:p>
            <a:pPr marL="342900" indent="-342900">
              <a:buFont typeface="Courier New" panose="02070309020205020404" pitchFamily="49" charset="0"/>
              <a:buChar char="o"/>
            </a:pPr>
            <a:r>
              <a:rPr lang="en-GB" sz="2200" dirty="0">
                <a:solidFill>
                  <a:schemeClr val="accent1">
                    <a:lumMod val="75000"/>
                  </a:schemeClr>
                </a:solidFill>
              </a:rPr>
              <a:t>Being me in my World (Goals, learning, safety)</a:t>
            </a:r>
            <a:endParaRPr lang="en-GB" sz="2200" dirty="0">
              <a:solidFill>
                <a:schemeClr val="accent1">
                  <a:lumMod val="75000"/>
                </a:schemeClr>
              </a:solidFill>
              <a:cs typeface="Arial"/>
            </a:endParaRPr>
          </a:p>
          <a:p>
            <a:pPr marL="342900" indent="-342900">
              <a:buFont typeface="Courier New" panose="02070309020205020404" pitchFamily="49" charset="0"/>
              <a:buChar char="o"/>
            </a:pPr>
            <a:r>
              <a:rPr lang="en-GB" sz="2200" dirty="0">
                <a:solidFill>
                  <a:schemeClr val="accent1">
                    <a:lumMod val="75000"/>
                  </a:schemeClr>
                </a:solidFill>
              </a:rPr>
              <a:t>Celebrating difference (Acceptance, bullying)</a:t>
            </a:r>
          </a:p>
          <a:p>
            <a:pPr marL="342900" indent="-342900">
              <a:buFont typeface="Courier New" panose="02070309020205020404" pitchFamily="49" charset="0"/>
              <a:buChar char="o"/>
            </a:pPr>
            <a:r>
              <a:rPr lang="en-GB" sz="2200" dirty="0">
                <a:solidFill>
                  <a:schemeClr val="accent1">
                    <a:lumMod val="75000"/>
                  </a:schemeClr>
                </a:solidFill>
              </a:rPr>
              <a:t>Dreams and goals (Teamwork, making a difference)</a:t>
            </a:r>
          </a:p>
          <a:p>
            <a:pPr marL="342900" indent="-342900">
              <a:buFont typeface="Courier New" panose="02070309020205020404" pitchFamily="49" charset="0"/>
              <a:buChar char="o"/>
            </a:pPr>
            <a:r>
              <a:rPr lang="en-GB" sz="2200" dirty="0">
                <a:solidFill>
                  <a:schemeClr val="accent1">
                    <a:lumMod val="75000"/>
                  </a:schemeClr>
                </a:solidFill>
              </a:rPr>
              <a:t>Healthy me </a:t>
            </a:r>
          </a:p>
          <a:p>
            <a:pPr marL="342900" indent="-342900">
              <a:buFont typeface="Courier New" panose="02070309020205020404" pitchFamily="49" charset="0"/>
              <a:buChar char="o"/>
            </a:pPr>
            <a:r>
              <a:rPr lang="en-GB" sz="2200" dirty="0">
                <a:solidFill>
                  <a:schemeClr val="accent1">
                    <a:lumMod val="75000"/>
                  </a:schemeClr>
                </a:solidFill>
              </a:rPr>
              <a:t>Relationships </a:t>
            </a:r>
          </a:p>
          <a:p>
            <a:pPr marL="342900" indent="-342900">
              <a:buFont typeface="Courier New" panose="02070309020205020404" pitchFamily="49" charset="0"/>
              <a:buChar char="o"/>
            </a:pPr>
            <a:r>
              <a:rPr lang="en-GB" sz="2200" dirty="0">
                <a:solidFill>
                  <a:schemeClr val="accent1">
                    <a:lumMod val="75000"/>
                  </a:schemeClr>
                </a:solidFill>
              </a:rPr>
              <a:t>Changing me </a:t>
            </a:r>
          </a:p>
          <a:p>
            <a:pPr marL="342900" indent="-342900">
              <a:buFontTx/>
              <a:buChar char="-"/>
            </a:pPr>
            <a:endParaRPr lang="en-GB" sz="2200" dirty="0">
              <a:solidFill>
                <a:schemeClr val="accent1">
                  <a:lumMod val="75000"/>
                </a:schemeClr>
              </a:solidFill>
            </a:endParaRPr>
          </a:p>
          <a:p>
            <a:pPr marL="342900" indent="-342900">
              <a:buFontTx/>
              <a:buChar char="-"/>
            </a:pPr>
            <a:endParaRPr lang="en-GB" sz="2000" dirty="0">
              <a:solidFill>
                <a:schemeClr val="accent1">
                  <a:lumMod val="75000"/>
                </a:schemeClr>
              </a:solidFill>
            </a:endParaRPr>
          </a:p>
        </p:txBody>
      </p:sp>
    </p:spTree>
    <p:extLst>
      <p:ext uri="{BB962C8B-B14F-4D97-AF65-F5344CB8AC3E}">
        <p14:creationId xmlns:p14="http://schemas.microsoft.com/office/powerpoint/2010/main" val="3406263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F861EB-41D3-AEB4-DF07-1F22F6863D0D}"/>
              </a:ext>
            </a:extLst>
          </p:cNvPr>
          <p:cNvSpPr txBox="1"/>
          <p:nvPr/>
        </p:nvSpPr>
        <p:spPr>
          <a:xfrm>
            <a:off x="1415142" y="2313213"/>
            <a:ext cx="2231571"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dirty="0">
                <a:solidFill>
                  <a:srgbClr val="2C6550"/>
                </a:solidFill>
                <a:highlight>
                  <a:srgbClr val="F5F5F5"/>
                </a:highlight>
                <a:cs typeface="Arial"/>
              </a:rPr>
              <a:t>Wow Days</a:t>
            </a:r>
          </a:p>
        </p:txBody>
      </p:sp>
      <p:sp>
        <p:nvSpPr>
          <p:cNvPr id="4" name="TextBox 3">
            <a:extLst>
              <a:ext uri="{FF2B5EF4-FFF2-40B4-BE49-F238E27FC236}">
                <a16:creationId xmlns:a16="http://schemas.microsoft.com/office/drawing/2014/main" id="{0397BD4E-40C1-4848-34C9-5F98231995A4}"/>
              </a:ext>
            </a:extLst>
          </p:cNvPr>
          <p:cNvSpPr txBox="1"/>
          <p:nvPr/>
        </p:nvSpPr>
        <p:spPr>
          <a:xfrm>
            <a:off x="5573486" y="693460"/>
            <a:ext cx="6386285" cy="5139869"/>
          </a:xfrm>
          <a:prstGeom prst="rect">
            <a:avLst/>
          </a:prstGeom>
          <a:noFill/>
        </p:spPr>
        <p:txBody>
          <a:bodyPr wrap="square" lIns="91440" tIns="45720" rIns="91440" bIns="45720" anchor="t">
            <a:spAutoFit/>
          </a:bodyPr>
          <a:lstStyle/>
          <a:p>
            <a:r>
              <a:rPr lang="en-GB" sz="2200" dirty="0">
                <a:solidFill>
                  <a:schemeClr val="accent1">
                    <a:lumMod val="75000"/>
                  </a:schemeClr>
                </a:solidFill>
              </a:rPr>
              <a:t>At </a:t>
            </a:r>
            <a:r>
              <a:rPr lang="en-GB" sz="2200" dirty="0" err="1">
                <a:solidFill>
                  <a:schemeClr val="accent1">
                    <a:lumMod val="75000"/>
                  </a:schemeClr>
                </a:solidFill>
              </a:rPr>
              <a:t>Larkrise</a:t>
            </a:r>
            <a:r>
              <a:rPr lang="en-GB" sz="2200" dirty="0">
                <a:solidFill>
                  <a:schemeClr val="accent1">
                    <a:lumMod val="75000"/>
                  </a:schemeClr>
                </a:solidFill>
              </a:rPr>
              <a:t> we have been having 'Wow days' for the last 4 years. This is something that our children really love. </a:t>
            </a:r>
          </a:p>
          <a:p>
            <a:endParaRPr lang="en-GB" sz="2200" dirty="0">
              <a:solidFill>
                <a:schemeClr val="accent1">
                  <a:lumMod val="75000"/>
                </a:schemeClr>
              </a:solidFill>
            </a:endParaRPr>
          </a:p>
          <a:p>
            <a:r>
              <a:rPr lang="en-GB" sz="2200" dirty="0">
                <a:solidFill>
                  <a:schemeClr val="accent1">
                    <a:lumMod val="75000"/>
                  </a:schemeClr>
                </a:solidFill>
              </a:rPr>
              <a:t>Every half term we choose a day, a morning or an afternoon to do something exciting, interesting or engaging with regard to our current learning. In the past we have created castles with our parents in the hall, we have been 'Romans' for the day and come in dressed in togas and building shields and swords. The idea is to make memories for the children that help their learning to stick. Keep an eye out for dates for our upcoming Wow days later this term and next term.</a:t>
            </a:r>
            <a:endParaRPr lang="en-GB" sz="2200">
              <a:solidFill>
                <a:schemeClr val="accent1">
                  <a:lumMod val="75000"/>
                </a:schemeClr>
              </a:solidFill>
              <a:cs typeface="Arial"/>
            </a:endParaRPr>
          </a:p>
          <a:p>
            <a:pPr marL="342900" indent="-342900">
              <a:buFontTx/>
              <a:buChar char="-"/>
            </a:pPr>
            <a:endParaRPr lang="en-GB" sz="2000" dirty="0">
              <a:solidFill>
                <a:schemeClr val="accent1">
                  <a:lumMod val="75000"/>
                </a:schemeClr>
              </a:solidFill>
            </a:endParaRPr>
          </a:p>
        </p:txBody>
      </p:sp>
    </p:spTree>
    <p:extLst>
      <p:ext uri="{BB962C8B-B14F-4D97-AF65-F5344CB8AC3E}">
        <p14:creationId xmlns:p14="http://schemas.microsoft.com/office/powerpoint/2010/main" val="34637841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4C6C09-06D0-2902-2D74-043262B3368C}"/>
              </a:ext>
            </a:extLst>
          </p:cNvPr>
          <p:cNvSpPr txBox="1"/>
          <p:nvPr/>
        </p:nvSpPr>
        <p:spPr>
          <a:xfrm>
            <a:off x="827314" y="2786862"/>
            <a:ext cx="3033485" cy="2123658"/>
          </a:xfrm>
          <a:prstGeom prst="rect">
            <a:avLst/>
          </a:prstGeom>
          <a:noFill/>
        </p:spPr>
        <p:txBody>
          <a:bodyPr wrap="square" rtlCol="0" anchor="ctr">
            <a:spAutoFit/>
          </a:bodyPr>
          <a:lstStyle/>
          <a:p>
            <a:pPr algn="ctr"/>
            <a:r>
              <a:rPr lang="en-US" altLang="ko-KR" sz="4400" dirty="0">
                <a:solidFill>
                  <a:schemeClr val="accent1">
                    <a:lumMod val="75000"/>
                  </a:schemeClr>
                </a:solidFill>
                <a:cs typeface="Arial" pitchFamily="34" charset="0"/>
              </a:rPr>
              <a:t>Healthy schools</a:t>
            </a:r>
          </a:p>
          <a:p>
            <a:pPr algn="ctr"/>
            <a:endParaRPr lang="ko-KR" altLang="en-US" sz="4400" dirty="0">
              <a:solidFill>
                <a:schemeClr val="accent1">
                  <a:lumMod val="75000"/>
                </a:schemeClr>
              </a:solidFill>
              <a:cs typeface="Arial" pitchFamily="34" charset="0"/>
            </a:endParaRPr>
          </a:p>
        </p:txBody>
      </p:sp>
      <p:sp>
        <p:nvSpPr>
          <p:cNvPr id="4" name="TextBox 3">
            <a:extLst>
              <a:ext uri="{FF2B5EF4-FFF2-40B4-BE49-F238E27FC236}">
                <a16:creationId xmlns:a16="http://schemas.microsoft.com/office/drawing/2014/main" id="{B8BCEEDF-D4F9-8D20-DC5F-FBA18CE1ADF8}"/>
              </a:ext>
            </a:extLst>
          </p:cNvPr>
          <p:cNvSpPr txBox="1"/>
          <p:nvPr/>
        </p:nvSpPr>
        <p:spPr>
          <a:xfrm>
            <a:off x="5704114" y="224641"/>
            <a:ext cx="6096000" cy="6186309"/>
          </a:xfrm>
          <a:prstGeom prst="rect">
            <a:avLst/>
          </a:prstGeom>
          <a:noFill/>
        </p:spPr>
        <p:txBody>
          <a:bodyPr wrap="square" lIns="91440" tIns="45720" rIns="91440" bIns="45720" anchor="t">
            <a:spAutoFit/>
          </a:bodyPr>
          <a:lstStyle/>
          <a:p>
            <a:pPr marL="0" indent="0">
              <a:buNone/>
            </a:pPr>
            <a:r>
              <a:rPr lang="en-GB" sz="2200" dirty="0">
                <a:solidFill>
                  <a:schemeClr val="accent1">
                    <a:lumMod val="75000"/>
                  </a:schemeClr>
                </a:solidFill>
              </a:rPr>
              <a:t>Our school is increasing its focus on healthy lifestyles this year and there are some rules that will be in place.</a:t>
            </a:r>
          </a:p>
          <a:p>
            <a:pPr marL="0" indent="0">
              <a:buNone/>
            </a:pPr>
            <a:endParaRPr lang="en-GB" sz="2200" dirty="0">
              <a:solidFill>
                <a:schemeClr val="accent1">
                  <a:lumMod val="75000"/>
                </a:schemeClr>
              </a:solidFill>
            </a:endParaRPr>
          </a:p>
          <a:p>
            <a:r>
              <a:rPr lang="en-GB" sz="2200" dirty="0">
                <a:solidFill>
                  <a:schemeClr val="accent1">
                    <a:lumMod val="75000"/>
                  </a:schemeClr>
                </a:solidFill>
              </a:rPr>
              <a:t>Playtime snacks must be </a:t>
            </a:r>
            <a:r>
              <a:rPr lang="en-GB" sz="2200" b="1" dirty="0">
                <a:solidFill>
                  <a:schemeClr val="accent1">
                    <a:lumMod val="75000"/>
                  </a:schemeClr>
                </a:solidFill>
              </a:rPr>
              <a:t>a piece of fruit or veg </a:t>
            </a:r>
            <a:r>
              <a:rPr lang="en-GB" sz="2200" dirty="0">
                <a:solidFill>
                  <a:schemeClr val="accent1">
                    <a:lumMod val="75000"/>
                  </a:schemeClr>
                </a:solidFill>
              </a:rPr>
              <a:t>(not snack bars or chocolate or crisps).</a:t>
            </a:r>
            <a:endParaRPr lang="en-GB" sz="2200" dirty="0">
              <a:solidFill>
                <a:schemeClr val="accent1">
                  <a:lumMod val="75000"/>
                </a:schemeClr>
              </a:solidFill>
              <a:cs typeface="Arial"/>
            </a:endParaRPr>
          </a:p>
          <a:p>
            <a:endParaRPr lang="en-GB" sz="2200" dirty="0">
              <a:solidFill>
                <a:schemeClr val="accent1">
                  <a:lumMod val="75000"/>
                </a:schemeClr>
              </a:solidFill>
            </a:endParaRPr>
          </a:p>
          <a:p>
            <a:pPr marL="0" indent="0">
              <a:buNone/>
            </a:pPr>
            <a:r>
              <a:rPr lang="en-GB" sz="2200" dirty="0">
                <a:solidFill>
                  <a:schemeClr val="accent1">
                    <a:lumMod val="75000"/>
                  </a:schemeClr>
                </a:solidFill>
              </a:rPr>
              <a:t>Children will not be allowed to bring in sweets on their birthday, this is because:</a:t>
            </a:r>
          </a:p>
          <a:p>
            <a:pPr marL="342900" indent="-342900">
              <a:buFont typeface="Courier New" panose="02070309020205020404" pitchFamily="49" charset="0"/>
              <a:buChar char="o"/>
            </a:pPr>
            <a:r>
              <a:rPr lang="en-GB" sz="2200" dirty="0">
                <a:solidFill>
                  <a:schemeClr val="accent1">
                    <a:lumMod val="75000"/>
                  </a:schemeClr>
                </a:solidFill>
              </a:rPr>
              <a:t>It is our aim to promote healthy choices at school</a:t>
            </a:r>
          </a:p>
          <a:p>
            <a:pPr marL="342900" indent="-342900">
              <a:buFont typeface="Courier New" panose="02070309020205020404" pitchFamily="49" charset="0"/>
              <a:buChar char="o"/>
            </a:pPr>
            <a:r>
              <a:rPr lang="en-GB" sz="2200" dirty="0">
                <a:solidFill>
                  <a:schemeClr val="accent1">
                    <a:lumMod val="75000"/>
                  </a:schemeClr>
                </a:solidFill>
              </a:rPr>
              <a:t>We know that some parents feel under pressure to provide cakes/sweets for the whole class on their child’s birthday.</a:t>
            </a:r>
          </a:p>
          <a:p>
            <a:pPr marL="0" indent="0">
              <a:buNone/>
            </a:pPr>
            <a:endParaRPr lang="en-GB" sz="2200" dirty="0">
              <a:solidFill>
                <a:schemeClr val="accent1">
                  <a:lumMod val="75000"/>
                </a:schemeClr>
              </a:solidFill>
            </a:endParaRPr>
          </a:p>
          <a:p>
            <a:pPr marL="0" indent="0">
              <a:buNone/>
            </a:pPr>
            <a:r>
              <a:rPr lang="en-GB" sz="2200" dirty="0">
                <a:solidFill>
                  <a:schemeClr val="accent1">
                    <a:lumMod val="75000"/>
                  </a:schemeClr>
                </a:solidFill>
              </a:rPr>
              <a:t>Wearing a birthday badge for the day might be a nice way of showing their friends it is their birthday. </a:t>
            </a:r>
          </a:p>
        </p:txBody>
      </p:sp>
    </p:spTree>
    <p:extLst>
      <p:ext uri="{BB962C8B-B14F-4D97-AF65-F5344CB8AC3E}">
        <p14:creationId xmlns:p14="http://schemas.microsoft.com/office/powerpoint/2010/main" val="1586272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8E9F52-A6FD-A5D6-E742-2180B8E775E6}"/>
              </a:ext>
            </a:extLst>
          </p:cNvPr>
          <p:cNvSpPr txBox="1"/>
          <p:nvPr/>
        </p:nvSpPr>
        <p:spPr>
          <a:xfrm>
            <a:off x="769256" y="1954116"/>
            <a:ext cx="3323772" cy="3847207"/>
          </a:xfrm>
          <a:prstGeom prst="rect">
            <a:avLst/>
          </a:prstGeom>
          <a:noFill/>
        </p:spPr>
        <p:txBody>
          <a:bodyPr wrap="square" rtlCol="0" anchor="ctr">
            <a:spAutoFit/>
          </a:bodyPr>
          <a:lstStyle/>
          <a:p>
            <a:pPr algn="ctr"/>
            <a:r>
              <a:rPr lang="en-US" altLang="ko-KR" sz="4000" dirty="0">
                <a:solidFill>
                  <a:schemeClr val="accent1">
                    <a:lumMod val="75000"/>
                  </a:schemeClr>
                </a:solidFill>
                <a:cs typeface="Arial" pitchFamily="34" charset="0"/>
              </a:rPr>
              <a:t>Special Educational Needs and or Disabilities </a:t>
            </a:r>
          </a:p>
          <a:p>
            <a:pPr algn="ctr"/>
            <a:r>
              <a:rPr lang="en-US" altLang="ko-KR" sz="4000" dirty="0">
                <a:solidFill>
                  <a:schemeClr val="accent1">
                    <a:lumMod val="75000"/>
                  </a:schemeClr>
                </a:solidFill>
                <a:cs typeface="Arial" pitchFamily="34" charset="0"/>
              </a:rPr>
              <a:t>(SEND)</a:t>
            </a:r>
          </a:p>
          <a:p>
            <a:pPr algn="ctr"/>
            <a:endParaRPr lang="ko-KR" altLang="en-US" sz="4400" dirty="0">
              <a:solidFill>
                <a:schemeClr val="accent1">
                  <a:lumMod val="75000"/>
                </a:schemeClr>
              </a:solidFill>
              <a:cs typeface="Arial" pitchFamily="34" charset="0"/>
            </a:endParaRPr>
          </a:p>
        </p:txBody>
      </p:sp>
      <p:sp>
        <p:nvSpPr>
          <p:cNvPr id="4" name="TextBox 3">
            <a:extLst>
              <a:ext uri="{FF2B5EF4-FFF2-40B4-BE49-F238E27FC236}">
                <a16:creationId xmlns:a16="http://schemas.microsoft.com/office/drawing/2014/main" id="{B682037D-DBCA-A904-1331-EB896864AF1A}"/>
              </a:ext>
            </a:extLst>
          </p:cNvPr>
          <p:cNvSpPr txBox="1"/>
          <p:nvPr/>
        </p:nvSpPr>
        <p:spPr>
          <a:xfrm>
            <a:off x="5615501" y="305068"/>
            <a:ext cx="6096000" cy="6555641"/>
          </a:xfrm>
          <a:prstGeom prst="rect">
            <a:avLst/>
          </a:prstGeom>
          <a:noFill/>
        </p:spPr>
        <p:txBody>
          <a:bodyPr wrap="square" lIns="91440" tIns="45720" rIns="91440" bIns="45720" anchor="t">
            <a:spAutoFit/>
          </a:bodyPr>
          <a:lstStyle/>
          <a:p>
            <a:r>
              <a:rPr lang="en-GB" sz="2000" dirty="0">
                <a:solidFill>
                  <a:schemeClr val="accent1">
                    <a:lumMod val="75000"/>
                  </a:schemeClr>
                </a:solidFill>
              </a:rPr>
              <a:t>Mrs Maggie Pattullo is our Special Educational Needs co-ordinator. Her email address is m.pattullo@larkrise.essex.sch.uk.</a:t>
            </a:r>
          </a:p>
          <a:p>
            <a:pPr marL="0" indent="0">
              <a:buNone/>
            </a:pPr>
            <a:endParaRPr lang="en-GB" sz="2000" dirty="0">
              <a:solidFill>
                <a:schemeClr val="accent1">
                  <a:lumMod val="75000"/>
                </a:schemeClr>
              </a:solidFill>
            </a:endParaRPr>
          </a:p>
          <a:p>
            <a:pPr marL="342900" indent="-342900">
              <a:buFont typeface="Courier New" panose="02070309020205020404" pitchFamily="49" charset="0"/>
              <a:buChar char="o"/>
            </a:pPr>
            <a:r>
              <a:rPr lang="en-GB" sz="2000" dirty="0">
                <a:solidFill>
                  <a:schemeClr val="accent1">
                    <a:lumMod val="75000"/>
                  </a:schemeClr>
                </a:solidFill>
              </a:rPr>
              <a:t>If your child does not seem to be making the progress we would expect, then additional steps may need to be put into place in order to help them access the curriculum and make good progress from their starting points. </a:t>
            </a:r>
            <a:endParaRPr lang="en-GB" sz="2000" dirty="0">
              <a:solidFill>
                <a:schemeClr val="accent1">
                  <a:lumMod val="75000"/>
                </a:schemeClr>
              </a:solidFill>
              <a:cs typeface="Arial"/>
            </a:endParaRPr>
          </a:p>
          <a:p>
            <a:endParaRPr lang="en-GB" sz="2000" dirty="0">
              <a:solidFill>
                <a:schemeClr val="accent1">
                  <a:lumMod val="75000"/>
                </a:schemeClr>
              </a:solidFill>
            </a:endParaRPr>
          </a:p>
          <a:p>
            <a:pPr marL="342900" indent="-342900">
              <a:buFont typeface="Courier New" panose="02070309020205020404" pitchFamily="49" charset="0"/>
              <a:buChar char="o"/>
            </a:pPr>
            <a:r>
              <a:rPr lang="en-GB" sz="2000" dirty="0">
                <a:solidFill>
                  <a:schemeClr val="accent1">
                    <a:lumMod val="75000"/>
                  </a:schemeClr>
                </a:solidFill>
              </a:rPr>
              <a:t>Children who require this support in addition to what they receive in the classroom will have a ‘One Plan’ outlining what they need to work on, both in and outside of school to help them make good progress. </a:t>
            </a:r>
          </a:p>
          <a:p>
            <a:pPr marL="342900" indent="-342900">
              <a:buFont typeface="Courier New" panose="02070309020205020404" pitchFamily="49" charset="0"/>
              <a:buChar char="o"/>
            </a:pPr>
            <a:endParaRPr lang="en-GB" sz="2000" dirty="0">
              <a:solidFill>
                <a:schemeClr val="accent1">
                  <a:lumMod val="75000"/>
                </a:schemeClr>
              </a:solidFill>
            </a:endParaRPr>
          </a:p>
          <a:p>
            <a:pPr marL="342900" indent="-342900">
              <a:buFont typeface="Courier New" panose="02070309020205020404" pitchFamily="49" charset="0"/>
              <a:buChar char="o"/>
            </a:pPr>
            <a:r>
              <a:rPr lang="en-GB" sz="2000" dirty="0">
                <a:solidFill>
                  <a:schemeClr val="accent1">
                    <a:lumMod val="75000"/>
                  </a:schemeClr>
                </a:solidFill>
              </a:rPr>
              <a:t>For more significant needs, a child may have an ‘Education, Health and Care Plan’ (EHCP).</a:t>
            </a:r>
          </a:p>
          <a:p>
            <a:pPr marL="342900" indent="-342900">
              <a:buFont typeface="Courier New" panose="02070309020205020404" pitchFamily="49" charset="0"/>
              <a:buChar char="o"/>
            </a:pPr>
            <a:endParaRPr lang="en-GB" sz="2000" dirty="0">
              <a:solidFill>
                <a:schemeClr val="accent1">
                  <a:lumMod val="75000"/>
                </a:schemeClr>
              </a:solidFill>
            </a:endParaRPr>
          </a:p>
          <a:p>
            <a:pPr marL="342900" indent="-342900">
              <a:buFont typeface="Courier New" panose="02070309020205020404" pitchFamily="49" charset="0"/>
              <a:buChar char="o"/>
            </a:pPr>
            <a:r>
              <a:rPr lang="en-GB" sz="2000" dirty="0">
                <a:solidFill>
                  <a:schemeClr val="accent1">
                    <a:lumMod val="75000"/>
                  </a:schemeClr>
                </a:solidFill>
              </a:rPr>
              <a:t>This process is always done in consultation with a child’s parents and class teacher.</a:t>
            </a:r>
          </a:p>
        </p:txBody>
      </p:sp>
    </p:spTree>
    <p:extLst>
      <p:ext uri="{BB962C8B-B14F-4D97-AF65-F5344CB8AC3E}">
        <p14:creationId xmlns:p14="http://schemas.microsoft.com/office/powerpoint/2010/main" val="21971653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1432538-67AF-30B0-637F-C3AF3360359F}"/>
              </a:ext>
            </a:extLst>
          </p:cNvPr>
          <p:cNvSpPr txBox="1"/>
          <p:nvPr/>
        </p:nvSpPr>
        <p:spPr>
          <a:xfrm>
            <a:off x="5022310" y="139780"/>
            <a:ext cx="6764054" cy="6524863"/>
          </a:xfrm>
          <a:prstGeom prst="rect">
            <a:avLst/>
          </a:prstGeom>
          <a:noFill/>
        </p:spPr>
        <p:txBody>
          <a:bodyPr wrap="square" lIns="91440" tIns="45720" rIns="91440" bIns="45720" anchor="t">
            <a:spAutoFit/>
          </a:bodyPr>
          <a:lstStyle/>
          <a:p>
            <a:r>
              <a:rPr lang="en-GB" sz="1400" dirty="0">
                <a:solidFill>
                  <a:schemeClr val="accent1">
                    <a:lumMod val="75000"/>
                  </a:schemeClr>
                </a:solidFill>
              </a:rPr>
              <a:t>Our</a:t>
            </a:r>
            <a:r>
              <a:rPr lang="en-GB" sz="2200" dirty="0">
                <a:solidFill>
                  <a:schemeClr val="accent1">
                    <a:lumMod val="75000"/>
                  </a:schemeClr>
                </a:solidFill>
              </a:rPr>
              <a:t> </a:t>
            </a:r>
            <a:r>
              <a:rPr lang="en-GB" sz="1400" dirty="0">
                <a:solidFill>
                  <a:schemeClr val="accent1">
                    <a:lumMod val="75000"/>
                  </a:schemeClr>
                </a:solidFill>
                <a:highlight>
                  <a:srgbClr val="FFFFFF"/>
                </a:highlight>
              </a:rPr>
              <a:t>Family Support Worker is Mel Pointon. She is one of our Safeguarding leads and also a member of the senior leadership team. Her role is to support children and families, helping to make sure that every child feels safe, listened to and supported both at school and at home.</a:t>
            </a:r>
            <a:endParaRPr lang="en-US" sz="1400" dirty="0">
              <a:solidFill>
                <a:schemeClr val="accent1">
                  <a:lumMod val="75000"/>
                </a:schemeClr>
              </a:solidFill>
              <a:cs typeface="Arial"/>
            </a:endParaRPr>
          </a:p>
          <a:p>
            <a:endParaRPr lang="en-GB" sz="1400" dirty="0">
              <a:solidFill>
                <a:schemeClr val="accent1">
                  <a:lumMod val="75000"/>
                </a:schemeClr>
              </a:solidFill>
              <a:highlight>
                <a:srgbClr val="FFFFFF"/>
              </a:highlight>
              <a:cs typeface="Arial"/>
            </a:endParaRPr>
          </a:p>
          <a:p>
            <a:r>
              <a:rPr lang="en-GB" sz="1400" dirty="0">
                <a:solidFill>
                  <a:schemeClr val="accent1">
                    <a:lumMod val="75000"/>
                  </a:schemeClr>
                </a:solidFill>
                <a:highlight>
                  <a:srgbClr val="FFFFFF"/>
                </a:highlight>
              </a:rPr>
              <a:t>She is trained in play therapy and counselling skills, and can support children in school through sand/play therapy, Draw and Talk, Bereavement Toolbox or simply by providing a safe space and a listening ear when they need someone to talk to.</a:t>
            </a:r>
            <a:endParaRPr lang="en-GB" sz="1400" dirty="0">
              <a:solidFill>
                <a:schemeClr val="accent1">
                  <a:lumMod val="75000"/>
                </a:schemeClr>
              </a:solidFill>
              <a:cs typeface="Arial"/>
            </a:endParaRPr>
          </a:p>
          <a:p>
            <a:endParaRPr lang="en-GB" sz="1400" dirty="0">
              <a:solidFill>
                <a:schemeClr val="accent1">
                  <a:lumMod val="75000"/>
                </a:schemeClr>
              </a:solidFill>
              <a:highlight>
                <a:srgbClr val="FFFFFF"/>
              </a:highlight>
              <a:cs typeface="Arial"/>
            </a:endParaRPr>
          </a:p>
          <a:p>
            <a:r>
              <a:rPr lang="en-GB" sz="1400" dirty="0">
                <a:solidFill>
                  <a:schemeClr val="accent1">
                    <a:lumMod val="75000"/>
                  </a:schemeClr>
                </a:solidFill>
                <a:highlight>
                  <a:srgbClr val="FFFFFF"/>
                </a:highlight>
              </a:rPr>
              <a:t>A large part of Mel's job is supporting the parents when needed, she is experienced in supporting whatever life throws at you! To give you an idea here is a short list:</a:t>
            </a:r>
            <a:endParaRPr lang="en-GB" sz="1400" dirty="0">
              <a:solidFill>
                <a:schemeClr val="accent1">
                  <a:lumMod val="75000"/>
                </a:schemeClr>
              </a:solidFill>
              <a:cs typeface="Arial"/>
            </a:endParaRPr>
          </a:p>
          <a:p>
            <a:endParaRPr lang="en-GB" sz="1400" dirty="0">
              <a:solidFill>
                <a:schemeClr val="accent1">
                  <a:lumMod val="75000"/>
                </a:schemeClr>
              </a:solidFill>
              <a:highlight>
                <a:srgbClr val="FFFFFF"/>
              </a:highlight>
              <a:cs typeface="Arial"/>
            </a:endParaRPr>
          </a:p>
          <a:p>
            <a:pPr marL="285750" indent="-285750">
              <a:buFont typeface="Arial"/>
              <a:buChar char="•"/>
            </a:pPr>
            <a:r>
              <a:rPr lang="en-GB" sz="1400" dirty="0">
                <a:solidFill>
                  <a:schemeClr val="accent1">
                    <a:lumMod val="75000"/>
                  </a:schemeClr>
                </a:solidFill>
                <a:highlight>
                  <a:srgbClr val="FFFFFF"/>
                </a:highlight>
              </a:rPr>
              <a:t>Family separation and changes within the family</a:t>
            </a:r>
            <a:endParaRPr lang="en-GB" sz="1400" dirty="0">
              <a:solidFill>
                <a:schemeClr val="accent1">
                  <a:lumMod val="75000"/>
                </a:schemeClr>
              </a:solidFill>
              <a:cs typeface="Arial"/>
            </a:endParaRPr>
          </a:p>
          <a:p>
            <a:pPr marL="285750" indent="-285750">
              <a:buFont typeface="Arial"/>
              <a:buChar char="•"/>
            </a:pPr>
            <a:r>
              <a:rPr lang="en-GB" sz="1400" dirty="0">
                <a:solidFill>
                  <a:schemeClr val="accent1">
                    <a:lumMod val="75000"/>
                  </a:schemeClr>
                </a:solidFill>
                <a:highlight>
                  <a:srgbClr val="FFFFFF"/>
                </a:highlight>
              </a:rPr>
              <a:t>Domestic abuse support</a:t>
            </a:r>
            <a:endParaRPr lang="en-GB" sz="1400" dirty="0">
              <a:solidFill>
                <a:schemeClr val="accent1">
                  <a:lumMod val="75000"/>
                </a:schemeClr>
              </a:solidFill>
              <a:cs typeface="Arial"/>
            </a:endParaRPr>
          </a:p>
          <a:p>
            <a:pPr marL="285750" indent="-285750">
              <a:buFont typeface="Arial"/>
              <a:buChar char="•"/>
            </a:pPr>
            <a:r>
              <a:rPr lang="en-GB" sz="1400" dirty="0">
                <a:solidFill>
                  <a:schemeClr val="accent1">
                    <a:lumMod val="75000"/>
                  </a:schemeClr>
                </a:solidFill>
                <a:highlight>
                  <a:srgbClr val="FFFFFF"/>
                </a:highlight>
              </a:rPr>
              <a:t>Foodbank vouchers</a:t>
            </a:r>
            <a:endParaRPr lang="en-GB" sz="1400" dirty="0">
              <a:solidFill>
                <a:schemeClr val="accent1">
                  <a:lumMod val="75000"/>
                </a:schemeClr>
              </a:solidFill>
              <a:cs typeface="Arial"/>
            </a:endParaRPr>
          </a:p>
          <a:p>
            <a:pPr marL="285750" indent="-285750">
              <a:buFont typeface="Arial"/>
              <a:buChar char="•"/>
            </a:pPr>
            <a:r>
              <a:rPr lang="en-GB" sz="1400" dirty="0">
                <a:solidFill>
                  <a:schemeClr val="accent1">
                    <a:lumMod val="75000"/>
                  </a:schemeClr>
                </a:solidFill>
                <a:highlight>
                  <a:srgbClr val="FFFFFF"/>
                </a:highlight>
              </a:rPr>
              <a:t>TPP (Trauma, Parenting and Partnership) workshops for families</a:t>
            </a:r>
            <a:endParaRPr lang="en-GB" sz="1400" dirty="0">
              <a:solidFill>
                <a:schemeClr val="accent1">
                  <a:lumMod val="75000"/>
                </a:schemeClr>
              </a:solidFill>
              <a:cs typeface="Arial"/>
            </a:endParaRPr>
          </a:p>
          <a:p>
            <a:pPr marL="285750" indent="-285750">
              <a:buFont typeface="Arial"/>
              <a:buChar char="•"/>
            </a:pPr>
            <a:r>
              <a:rPr lang="en-GB" sz="1400" dirty="0">
                <a:solidFill>
                  <a:schemeClr val="accent1">
                    <a:lumMod val="75000"/>
                  </a:schemeClr>
                </a:solidFill>
                <a:highlight>
                  <a:srgbClr val="FFFFFF"/>
                </a:highlight>
              </a:rPr>
              <a:t>Behaviour support </a:t>
            </a:r>
            <a:endParaRPr lang="en-GB" sz="1400" dirty="0">
              <a:solidFill>
                <a:schemeClr val="accent1">
                  <a:lumMod val="75000"/>
                </a:schemeClr>
              </a:solidFill>
              <a:cs typeface="Arial"/>
            </a:endParaRPr>
          </a:p>
          <a:p>
            <a:pPr marL="285750" indent="-285750">
              <a:buFont typeface="Arial"/>
              <a:buChar char="•"/>
            </a:pPr>
            <a:r>
              <a:rPr lang="en-GB" sz="1400" dirty="0">
                <a:solidFill>
                  <a:schemeClr val="accent1">
                    <a:lumMod val="75000"/>
                  </a:schemeClr>
                </a:solidFill>
                <a:highlight>
                  <a:srgbClr val="FFFFFF"/>
                </a:highlight>
              </a:rPr>
              <a:t>Helping with referrals to external agencies and services</a:t>
            </a:r>
            <a:endParaRPr lang="en-GB" sz="1400" dirty="0">
              <a:solidFill>
                <a:schemeClr val="accent1">
                  <a:lumMod val="75000"/>
                </a:schemeClr>
              </a:solidFill>
              <a:cs typeface="Arial"/>
            </a:endParaRPr>
          </a:p>
          <a:p>
            <a:endParaRPr lang="en-GB" sz="1400" dirty="0">
              <a:solidFill>
                <a:schemeClr val="accent1">
                  <a:lumMod val="75000"/>
                </a:schemeClr>
              </a:solidFill>
              <a:highlight>
                <a:srgbClr val="FFFFFF"/>
              </a:highlight>
              <a:cs typeface="Arial"/>
            </a:endParaRPr>
          </a:p>
          <a:p>
            <a:r>
              <a:rPr lang="en-GB" sz="1400" dirty="0">
                <a:solidFill>
                  <a:schemeClr val="accent1">
                    <a:lumMod val="75000"/>
                  </a:schemeClr>
                </a:solidFill>
                <a:highlight>
                  <a:srgbClr val="FFFFFF"/>
                </a:highlight>
              </a:rPr>
              <a:t>You can meet with Mel in The Hive, a welcoming space away from the main school building where you can talk confidentially and feel at ease.</a:t>
            </a:r>
            <a:endParaRPr lang="en-GB" sz="1400" dirty="0">
              <a:solidFill>
                <a:schemeClr val="accent1">
                  <a:lumMod val="75000"/>
                </a:schemeClr>
              </a:solidFill>
              <a:cs typeface="Arial"/>
            </a:endParaRPr>
          </a:p>
          <a:p>
            <a:endParaRPr lang="en-GB" sz="1400" dirty="0">
              <a:solidFill>
                <a:schemeClr val="accent1">
                  <a:lumMod val="75000"/>
                </a:schemeClr>
              </a:solidFill>
              <a:highlight>
                <a:srgbClr val="FFFFFF"/>
              </a:highlight>
            </a:endParaRPr>
          </a:p>
          <a:p>
            <a:r>
              <a:rPr lang="en-GB" sz="1400" dirty="0">
                <a:solidFill>
                  <a:schemeClr val="accent1">
                    <a:lumMod val="75000"/>
                  </a:schemeClr>
                </a:solidFill>
                <a:highlight>
                  <a:srgbClr val="FFFFFF"/>
                </a:highlight>
              </a:rPr>
              <a:t>The Hive is also home to our pre-loved uniform shop, offering good-quality school uniform at a lower cost for families.</a:t>
            </a:r>
            <a:endParaRPr lang="en-GB" sz="1400" dirty="0">
              <a:solidFill>
                <a:schemeClr val="accent1">
                  <a:lumMod val="75000"/>
                </a:schemeClr>
              </a:solidFill>
              <a:cs typeface="Arial"/>
            </a:endParaRPr>
          </a:p>
          <a:p>
            <a:endParaRPr lang="en-GB" sz="1400" dirty="0">
              <a:solidFill>
                <a:schemeClr val="accent1">
                  <a:lumMod val="75000"/>
                </a:schemeClr>
              </a:solidFill>
              <a:highlight>
                <a:srgbClr val="FFFFFF"/>
              </a:highlight>
            </a:endParaRPr>
          </a:p>
          <a:p>
            <a:r>
              <a:rPr lang="en-GB" sz="1400" dirty="0">
                <a:solidFill>
                  <a:schemeClr val="accent1">
                    <a:lumMod val="75000"/>
                  </a:schemeClr>
                </a:solidFill>
                <a:highlight>
                  <a:srgbClr val="FFFFFF"/>
                </a:highlight>
              </a:rPr>
              <a:t>Contact Mel whether you need advice, practical support, someone to listen, or help finding the right service for your family. You don’t have to wait until a problem becomes overwhelming.</a:t>
            </a:r>
            <a:endParaRPr lang="en-GB" sz="1400" dirty="0">
              <a:solidFill>
                <a:schemeClr val="accent1">
                  <a:lumMod val="75000"/>
                </a:schemeClr>
              </a:solidFill>
              <a:cs typeface="Arial"/>
            </a:endParaRPr>
          </a:p>
          <a:p>
            <a:endParaRPr lang="en-US" dirty="0">
              <a:solidFill>
                <a:schemeClr val="accent1">
                  <a:lumMod val="75000"/>
                </a:schemeClr>
              </a:solidFill>
              <a:cs typeface="Arial"/>
            </a:endParaRPr>
          </a:p>
        </p:txBody>
      </p:sp>
      <p:sp>
        <p:nvSpPr>
          <p:cNvPr id="4" name="TextBox 3">
            <a:extLst>
              <a:ext uri="{FF2B5EF4-FFF2-40B4-BE49-F238E27FC236}">
                <a16:creationId xmlns:a16="http://schemas.microsoft.com/office/drawing/2014/main" id="{D6F95F23-9CAE-CE05-8DB6-44951B886AF2}"/>
              </a:ext>
            </a:extLst>
          </p:cNvPr>
          <p:cNvSpPr txBox="1"/>
          <p:nvPr/>
        </p:nvSpPr>
        <p:spPr>
          <a:xfrm>
            <a:off x="769256" y="2138782"/>
            <a:ext cx="3323772" cy="3477875"/>
          </a:xfrm>
          <a:prstGeom prst="rect">
            <a:avLst/>
          </a:prstGeom>
          <a:noFill/>
        </p:spPr>
        <p:txBody>
          <a:bodyPr wrap="square" lIns="91440" tIns="45720" rIns="91440" bIns="45720" rtlCol="0" anchor="ctr">
            <a:spAutoFit/>
          </a:bodyPr>
          <a:lstStyle/>
          <a:p>
            <a:pPr algn="ctr"/>
            <a:r>
              <a:rPr lang="en-US" altLang="ko-KR" sz="4400" dirty="0">
                <a:solidFill>
                  <a:schemeClr val="accent1">
                    <a:lumMod val="75000"/>
                  </a:schemeClr>
                </a:solidFill>
                <a:cs typeface="Arial"/>
              </a:rPr>
              <a:t>Family support worker and </a:t>
            </a:r>
            <a:r>
              <a:rPr lang="en-US" altLang="ko-KR" sz="4400">
                <a:solidFill>
                  <a:schemeClr val="accent1">
                    <a:lumMod val="75000"/>
                  </a:schemeClr>
                </a:solidFill>
                <a:cs typeface="Arial"/>
              </a:rPr>
              <a:t>The Hive</a:t>
            </a:r>
          </a:p>
          <a:p>
            <a:pPr algn="ctr"/>
            <a:endParaRPr lang="ko-KR" altLang="en-US" sz="4400" dirty="0">
              <a:solidFill>
                <a:schemeClr val="accent1">
                  <a:lumMod val="75000"/>
                </a:schemeClr>
              </a:solidFill>
              <a:cs typeface="Arial" pitchFamily="34" charset="0"/>
            </a:endParaRPr>
          </a:p>
        </p:txBody>
      </p:sp>
    </p:spTree>
    <p:extLst>
      <p:ext uri="{BB962C8B-B14F-4D97-AF65-F5344CB8AC3E}">
        <p14:creationId xmlns:p14="http://schemas.microsoft.com/office/powerpoint/2010/main" val="38081204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C4764F2-6231-86D2-F19E-23B1567C103F}"/>
              </a:ext>
            </a:extLst>
          </p:cNvPr>
          <p:cNvSpPr txBox="1"/>
          <p:nvPr/>
        </p:nvSpPr>
        <p:spPr>
          <a:xfrm>
            <a:off x="5444206" y="522125"/>
            <a:ext cx="6096000" cy="4893647"/>
          </a:xfrm>
          <a:prstGeom prst="rect">
            <a:avLst/>
          </a:prstGeom>
          <a:noFill/>
        </p:spPr>
        <p:txBody>
          <a:bodyPr wrap="square" lIns="91440" tIns="45720" rIns="91440" bIns="45720" anchor="t">
            <a:spAutoFit/>
          </a:bodyPr>
          <a:lstStyle/>
          <a:p>
            <a:r>
              <a:rPr lang="en-GB" sz="2400" dirty="0">
                <a:solidFill>
                  <a:schemeClr val="accent1">
                    <a:lumMod val="75000"/>
                  </a:schemeClr>
                </a:solidFill>
              </a:rPr>
              <a:t>If you have any questions/queries regarding your child/ren, their work or homework, please find me for a brief chat after school or message me via Dojo. </a:t>
            </a:r>
          </a:p>
          <a:p>
            <a:endParaRPr lang="en-GB" sz="2400" dirty="0">
              <a:solidFill>
                <a:schemeClr val="accent1">
                  <a:lumMod val="75000"/>
                </a:schemeClr>
              </a:solidFill>
              <a:cs typeface="Arial"/>
            </a:endParaRPr>
          </a:p>
          <a:p>
            <a:r>
              <a:rPr lang="en-GB" sz="2400" dirty="0">
                <a:solidFill>
                  <a:schemeClr val="accent1">
                    <a:lumMod val="75000"/>
                  </a:schemeClr>
                </a:solidFill>
                <a:cs typeface="Arial"/>
              </a:rPr>
              <a:t>Please also see our Communication Policy which outlines the different ways you can contact us at school and which ways are most appropriate for different scenarios.</a:t>
            </a:r>
          </a:p>
          <a:p>
            <a:endParaRPr lang="en-GB" sz="2400" dirty="0">
              <a:solidFill>
                <a:schemeClr val="accent1">
                  <a:lumMod val="75000"/>
                </a:schemeClr>
              </a:solidFill>
            </a:endParaRPr>
          </a:p>
          <a:p>
            <a:r>
              <a:rPr lang="en-GB" sz="2400" dirty="0">
                <a:solidFill>
                  <a:schemeClr val="accent1">
                    <a:lumMod val="75000"/>
                  </a:schemeClr>
                </a:solidFill>
              </a:rPr>
              <a:t>If you need more of my time to discuss things further, then a separate appointment will need to be made. </a:t>
            </a:r>
          </a:p>
        </p:txBody>
      </p:sp>
      <p:sp>
        <p:nvSpPr>
          <p:cNvPr id="4" name="TextBox 3">
            <a:extLst>
              <a:ext uri="{FF2B5EF4-FFF2-40B4-BE49-F238E27FC236}">
                <a16:creationId xmlns:a16="http://schemas.microsoft.com/office/drawing/2014/main" id="{CBDE2139-7E68-996C-2624-DF1B0F484717}"/>
              </a:ext>
            </a:extLst>
          </p:cNvPr>
          <p:cNvSpPr txBox="1"/>
          <p:nvPr/>
        </p:nvSpPr>
        <p:spPr>
          <a:xfrm>
            <a:off x="769256" y="3154445"/>
            <a:ext cx="3323772" cy="1446550"/>
          </a:xfrm>
          <a:prstGeom prst="rect">
            <a:avLst/>
          </a:prstGeom>
          <a:noFill/>
        </p:spPr>
        <p:txBody>
          <a:bodyPr wrap="square" rtlCol="0" anchor="ctr">
            <a:spAutoFit/>
          </a:bodyPr>
          <a:lstStyle/>
          <a:p>
            <a:pPr algn="ctr"/>
            <a:r>
              <a:rPr lang="en-US" altLang="ko-KR" sz="4400" dirty="0">
                <a:solidFill>
                  <a:schemeClr val="accent1">
                    <a:lumMod val="75000"/>
                  </a:schemeClr>
                </a:solidFill>
                <a:cs typeface="Arial" pitchFamily="34" charset="0"/>
              </a:rPr>
              <a:t>Questions</a:t>
            </a:r>
          </a:p>
          <a:p>
            <a:pPr algn="ctr"/>
            <a:endParaRPr lang="ko-KR" altLang="en-US" sz="4400" dirty="0">
              <a:solidFill>
                <a:schemeClr val="accent1">
                  <a:lumMod val="75000"/>
                </a:schemeClr>
              </a:solidFill>
              <a:cs typeface="Arial" pitchFamily="34" charset="0"/>
            </a:endParaRPr>
          </a:p>
        </p:txBody>
      </p:sp>
    </p:spTree>
    <p:extLst>
      <p:ext uri="{BB962C8B-B14F-4D97-AF65-F5344CB8AC3E}">
        <p14:creationId xmlns:p14="http://schemas.microsoft.com/office/powerpoint/2010/main" val="1458138594"/>
      </p:ext>
    </p:extLst>
  </p:cSld>
  <p:clrMapOvr>
    <a:masterClrMapping/>
  </p:clrMapOvr>
</p:sld>
</file>

<file path=ppt/theme/theme1.xml><?xml version="1.0" encoding="utf-8"?>
<a:theme xmlns:a="http://schemas.openxmlformats.org/drawingml/2006/main" name="Cover and End Slide Master">
  <a:themeElements>
    <a:clrScheme name="ALLPPT-414">
      <a:dk1>
        <a:sysClr val="windowText" lastClr="000000"/>
      </a:dk1>
      <a:lt1>
        <a:sysClr val="window" lastClr="FFFFFF"/>
      </a:lt1>
      <a:dk2>
        <a:srgbClr val="1F497D"/>
      </a:dk2>
      <a:lt2>
        <a:srgbClr val="EEECE1"/>
      </a:lt2>
      <a:accent1>
        <a:srgbClr val="3A876B"/>
      </a:accent1>
      <a:accent2>
        <a:srgbClr val="90B141"/>
      </a:accent2>
      <a:accent3>
        <a:srgbClr val="CEDD46"/>
      </a:accent3>
      <a:accent4>
        <a:srgbClr val="399A84"/>
      </a:accent4>
      <a:accent5>
        <a:srgbClr val="429EB3"/>
      </a:accent5>
      <a:accent6>
        <a:srgbClr val="26648C"/>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ALLPPT-414">
      <a:dk1>
        <a:sysClr val="windowText" lastClr="000000"/>
      </a:dk1>
      <a:lt1>
        <a:sysClr val="window" lastClr="FFFFFF"/>
      </a:lt1>
      <a:dk2>
        <a:srgbClr val="1F497D"/>
      </a:dk2>
      <a:lt2>
        <a:srgbClr val="EEECE1"/>
      </a:lt2>
      <a:accent1>
        <a:srgbClr val="3A876B"/>
      </a:accent1>
      <a:accent2>
        <a:srgbClr val="90B141"/>
      </a:accent2>
      <a:accent3>
        <a:srgbClr val="CEDD46"/>
      </a:accent3>
      <a:accent4>
        <a:srgbClr val="399A84"/>
      </a:accent4>
      <a:accent5>
        <a:srgbClr val="429EB3"/>
      </a:accent5>
      <a:accent6>
        <a:srgbClr val="26648C"/>
      </a:accent6>
      <a:hlink>
        <a:srgbClr val="0000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414">
      <a:dk1>
        <a:sysClr val="windowText" lastClr="000000"/>
      </a:dk1>
      <a:lt1>
        <a:sysClr val="window" lastClr="FFFFFF"/>
      </a:lt1>
      <a:dk2>
        <a:srgbClr val="1F497D"/>
      </a:dk2>
      <a:lt2>
        <a:srgbClr val="EEECE1"/>
      </a:lt2>
      <a:accent1>
        <a:srgbClr val="3A876B"/>
      </a:accent1>
      <a:accent2>
        <a:srgbClr val="90B141"/>
      </a:accent2>
      <a:accent3>
        <a:srgbClr val="CEDD46"/>
      </a:accent3>
      <a:accent4>
        <a:srgbClr val="399A84"/>
      </a:accent4>
      <a:accent5>
        <a:srgbClr val="429EB3"/>
      </a:accent5>
      <a:accent6>
        <a:srgbClr val="26648C"/>
      </a:accent6>
      <a:hlink>
        <a:srgbClr val="0000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4249</TotalTime>
  <Words>1533</Words>
  <Application>Microsoft Office PowerPoint</Application>
  <PresentationFormat>Widescreen</PresentationFormat>
  <Paragraphs>139</Paragraphs>
  <Slides>16</Slides>
  <Notes>0</Notes>
  <HiddenSlides>0</HiddenSlides>
  <MMClips>0</MMClips>
  <ScaleCrop>false</ScaleCrop>
  <HeadingPairs>
    <vt:vector size="4" baseType="variant">
      <vt:variant>
        <vt:lpstr>Theme</vt:lpstr>
      </vt:variant>
      <vt:variant>
        <vt:i4>3</vt:i4>
      </vt:variant>
      <vt:variant>
        <vt:lpstr>Slide Titles</vt:lpstr>
      </vt:variant>
      <vt:variant>
        <vt:i4>16</vt:i4>
      </vt:variant>
    </vt:vector>
  </HeadingPairs>
  <TitlesOfParts>
    <vt:vector size="19" baseType="lpstr">
      <vt:lpstr>Cover and End Slide Master</vt:lpstr>
      <vt:lpstr>Contents Slide Master</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Charmaine Kelly</cp:lastModifiedBy>
  <cp:revision>166</cp:revision>
  <dcterms:created xsi:type="dcterms:W3CDTF">2020-01-20T05:08:25Z</dcterms:created>
  <dcterms:modified xsi:type="dcterms:W3CDTF">2026-09-04T08:31:27Z</dcterms:modified>
</cp:coreProperties>
</file>